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1" r:id="rId2"/>
    <p:sldMasterId id="2147483669" r:id="rId3"/>
  </p:sldMasterIdLst>
  <p:notesMasterIdLst>
    <p:notesMasterId r:id="rId18"/>
  </p:notesMasterIdLst>
  <p:sldIdLst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9" autoAdjust="0"/>
    <p:restoredTop sz="94262" autoAdjust="0"/>
  </p:normalViewPr>
  <p:slideViewPr>
    <p:cSldViewPr snapToGrid="0">
      <p:cViewPr varScale="1">
        <p:scale>
          <a:sx n="102" d="100"/>
          <a:sy n="102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A9BB5-EFC7-4AF2-996F-EF0994C862E8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D1E6-D1E8-4D81-BBA9-FA864456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5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3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8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8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1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62762"/>
            <a:ext cx="10363200" cy="931134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14111"/>
            <a:ext cx="12192000" cy="4248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544513"/>
            <a:ext cx="12192000" cy="3981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8" y="6056636"/>
            <a:ext cx="3792683" cy="54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64"/>
            <a:ext cx="10972800" cy="775262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23544"/>
            <a:ext cx="5384800" cy="43735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23544"/>
            <a:ext cx="5384800" cy="43735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77ED578-2A1C-403F-91AC-370D0EDEC7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544513"/>
            <a:ext cx="12192000" cy="398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A86161-5569-4914-8AA5-B370B065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62762"/>
            <a:ext cx="10363200" cy="931134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B6A401E-34D0-477B-8EB4-2CDAB195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14111"/>
            <a:ext cx="12192000" cy="4248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A3D2C63-C3FA-4C03-B40D-186343E4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C5BCB6A-729B-4D12-8D1F-5088D981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5CCE10-A08F-48BB-850A-6A3ECD9D0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4"/>
          <a:stretch/>
        </p:blipFill>
        <p:spPr>
          <a:xfrm>
            <a:off x="4590621" y="6214100"/>
            <a:ext cx="3351095" cy="4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think-cell Slide" r:id="rId4" imgW="359" imgH="358" progId="TCLayout.ActiveDocument.1">
                  <p:embed/>
                </p:oleObj>
              </mc:Choice>
              <mc:Fallback>
                <p:oleObj name="think-cell Slide" r:id="rId4" imgW="359" imgH="35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508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5959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2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3544"/>
            <a:ext cx="10972800" cy="4724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64"/>
            <a:ext cx="10972800" cy="77526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23544"/>
            <a:ext cx="53848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23544"/>
            <a:ext cx="53848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23544"/>
            <a:ext cx="6815667" cy="5364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923544"/>
            <a:ext cx="4011084" cy="5364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2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4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62762"/>
            <a:ext cx="10363200" cy="931134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14111"/>
            <a:ext cx="12192000" cy="4248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544513"/>
            <a:ext cx="12192000" cy="3981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B343EE5-FF43-483B-A080-F437419BA9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B343EE5-FF43-483B-A080-F437419BA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3544"/>
            <a:ext cx="10972800" cy="472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2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1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2099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524841" y="285079"/>
            <a:ext cx="311014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i="1" dirty="0">
                <a:solidFill>
                  <a:srgbClr val="FAA819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All the Cars in the World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12771" y="33865"/>
            <a:ext cx="2970695" cy="420160"/>
            <a:chOff x="184979" y="67733"/>
            <a:chExt cx="2228021" cy="420160"/>
          </a:xfrm>
        </p:grpSpPr>
        <p:sp>
          <p:nvSpPr>
            <p:cNvPr id="13" name="Rectangle 12"/>
            <p:cNvSpPr/>
            <p:nvPr/>
          </p:nvSpPr>
          <p:spPr>
            <a:xfrm>
              <a:off x="184979" y="67733"/>
              <a:ext cx="2228021" cy="42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/>
            <a:srcRect l="7690" t="18358" r="1735" b="21611"/>
            <a:stretch/>
          </p:blipFill>
          <p:spPr>
            <a:xfrm>
              <a:off x="229764" y="171146"/>
              <a:ext cx="1716763" cy="316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1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3544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7448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09600" y="6301316"/>
            <a:ext cx="2970695" cy="420160"/>
            <a:chOff x="184979" y="67733"/>
            <a:chExt cx="2228021" cy="420160"/>
          </a:xfrm>
        </p:grpSpPr>
        <p:sp>
          <p:nvSpPr>
            <p:cNvPr id="13" name="Rectangle 12"/>
            <p:cNvSpPr/>
            <p:nvPr/>
          </p:nvSpPr>
          <p:spPr>
            <a:xfrm>
              <a:off x="184979" y="67733"/>
              <a:ext cx="2228021" cy="42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2"/>
            <a:srcRect l="7690" t="18358" r="1735" b="21611"/>
            <a:stretch/>
          </p:blipFill>
          <p:spPr>
            <a:xfrm>
              <a:off x="229764" y="171146"/>
              <a:ext cx="1716763" cy="316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9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6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58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3"/>
          <p:cNvSpPr txBox="1">
            <a:spLocks/>
          </p:cNvSpPr>
          <p:nvPr userDrawn="1"/>
        </p:nvSpPr>
        <p:spPr>
          <a:xfrm>
            <a:off x="609600" y="17992"/>
            <a:ext cx="9101667" cy="498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595959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CF2E2-76FE-441E-9E44-3766A5CAA9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4"/>
          <a:stretch/>
        </p:blipFill>
        <p:spPr>
          <a:xfrm>
            <a:off x="10164791" y="262021"/>
            <a:ext cx="1840946" cy="26942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457F3D5C-9FE7-4351-B01C-A51843B0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431867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42D29C5-34FF-4907-B1E5-FAF6482D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23544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- 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D0E2B421-616A-41E3-9220-6D4B463AA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EB60CAC-EEC1-4281-B271-C46CA4768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7920A7C-89CD-40BC-BB08-EBCD2266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5EBCFF-FBEE-4AAD-827A-F53A2AB3BB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006AA7-2AD2-4E4E-A91E-E7163523634C}"/>
              </a:ext>
            </a:extLst>
          </p:cNvPr>
          <p:cNvCxnSpPr/>
          <p:nvPr userDrawn="1"/>
        </p:nvCxnSpPr>
        <p:spPr>
          <a:xfrm>
            <a:off x="0" y="77448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lexa-sdk#getting-started-writing-a-hello-world-skill" TargetMode="External"/><Relationship Id="rId2" Type="http://schemas.openxmlformats.org/officeDocument/2006/relationships/hyperlink" Target="https://www.npmjs.com/package/alexa-sdk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R7xzr7ip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content/fact-skill-1" TargetMode="External"/><Relationship Id="rId2" Type="http://schemas.openxmlformats.org/officeDocument/2006/relationships/hyperlink" Target="https://developer.amazon.com/alexa-skills-k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mzn/alexa-skills-kit-java" TargetMode="External"/><Relationship Id="rId5" Type="http://schemas.openxmlformats.org/officeDocument/2006/relationships/hyperlink" Target="https://github.com/amzn/alexa-skills-kit-js" TargetMode="External"/><Relationship Id="rId4" Type="http://schemas.openxmlformats.org/officeDocument/2006/relationships/hyperlink" Target="https://www.dashbot.io/docs/alexa/lamb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built-in-intent-ref/slot-type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docs/custom-skills/speech-synthesis-markup-language-ssml-refere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udacityteam.org/" TargetMode="External"/><Relationship Id="rId4" Type="http://schemas.openxmlformats.org/officeDocument/2006/relationships/hyperlink" Target="https://developer.amazon.com/docs/custom-skills/ask-soundlibr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4CEB-5A66-4196-940C-7084BAD5A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22878"/>
            <a:ext cx="10363200" cy="931134"/>
          </a:xfrm>
        </p:spPr>
        <p:txBody>
          <a:bodyPr/>
          <a:lstStyle/>
          <a:p>
            <a:r>
              <a:rPr lang="en-US" dirty="0"/>
              <a:t>Coding with Alexa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DFF3D-568B-447F-8964-D99A55BE4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91553"/>
            <a:ext cx="12192000" cy="424871"/>
          </a:xfrm>
        </p:spPr>
        <p:txBody>
          <a:bodyPr/>
          <a:lstStyle/>
          <a:p>
            <a:r>
              <a:rPr lang="en-US" dirty="0"/>
              <a:t>Garrett Vargas</a:t>
            </a:r>
          </a:p>
          <a:p>
            <a:r>
              <a:rPr lang="en-US" dirty="0"/>
              <a:t>CTO and VP of Technology, CarRentals.com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EB75-A0C3-44D4-A620-A8E47424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8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BFA51-FC2A-4081-BA22-256CC3C6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module that simplifies skill development - </a:t>
            </a:r>
            <a:r>
              <a:rPr lang="en-US" dirty="0">
                <a:hlinkClick r:id="rId2"/>
              </a:rPr>
              <a:t>https://www.npmjs.com/package/alexa-sdk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Supports states, persisting attributes to DynamoDB, multi-language support, video directives for Echo Show, and more!</a:t>
            </a:r>
          </a:p>
          <a:p>
            <a:endParaRPr lang="en-US" dirty="0"/>
          </a:p>
          <a:p>
            <a:r>
              <a:rPr lang="en-US" dirty="0"/>
              <a:t>Sample of Hello World from scratch at </a:t>
            </a:r>
            <a:r>
              <a:rPr lang="en-US" dirty="0">
                <a:hlinkClick r:id="rId3"/>
              </a:rPr>
              <a:t>https://www.npmjs.com/package/alexa-sdk#getting-started-writing-a-hello-world-skill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312FE-3E4E-4C43-B754-429F0A64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SDK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8F7D-FDA6-4EAE-BA2E-3857D9B5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6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053CA-6ACF-4A88-9C8C-852FBF55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with Dashbot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04031-C707-4264-B0CA-4393F0D5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9" y="906373"/>
            <a:ext cx="4516476" cy="294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AAC54-0AA4-4287-B37E-23BC8C70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49" y="3997146"/>
            <a:ext cx="4214071" cy="2359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6CF9A-8A78-46E1-BEC8-9D732E1B3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258" y="1773059"/>
            <a:ext cx="552727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s://i.ytimg.com/vi/bpR7xzr7ipM/hqdefault.jpg?custom=true&amp;w=246&amp;h=138&amp;stc=true&amp;jpg444=true&amp;jpgq=90&amp;sp=68&amp;sigh=S9ozTdrDbxpWF4VbqTgF2RlWyj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43" y="1997950"/>
            <a:ext cx="4957212" cy="27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B89B8A-EEC1-434E-AD2A-5F34DF3B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Expedia Alexa Skill</a:t>
            </a:r>
          </a:p>
        </p:txBody>
      </p:sp>
    </p:spTree>
    <p:extLst>
      <p:ext uri="{BB962C8B-B14F-4D97-AF65-F5344CB8AC3E}">
        <p14:creationId xmlns:p14="http://schemas.microsoft.com/office/powerpoint/2010/main" val="345029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97" y="881366"/>
            <a:ext cx="3491245" cy="58401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85D242-E57E-4AAE-AEC9-D9A6E99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User Interface (VUI)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DAABB-BDF5-4A76-9D3E-3615EFA08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2" y="1918117"/>
            <a:ext cx="5464629" cy="27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2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199487-4D8F-48F0-B82F-794AB69C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Amazon Alexa Skills Kit: </a:t>
            </a:r>
            <a:r>
              <a:rPr lang="en-US" dirty="0">
                <a:hlinkClick r:id="rId2"/>
              </a:rPr>
              <a:t>https://developer.amazon.com/alexa-skills-kit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Amazon step-by-step guide to building a skill: </a:t>
            </a:r>
            <a:r>
              <a:rPr lang="en-US" dirty="0">
                <a:hlinkClick r:id="rId3"/>
              </a:rPr>
              <a:t>https://developer.amazon.com/public/solutions/alexa/alexa-skills-kit/content/fact-skill-1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External developer community: amazonalexa.slack.com</a:t>
            </a:r>
          </a:p>
          <a:p>
            <a:endParaRPr lang="en-US" dirty="0"/>
          </a:p>
          <a:p>
            <a:r>
              <a:rPr lang="en-US" dirty="0"/>
              <a:t>Dashbot documentation: </a:t>
            </a:r>
            <a:r>
              <a:rPr lang="en-US" dirty="0">
                <a:hlinkClick r:id="rId4"/>
              </a:rPr>
              <a:t>https://www.dashbot.io/docs/alexa/lambda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Amazon source code samples</a:t>
            </a:r>
          </a:p>
          <a:p>
            <a:pPr lvl="1"/>
            <a:r>
              <a:rPr lang="en-US" dirty="0"/>
              <a:t>Node.js: </a:t>
            </a:r>
            <a:r>
              <a:rPr lang="en-US" dirty="0">
                <a:hlinkClick r:id="rId5"/>
              </a:rPr>
              <a:t>https://github.com/amzn/alexa-skills-kit-js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Java: </a:t>
            </a:r>
            <a:r>
              <a:rPr lang="en-US" dirty="0">
                <a:hlinkClick r:id="rId6"/>
              </a:rPr>
              <a:t>https://github.com/amzn/alexa-skills-kit-java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A67D8-0022-4A76-AE45-2408D0D6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13FE8-603E-49A0-8A63-EB88A88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9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8DD42-5C67-4670-A2EC-39D28C72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Assumed Development Knowledge</a:t>
            </a:r>
          </a:p>
          <a:p>
            <a:pPr lvl="1"/>
            <a:r>
              <a:rPr lang="en-US" dirty="0"/>
              <a:t>You do NOT need any language-specific or cloud-specific knowledge (we will be writing an AWS Lambda function in node.js but not using advanced concepts)</a:t>
            </a:r>
          </a:p>
          <a:p>
            <a:pPr lvl="1"/>
            <a:r>
              <a:rPr lang="en-US" dirty="0"/>
              <a:t>You are expected to understand basic programming concepts like variables, functions, and objects</a:t>
            </a:r>
          </a:p>
          <a:p>
            <a:endParaRPr lang="en-US" dirty="0"/>
          </a:p>
          <a:p>
            <a:r>
              <a:rPr lang="en-US" dirty="0"/>
              <a:t>Sign up for a free AWS developer account</a:t>
            </a:r>
          </a:p>
          <a:p>
            <a:pPr lvl="1"/>
            <a:r>
              <a:rPr lang="en-US" dirty="0"/>
              <a:t>AWS Management Console: https://aws.amazon.com/console</a:t>
            </a:r>
          </a:p>
          <a:p>
            <a:pPr lvl="1"/>
            <a:r>
              <a:rPr lang="en-US" dirty="0"/>
              <a:t>Amazon Developer Portal: https://developer.amazon.com </a:t>
            </a:r>
          </a:p>
          <a:p>
            <a:pPr lvl="1"/>
            <a:r>
              <a:rPr lang="en-US" dirty="0"/>
              <a:t>You need to provide a credit card, but 1 million Lambda requests per month free ($0.20 per million after that); more than enough for development</a:t>
            </a:r>
          </a:p>
          <a:p>
            <a:pPr lvl="1"/>
            <a:endParaRPr lang="en-US" dirty="0"/>
          </a:p>
          <a:p>
            <a:r>
              <a:rPr lang="en-US" dirty="0"/>
              <a:t>Sign up for a free account at Dashbot (www.dashbot.io)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B363B-F466-469C-ADF9-10525B4D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BC395-0013-41B5-9EC1-5224C49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BCFF-FBEE-4AAD-827A-F53A2AB3B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9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9094" y="1237232"/>
            <a:ext cx="590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“Alexa, tell the class what we will learn today”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513445" y="1606564"/>
            <a:ext cx="701716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12" idx="0"/>
          </p:cNvCxnSpPr>
          <p:nvPr/>
        </p:nvCxnSpPr>
        <p:spPr>
          <a:xfrm flipV="1">
            <a:off x="2626408" y="1606568"/>
            <a:ext cx="1176748" cy="184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9659" y="3451454"/>
            <a:ext cx="235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Wake word </a:t>
            </a:r>
            <a:r>
              <a:rPr lang="en-US" sz="2000" dirty="0"/>
              <a:t>to start the conversation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4405209" y="1619894"/>
            <a:ext cx="3675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83693" y="1626942"/>
            <a:ext cx="41438" cy="30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1725" y="4711566"/>
            <a:ext cx="196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Keyword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request a service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4882771" y="1612250"/>
            <a:ext cx="1027376" cy="15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83904" y="1642827"/>
            <a:ext cx="1100312" cy="15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74528" y="3205642"/>
            <a:ext cx="2352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Invocation name </a:t>
            </a:r>
            <a:r>
              <a:rPr lang="en-US" sz="2000" dirty="0"/>
              <a:t>that identifies a skill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988341" y="1631677"/>
            <a:ext cx="3094947" cy="6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7355787" y="1674071"/>
            <a:ext cx="473054" cy="96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8838" y="2635137"/>
            <a:ext cx="272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Specific </a:t>
            </a:r>
            <a:r>
              <a:rPr lang="en-US" sz="2000" b="1" dirty="0">
                <a:solidFill>
                  <a:srgbClr val="FF0000"/>
                </a:solidFill>
              </a:rPr>
              <a:t>request</a:t>
            </a:r>
            <a:r>
              <a:rPr lang="en-US" sz="2000" dirty="0"/>
              <a:t>, question, or command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79DCC6-4EFC-4D88-9195-B8911646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Alexa Request</a:t>
            </a:r>
          </a:p>
        </p:txBody>
      </p:sp>
    </p:spTree>
    <p:extLst>
      <p:ext uri="{BB962C8B-B14F-4D97-AF65-F5344CB8AC3E}">
        <p14:creationId xmlns:p14="http://schemas.microsoft.com/office/powerpoint/2010/main" val="36349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0" y="1460810"/>
            <a:ext cx="5397190" cy="53971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F8ED7B-F68D-43F0-ABC1-6921EDF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Alexa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D8D14-535F-4AEB-8A96-D1482E1DBDC6}"/>
              </a:ext>
            </a:extLst>
          </p:cNvPr>
          <p:cNvSpPr txBox="1"/>
          <p:nvPr/>
        </p:nvSpPr>
        <p:spPr>
          <a:xfrm>
            <a:off x="3379094" y="1237232"/>
            <a:ext cx="590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“Alexa, tell the class what we will learn today”</a:t>
            </a:r>
          </a:p>
        </p:txBody>
      </p:sp>
    </p:spTree>
    <p:extLst>
      <p:ext uri="{BB962C8B-B14F-4D97-AF65-F5344CB8AC3E}">
        <p14:creationId xmlns:p14="http://schemas.microsoft.com/office/powerpoint/2010/main" val="34360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1"/>
          <a:stretch/>
        </p:blipFill>
        <p:spPr>
          <a:xfrm>
            <a:off x="8408020" y="1200044"/>
            <a:ext cx="1381484" cy="4935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857" y="2301626"/>
            <a:ext cx="1657143" cy="8666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546819F-F181-4578-B617-7885DEC0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2AC059B-9FC3-4E53-817D-3C1158BEE9EC}"/>
              </a:ext>
            </a:extLst>
          </p:cNvPr>
          <p:cNvSpPr txBox="1">
            <a:spLocks/>
          </p:cNvSpPr>
          <p:nvPr/>
        </p:nvSpPr>
        <p:spPr>
          <a:xfrm>
            <a:off x="275063" y="1101964"/>
            <a:ext cx="8132957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code without managing servers – you write code that responds to triggers</a:t>
            </a:r>
          </a:p>
          <a:p>
            <a:endParaRPr lang="en-US" dirty="0"/>
          </a:p>
          <a:p>
            <a:r>
              <a:rPr lang="en-US" dirty="0"/>
              <a:t>Used for tasks like processing file uploads (transforming flat files to structured content) and stream processing</a:t>
            </a:r>
          </a:p>
          <a:p>
            <a:endParaRPr lang="en-US" dirty="0"/>
          </a:p>
          <a:p>
            <a:r>
              <a:rPr lang="en-US" dirty="0"/>
              <a:t>Alexa can be a trigger that launches your code after a customer speaks your invocation name</a:t>
            </a:r>
          </a:p>
          <a:p>
            <a:pPr lvl="1"/>
            <a:r>
              <a:rPr lang="en-US" dirty="0"/>
              <a:t>No need to create a service</a:t>
            </a:r>
          </a:p>
          <a:p>
            <a:pPr lvl="1"/>
            <a:r>
              <a:rPr lang="en-US" dirty="0"/>
              <a:t>No need to process natural language speech</a:t>
            </a:r>
          </a:p>
          <a:p>
            <a:pPr lvl="1"/>
            <a:r>
              <a:rPr lang="en-US" dirty="0"/>
              <a:t>Your function takes a JSON object as input and returns a JSON object defined by Alexa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5" y="2883338"/>
            <a:ext cx="9800578" cy="361959"/>
          </a:xfrm>
        </p:spPr>
        <p:txBody>
          <a:bodyPr>
            <a:noAutofit/>
          </a:bodyPr>
          <a:lstStyle/>
          <a:p>
            <a:r>
              <a:rPr lang="en-US" sz="4000" b="1" dirty="0"/>
              <a:t>Hello World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23CFA2-B2A6-41A8-ADBB-80B9CB6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Slots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E084AD-2D45-454E-885A-575BCC06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/>
            <a:r>
              <a:rPr lang="en-US" dirty="0">
                <a:solidFill>
                  <a:schemeClr val="tx1"/>
                </a:solidFill>
              </a:rPr>
              <a:t>Provides a way to pass parameters in with your intents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Can use one of the pre-defined slot types defined at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https://developer.amazon.com/public/solutions/alexa/alexa-skills-kit/docs/built-in-intent-ref/slot-type-reference</a:t>
            </a:r>
            <a:endParaRPr lang="en-US" dirty="0">
              <a:solidFill>
                <a:schemeClr val="tx1"/>
              </a:solidFill>
            </a:endParaRP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Or can create a Custom Slot Type, in which case you provide an enumerated list of possible values (we will not be covering this in this workshop)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Let’s add to Hello World to optionally take in the name of a person, and use that person’s name in our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053CA-6ACF-4A88-9C8C-852FBF55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094A-CDFB-47D3-AEA6-A3B0A773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3544"/>
            <a:ext cx="10972800" cy="4724400"/>
          </a:xfrm>
        </p:spPr>
        <p:txBody>
          <a:bodyPr>
            <a:normAutofit fontScale="85000" lnSpcReduction="10000"/>
          </a:bodyPr>
          <a:lstStyle/>
          <a:p>
            <a:pPr marL="274320" indent="-274320"/>
            <a:r>
              <a:rPr lang="en-US" dirty="0">
                <a:solidFill>
                  <a:schemeClr val="tx1"/>
                </a:solidFill>
              </a:rPr>
              <a:t>Provides a way to preserve data between calls when the session stays open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Set </a:t>
            </a:r>
            <a:r>
              <a:rPr lang="en-US" dirty="0" err="1">
                <a:solidFill>
                  <a:schemeClr val="tx1"/>
                </a:solidFill>
              </a:rPr>
              <a:t>alexaResponse.sessionAttributes</a:t>
            </a:r>
            <a:r>
              <a:rPr lang="en-US" dirty="0">
                <a:solidFill>
                  <a:schemeClr val="tx1"/>
                </a:solidFill>
              </a:rPr>
              <a:t> to custom-defined attributes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Attributes are passed in event object (</a:t>
            </a:r>
            <a:r>
              <a:rPr lang="en-US" dirty="0" err="1">
                <a:solidFill>
                  <a:schemeClr val="tx1"/>
                </a:solidFill>
              </a:rPr>
              <a:t>event.session.attributes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Make sure </a:t>
            </a:r>
            <a:r>
              <a:rPr lang="en-US" dirty="0" err="1">
                <a:solidFill>
                  <a:schemeClr val="tx1"/>
                </a:solidFill>
              </a:rPr>
              <a:t>alexaResponse.response.shouldEndSession</a:t>
            </a:r>
            <a:r>
              <a:rPr lang="en-US" dirty="0">
                <a:solidFill>
                  <a:schemeClr val="tx1"/>
                </a:solidFill>
              </a:rPr>
              <a:t> is false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pPr marL="274320" indent="-274320"/>
            <a:r>
              <a:rPr lang="en-US" dirty="0">
                <a:solidFill>
                  <a:schemeClr val="tx1"/>
                </a:solidFill>
              </a:rPr>
              <a:t>Let’s add to Hello World to ask a question and then remember the person’s name when responding to the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71751-8F9D-46C9-AEB8-FE0B0B228A0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053CA-6ACF-4A88-9C8C-852FBF55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and SSML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094A-CDFB-47D3-AEA6-A3B0A773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3544"/>
            <a:ext cx="10972800" cy="4724400"/>
          </a:xfrm>
        </p:spPr>
        <p:txBody>
          <a:bodyPr>
            <a:normAutofit fontScale="85000" lnSpcReduction="20000"/>
          </a:bodyPr>
          <a:lstStyle/>
          <a:p>
            <a:pPr marL="274320" indent="-274320"/>
            <a:r>
              <a:rPr lang="en-US" dirty="0">
                <a:solidFill>
                  <a:schemeClr val="tx1"/>
                </a:solidFill>
              </a:rPr>
              <a:t>Speech Synthesis Markup Language -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https://developer.amazon.com/docs/custom-skills/speech-synthesis-markup-language-ssml-reference.html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274320" indent="-274320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Can provide emphasis, pauses, effects, and more!</a:t>
            </a:r>
          </a:p>
          <a:p>
            <a:pPr lvl="1"/>
            <a:endParaRPr lang="en-US" dirty="0"/>
          </a:p>
          <a:p>
            <a:r>
              <a:rPr lang="en-US" dirty="0"/>
              <a:t>Can play custom audio files with audio tag</a:t>
            </a:r>
          </a:p>
          <a:p>
            <a:pPr lvl="1"/>
            <a:r>
              <a:rPr lang="en-US" dirty="0"/>
              <a:t>Built in library from Amazon (</a:t>
            </a:r>
            <a:r>
              <a:rPr lang="en-US" dirty="0">
                <a:hlinkClick r:id="rId4"/>
              </a:rPr>
              <a:t>https://developer.amazon.com/docs/custom-skills/ask-soundlibrary.html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Custom files must use MPEG2 codec and 48 kbps bit rate</a:t>
            </a:r>
          </a:p>
          <a:p>
            <a:pPr lvl="1"/>
            <a:r>
              <a:rPr lang="en-US" dirty="0"/>
              <a:t>Audacity (</a:t>
            </a:r>
            <a:r>
              <a:rPr lang="en-US" dirty="0">
                <a:hlinkClick r:id="rId5"/>
              </a:rPr>
              <a:t>http://www.audacityteam.org/</a:t>
            </a:r>
            <a:r>
              <a:rPr lang="en-US" dirty="0"/>
              <a:t>) is a free tool that can convert sound files</a:t>
            </a:r>
          </a:p>
        </p:txBody>
      </p:sp>
    </p:spTree>
    <p:extLst>
      <p:ext uri="{BB962C8B-B14F-4D97-AF65-F5344CB8AC3E}">
        <p14:creationId xmlns:p14="http://schemas.microsoft.com/office/powerpoint/2010/main" val="2543672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R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7C2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2CDD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7C2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2CDD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R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7C2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92CDD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709</Words>
  <Application>Microsoft Office PowerPoint</Application>
  <PresentationFormat>Widescreen</PresentationFormat>
  <Paragraphs>97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Kartika</vt:lpstr>
      <vt:lpstr>1_CRTheme</vt:lpstr>
      <vt:lpstr>2_CRTheme</vt:lpstr>
      <vt:lpstr>3_CRTheme</vt:lpstr>
      <vt:lpstr>think-cell Slide</vt:lpstr>
      <vt:lpstr>Coding with Alexa</vt:lpstr>
      <vt:lpstr>Course Prerequisites</vt:lpstr>
      <vt:lpstr>Inside an Alexa Request</vt:lpstr>
      <vt:lpstr>Inside an Alexa Request</vt:lpstr>
      <vt:lpstr>Lambda Functions</vt:lpstr>
      <vt:lpstr>Hello World</vt:lpstr>
      <vt:lpstr>Intent Slots</vt:lpstr>
      <vt:lpstr>Session Attributes</vt:lpstr>
      <vt:lpstr>Sound and SSML</vt:lpstr>
      <vt:lpstr>Alexa SDK</vt:lpstr>
      <vt:lpstr>Analytics with Dashbot</vt:lpstr>
      <vt:lpstr>Brand Expedia Alexa Skill</vt:lpstr>
      <vt:lpstr>Voice User Interface (VUI)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Zucchetto</dc:creator>
  <cp:lastModifiedBy>Garrett Vargas</cp:lastModifiedBy>
  <cp:revision>230</cp:revision>
  <cp:lastPrinted>2018-01-16T18:33:43Z</cp:lastPrinted>
  <dcterms:created xsi:type="dcterms:W3CDTF">2017-06-27T20:04:24Z</dcterms:created>
  <dcterms:modified xsi:type="dcterms:W3CDTF">2018-03-19T16:08:35Z</dcterms:modified>
</cp:coreProperties>
</file>