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67" r:id="rId3"/>
    <p:sldId id="268" r:id="rId4"/>
    <p:sldId id="281" r:id="rId5"/>
    <p:sldId id="257" r:id="rId6"/>
    <p:sldId id="284" r:id="rId7"/>
    <p:sldId id="285" r:id="rId8"/>
    <p:sldId id="258" r:id="rId9"/>
    <p:sldId id="269" r:id="rId10"/>
    <p:sldId id="270" r:id="rId11"/>
    <p:sldId id="271" r:id="rId12"/>
    <p:sldId id="272" r:id="rId13"/>
    <p:sldId id="273" r:id="rId14"/>
    <p:sldId id="274" r:id="rId15"/>
    <p:sldId id="275" r:id="rId16"/>
    <p:sldId id="262" r:id="rId17"/>
    <p:sldId id="286" r:id="rId18"/>
    <p:sldId id="276" r:id="rId19"/>
    <p:sldId id="278" r:id="rId20"/>
    <p:sldId id="282" r:id="rId21"/>
    <p:sldId id="283" r:id="rId22"/>
    <p:sldId id="265"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56"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gy4\BootCamp-HW\Shopify%20-%20MENU%20NA\Analytics%20menudesignshop%20store%20Channels%2020190716-20190903_rate%20of%20people%20that%20get%20to%20MENU.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[Analytics menudesignshop store Channels 20190716-20190903_rate of people that get to MENU.xlsx]Sessions Per Channel Pivot!PivotTable2</c:name>
    <c:fmtId val="39"/>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870510699557977E-2"/>
          <c:y val="2.7812895069532238E-2"/>
          <c:w val="0.78619283136482943"/>
          <c:h val="0.83227618464438535"/>
        </c:manualLayout>
      </c:layout>
      <c:lineChart>
        <c:grouping val="standard"/>
        <c:varyColors val="0"/>
        <c:ser>
          <c:idx val="0"/>
          <c:order val="0"/>
          <c:tx>
            <c:strRef>
              <c:f>'Sessions Per Channel Pivot'!$B$3</c:f>
              <c:strCache>
                <c:ptCount val="1"/>
                <c:pt idx="0">
                  <c:v>Sum of New Users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'Sessions Per Channel Pivot'!$A$4:$A$24</c:f>
              <c:multiLvlStrCache>
                <c:ptCount val="10"/>
                <c:lvl>
                  <c:pt idx="0">
                    <c:v>Other Advertising</c:v>
                  </c:pt>
                  <c:pt idx="1">
                    <c:v>(Other)</c:v>
                  </c:pt>
                  <c:pt idx="2">
                    <c:v>Social</c:v>
                  </c:pt>
                  <c:pt idx="3">
                    <c:v>Email</c:v>
                  </c:pt>
                  <c:pt idx="4">
                    <c:v>Display</c:v>
                  </c:pt>
                  <c:pt idx="5">
                    <c:v>Paid Search</c:v>
                  </c:pt>
                  <c:pt idx="6">
                    <c:v>Direct</c:v>
                  </c:pt>
                  <c:pt idx="7">
                    <c:v>Organic Search</c:v>
                  </c:pt>
                  <c:pt idx="8">
                    <c:v>Referral</c:v>
                  </c:pt>
                  <c:pt idx="9">
                    <c:v>Total</c:v>
                  </c:pt>
                </c:lvl>
                <c:lvl>
                  <c:pt idx="0">
                    <c:v>0</c:v>
                  </c:pt>
                  <c:pt idx="1">
                    <c:v>41</c:v>
                  </c:pt>
                  <c:pt idx="2">
                    <c:v>1344</c:v>
                  </c:pt>
                  <c:pt idx="3">
                    <c:v>2776</c:v>
                  </c:pt>
                  <c:pt idx="4">
                    <c:v>4470</c:v>
                  </c:pt>
                  <c:pt idx="5">
                    <c:v>6945</c:v>
                  </c:pt>
                  <c:pt idx="6">
                    <c:v>7003</c:v>
                  </c:pt>
                  <c:pt idx="7">
                    <c:v>7736</c:v>
                  </c:pt>
                  <c:pt idx="8">
                    <c:v>10669</c:v>
                  </c:pt>
                  <c:pt idx="9">
                    <c:v>40984</c:v>
                  </c:pt>
                </c:lvl>
              </c:multiLvlStrCache>
            </c:multiLvlStrRef>
          </c:cat>
          <c:val>
            <c:numRef>
              <c:f>'Sessions Per Channel Pivot'!$B$4:$B$24</c:f>
              <c:numCache>
                <c:formatCode>General</c:formatCode>
                <c:ptCount val="10"/>
                <c:pt idx="0">
                  <c:v>0</c:v>
                </c:pt>
                <c:pt idx="1">
                  <c:v>24</c:v>
                </c:pt>
                <c:pt idx="2">
                  <c:v>990</c:v>
                </c:pt>
                <c:pt idx="3">
                  <c:v>1435</c:v>
                </c:pt>
                <c:pt idx="4">
                  <c:v>2571</c:v>
                </c:pt>
                <c:pt idx="5">
                  <c:v>3342</c:v>
                </c:pt>
                <c:pt idx="6">
                  <c:v>5353</c:v>
                </c:pt>
                <c:pt idx="7">
                  <c:v>4787</c:v>
                </c:pt>
                <c:pt idx="8">
                  <c:v>5870</c:v>
                </c:pt>
                <c:pt idx="9">
                  <c:v>24372</c:v>
                </c:pt>
              </c:numCache>
            </c:numRef>
          </c:val>
          <c:smooth val="0"/>
          <c:extLst>
            <c:ext xmlns:c16="http://schemas.microsoft.com/office/drawing/2014/chart" uri="{C3380CC4-5D6E-409C-BE32-E72D297353CC}">
              <c16:uniqueId val="{00000000-C106-4B48-B234-C0EC27132617}"/>
            </c:ext>
          </c:extLst>
        </c:ser>
        <c:ser>
          <c:idx val="1"/>
          <c:order val="1"/>
          <c:tx>
            <c:strRef>
              <c:f>'Sessions Per Channel Pivot'!$C$3</c:f>
              <c:strCache>
                <c:ptCount val="1"/>
                <c:pt idx="0">
                  <c:v>Sum of Benchmark New Users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'Sessions Per Channel Pivot'!$A$4:$A$24</c:f>
              <c:multiLvlStrCache>
                <c:ptCount val="10"/>
                <c:lvl>
                  <c:pt idx="0">
                    <c:v>Other Advertising</c:v>
                  </c:pt>
                  <c:pt idx="1">
                    <c:v>(Other)</c:v>
                  </c:pt>
                  <c:pt idx="2">
                    <c:v>Social</c:v>
                  </c:pt>
                  <c:pt idx="3">
                    <c:v>Email</c:v>
                  </c:pt>
                  <c:pt idx="4">
                    <c:v>Display</c:v>
                  </c:pt>
                  <c:pt idx="5">
                    <c:v>Paid Search</c:v>
                  </c:pt>
                  <c:pt idx="6">
                    <c:v>Direct</c:v>
                  </c:pt>
                  <c:pt idx="7">
                    <c:v>Organic Search</c:v>
                  </c:pt>
                  <c:pt idx="8">
                    <c:v>Referral</c:v>
                  </c:pt>
                  <c:pt idx="9">
                    <c:v>Total</c:v>
                  </c:pt>
                </c:lvl>
                <c:lvl>
                  <c:pt idx="0">
                    <c:v>0</c:v>
                  </c:pt>
                  <c:pt idx="1">
                    <c:v>41</c:v>
                  </c:pt>
                  <c:pt idx="2">
                    <c:v>1344</c:v>
                  </c:pt>
                  <c:pt idx="3">
                    <c:v>2776</c:v>
                  </c:pt>
                  <c:pt idx="4">
                    <c:v>4470</c:v>
                  </c:pt>
                  <c:pt idx="5">
                    <c:v>6945</c:v>
                  </c:pt>
                  <c:pt idx="6">
                    <c:v>7003</c:v>
                  </c:pt>
                  <c:pt idx="7">
                    <c:v>7736</c:v>
                  </c:pt>
                  <c:pt idx="8">
                    <c:v>10669</c:v>
                  </c:pt>
                  <c:pt idx="9">
                    <c:v>40984</c:v>
                  </c:pt>
                </c:lvl>
              </c:multiLvlStrCache>
            </c:multiLvlStrRef>
          </c:cat>
          <c:val>
            <c:numRef>
              <c:f>'Sessions Per Channel Pivot'!$C$4:$C$24</c:f>
              <c:numCache>
                <c:formatCode>General</c:formatCode>
                <c:ptCount val="10"/>
                <c:pt idx="0">
                  <c:v>3630</c:v>
                </c:pt>
                <c:pt idx="1">
                  <c:v>2376</c:v>
                </c:pt>
                <c:pt idx="2">
                  <c:v>2101</c:v>
                </c:pt>
                <c:pt idx="3">
                  <c:v>738</c:v>
                </c:pt>
                <c:pt idx="4">
                  <c:v>3597</c:v>
                </c:pt>
                <c:pt idx="5">
                  <c:v>8852</c:v>
                </c:pt>
                <c:pt idx="6">
                  <c:v>4298</c:v>
                </c:pt>
                <c:pt idx="7">
                  <c:v>12505</c:v>
                </c:pt>
                <c:pt idx="8">
                  <c:v>1592</c:v>
                </c:pt>
                <c:pt idx="9">
                  <c:v>39689</c:v>
                </c:pt>
              </c:numCache>
            </c:numRef>
          </c:val>
          <c:smooth val="0"/>
          <c:extLst>
            <c:ext xmlns:c16="http://schemas.microsoft.com/office/drawing/2014/chart" uri="{C3380CC4-5D6E-409C-BE32-E72D297353CC}">
              <c16:uniqueId val="{00000001-C106-4B48-B234-C0EC27132617}"/>
            </c:ext>
          </c:extLst>
        </c:ser>
        <c:dLbls>
          <c:showLegendKey val="0"/>
          <c:showVal val="0"/>
          <c:showCatName val="0"/>
          <c:showSerName val="0"/>
          <c:showPercent val="0"/>
          <c:showBubbleSize val="0"/>
        </c:dLbls>
        <c:marker val="1"/>
        <c:smooth val="0"/>
        <c:axId val="2071232463"/>
        <c:axId val="2068082367"/>
      </c:lineChart>
      <c:catAx>
        <c:axId val="20712324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8082367"/>
        <c:crosses val="autoZero"/>
        <c:auto val="1"/>
        <c:lblAlgn val="ctr"/>
        <c:lblOffset val="100"/>
        <c:noMultiLvlLbl val="0"/>
      </c:catAx>
      <c:valAx>
        <c:axId val="20680823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dirty="0"/>
                  <a:t>New</a:t>
                </a:r>
                <a:r>
                  <a:rPr lang="en-US" sz="1200" baseline="0" dirty="0"/>
                  <a:t> Users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1232463"/>
        <c:crosses val="autoZero"/>
        <c:crossBetween val="between"/>
      </c:valAx>
      <c:spPr>
        <a:noFill/>
        <a:ln>
          <a:noFill/>
        </a:ln>
        <a:effectLst/>
      </c:spPr>
    </c:plotArea>
    <c:legend>
      <c:legendPos val="r"/>
      <c:layout>
        <c:manualLayout>
          <c:xMode val="edge"/>
          <c:yMode val="edge"/>
          <c:x val="0.86790165682414699"/>
          <c:y val="0.24638449520258984"/>
          <c:w val="0.13209834317585303"/>
          <c:h val="0.2612427340960562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9F6FB8-42EB-4D0E-A7F0-6A6566CED8DF}" type="datetimeFigureOut">
              <a:rPr lang="en-US" smtClean="0"/>
              <a:t>9/10/2019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1752CF-517C-4ACB-9EA3-774EF3A4FB62}" type="slidenum">
              <a:rPr lang="en-US" smtClean="0"/>
              <a:t>‹#›</a:t>
            </a:fld>
            <a:endParaRPr lang="en-US"/>
          </a:p>
        </p:txBody>
      </p:sp>
    </p:spTree>
    <p:extLst>
      <p:ext uri="{BB962C8B-B14F-4D97-AF65-F5344CB8AC3E}">
        <p14:creationId xmlns:p14="http://schemas.microsoft.com/office/powerpoint/2010/main" val="2478903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Ghassan</a:t>
            </a:r>
          </a:p>
        </p:txBody>
      </p:sp>
      <p:sp>
        <p:nvSpPr>
          <p:cNvPr id="4" name="Slide Number Placeholder 3"/>
          <p:cNvSpPr>
            <a:spLocks noGrp="1"/>
          </p:cNvSpPr>
          <p:nvPr>
            <p:ph type="sldNum" sz="quarter" idx="5"/>
          </p:nvPr>
        </p:nvSpPr>
        <p:spPr/>
        <p:txBody>
          <a:bodyPr/>
          <a:lstStyle/>
          <a:p>
            <a:fld id="{BD1752CF-517C-4ACB-9EA3-774EF3A4FB62}" type="slidenum">
              <a:rPr lang="en-US" smtClean="0"/>
              <a:t>2</a:t>
            </a:fld>
            <a:endParaRPr lang="en-US"/>
          </a:p>
        </p:txBody>
      </p:sp>
    </p:spTree>
    <p:extLst>
      <p:ext uri="{BB962C8B-B14F-4D97-AF65-F5344CB8AC3E}">
        <p14:creationId xmlns:p14="http://schemas.microsoft.com/office/powerpoint/2010/main" val="2975905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Bounce Rate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(The percentage of single-page sessions in which there was no interaction with the page. A bounced session has a duration of 0 seconds)</a:t>
            </a:r>
            <a:r>
              <a:rPr lang="en-US" sz="1200" kern="1200" dirty="0">
                <a:solidFill>
                  <a:schemeClr val="tx1"/>
                </a:solidFill>
                <a:effectLst/>
                <a:latin typeface="+mn-lt"/>
                <a:ea typeface="+mn-ea"/>
                <a:cs typeface="+mn-cs"/>
              </a:rPr>
              <a:t> – Not surprisingly we see our lowest bounce rates, with males, in the 25-34 y/o age group. What is surprising however, is that the lowest bounce rate with females falls in the 18-24 y/o age group, with the female 25-34 y/o age group of coming in second.</a:t>
            </a:r>
          </a:p>
        </p:txBody>
      </p:sp>
      <p:sp>
        <p:nvSpPr>
          <p:cNvPr id="4" name="Slide Number Placeholder 3"/>
          <p:cNvSpPr>
            <a:spLocks noGrp="1"/>
          </p:cNvSpPr>
          <p:nvPr>
            <p:ph type="sldNum" sz="quarter" idx="5"/>
          </p:nvPr>
        </p:nvSpPr>
        <p:spPr/>
        <p:txBody>
          <a:bodyPr/>
          <a:lstStyle/>
          <a:p>
            <a:fld id="{BD1752CF-517C-4ACB-9EA3-774EF3A4FB62}" type="slidenum">
              <a:rPr lang="en-US" smtClean="0"/>
              <a:t>13</a:t>
            </a:fld>
            <a:endParaRPr lang="en-US"/>
          </a:p>
        </p:txBody>
      </p:sp>
    </p:spTree>
    <p:extLst>
      <p:ext uri="{BB962C8B-B14F-4D97-AF65-F5344CB8AC3E}">
        <p14:creationId xmlns:p14="http://schemas.microsoft.com/office/powerpoint/2010/main" val="3042511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Pages/Session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(Pages/Session (Average Page Depth) is the average number of pages viewed during a session. Repeated views of a single page are counted)</a:t>
            </a:r>
            <a:r>
              <a:rPr lang="en-US" sz="1200" kern="1200" dirty="0">
                <a:solidFill>
                  <a:schemeClr val="tx1"/>
                </a:solidFill>
                <a:effectLst/>
                <a:latin typeface="+mn-lt"/>
                <a:ea typeface="+mn-ea"/>
                <a:cs typeface="+mn-cs"/>
              </a:rPr>
              <a:t> – In this chart we see again that the leading age group is the 18-24 y/o females. </a:t>
            </a:r>
          </a:p>
        </p:txBody>
      </p:sp>
      <p:sp>
        <p:nvSpPr>
          <p:cNvPr id="4" name="Slide Number Placeholder 3"/>
          <p:cNvSpPr>
            <a:spLocks noGrp="1"/>
          </p:cNvSpPr>
          <p:nvPr>
            <p:ph type="sldNum" sz="quarter" idx="5"/>
          </p:nvPr>
        </p:nvSpPr>
        <p:spPr/>
        <p:txBody>
          <a:bodyPr/>
          <a:lstStyle/>
          <a:p>
            <a:fld id="{BD1752CF-517C-4ACB-9EA3-774EF3A4FB62}" type="slidenum">
              <a:rPr lang="en-US" smtClean="0"/>
              <a:t>14</a:t>
            </a:fld>
            <a:endParaRPr lang="en-US"/>
          </a:p>
        </p:txBody>
      </p:sp>
    </p:spTree>
    <p:extLst>
      <p:ext uri="{BB962C8B-B14F-4D97-AF65-F5344CB8AC3E}">
        <p14:creationId xmlns:p14="http://schemas.microsoft.com/office/powerpoint/2010/main" val="1340296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Avg Session Duration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(The average length of a Session. Numbers are in Seconds)</a:t>
            </a:r>
            <a:r>
              <a:rPr lang="en-US" sz="1200" kern="1200" dirty="0">
                <a:solidFill>
                  <a:schemeClr val="tx1"/>
                </a:solidFill>
                <a:effectLst/>
                <a:latin typeface="+mn-lt"/>
                <a:ea typeface="+mn-ea"/>
                <a:cs typeface="+mn-cs"/>
              </a:rPr>
              <a:t> – In this chart we see that although the group that spends the most amount of time on the site males between the age of 25-34, but it is our second-place demographic, 18-24 y/o females, that seems significant. Although the number of users in this demographic is small, if we look at percentage of sessions that result in a transaction, we see that the difference is negligible (females 25-34: 0.95% &amp; females 18-24: 0.82%)</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-Take-Aways: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- 25-34 year-olds lead in the number of </a:t>
            </a:r>
            <a:r>
              <a:rPr lang="en-US" sz="1200" b="1" kern="1200" dirty="0">
                <a:solidFill>
                  <a:schemeClr val="tx1"/>
                </a:solidFill>
                <a:effectLst/>
                <a:latin typeface="+mn-lt"/>
                <a:ea typeface="+mn-ea"/>
                <a:cs typeface="+mn-cs"/>
              </a:rPr>
              <a:t>Users</a:t>
            </a:r>
            <a:r>
              <a:rPr lang="en-US" sz="1200" kern="1200" dirty="0">
                <a:solidFill>
                  <a:schemeClr val="tx1"/>
                </a:solidFill>
                <a:effectLst/>
                <a:latin typeface="+mn-lt"/>
                <a:ea typeface="+mn-ea"/>
                <a:cs typeface="+mn-cs"/>
              </a:rPr>
              <a:t> visiting the site, </a:t>
            </a:r>
            <a:r>
              <a:rPr lang="en-US" sz="1200" b="1" kern="1200" dirty="0">
                <a:solidFill>
                  <a:schemeClr val="tx1"/>
                </a:solidFill>
                <a:effectLst/>
                <a:latin typeface="+mn-lt"/>
                <a:ea typeface="+mn-ea"/>
                <a:cs typeface="+mn-cs"/>
              </a:rPr>
              <a:t>Sessions</a:t>
            </a:r>
            <a:r>
              <a:rPr lang="en-US" sz="1200" kern="1200" dirty="0">
                <a:solidFill>
                  <a:schemeClr val="tx1"/>
                </a:solidFill>
                <a:effectLst/>
                <a:latin typeface="+mn-lt"/>
                <a:ea typeface="+mn-ea"/>
                <a:cs typeface="+mn-cs"/>
              </a:rPr>
              <a:t> initiated, </a:t>
            </a:r>
            <a:r>
              <a:rPr lang="en-US" sz="1200" b="1" kern="1200" dirty="0">
                <a:solidFill>
                  <a:schemeClr val="tx1"/>
                </a:solidFill>
                <a:effectLst/>
                <a:latin typeface="+mn-lt"/>
                <a:ea typeface="+mn-ea"/>
                <a:cs typeface="+mn-cs"/>
              </a:rPr>
              <a:t>Transactions</a:t>
            </a:r>
            <a:r>
              <a:rPr lang="en-US" sz="1200" kern="1200" dirty="0">
                <a:solidFill>
                  <a:schemeClr val="tx1"/>
                </a:solidFill>
                <a:effectLst/>
                <a:latin typeface="+mn-lt"/>
                <a:ea typeface="+mn-ea"/>
                <a:cs typeface="+mn-cs"/>
              </a:rPr>
              <a:t> conducted, and </a:t>
            </a:r>
            <a:r>
              <a:rPr lang="en-US" sz="1200" b="1" kern="1200" dirty="0">
                <a:solidFill>
                  <a:schemeClr val="tx1"/>
                </a:solidFill>
                <a:effectLst/>
                <a:latin typeface="+mn-lt"/>
                <a:ea typeface="+mn-ea"/>
                <a:cs typeface="+mn-cs"/>
              </a:rPr>
              <a:t>Revenue</a:t>
            </a:r>
            <a:r>
              <a:rPr lang="en-US" sz="1200" kern="1200" dirty="0">
                <a:solidFill>
                  <a:schemeClr val="tx1"/>
                </a:solidFill>
                <a:effectLst/>
                <a:latin typeface="+mn-lt"/>
                <a:ea typeface="+mn-ea"/>
                <a:cs typeface="+mn-cs"/>
              </a:rPr>
              <a:t> generated. This tells us that our current business is comprised of actions taken by this demographic. </a:t>
            </a:r>
          </a:p>
          <a:p>
            <a:r>
              <a:rPr lang="en-US" sz="1200" kern="1200" dirty="0">
                <a:solidFill>
                  <a:schemeClr val="tx1"/>
                </a:solidFill>
                <a:effectLst/>
                <a:latin typeface="+mn-lt"/>
                <a:ea typeface="+mn-ea"/>
                <a:cs typeface="+mn-cs"/>
              </a:rPr>
              <a:t>-As far as gender demographics are concerned females lead males in </a:t>
            </a:r>
            <a:r>
              <a:rPr lang="en-US" sz="1200" b="1" kern="1200" dirty="0">
                <a:solidFill>
                  <a:schemeClr val="tx1"/>
                </a:solidFill>
                <a:effectLst/>
                <a:latin typeface="+mn-lt"/>
                <a:ea typeface="+mn-ea"/>
                <a:cs typeface="+mn-cs"/>
              </a:rPr>
              <a:t>Number of Users</a:t>
            </a:r>
            <a:r>
              <a:rPr lang="en-US" sz="1200" kern="1200" dirty="0">
                <a:solidFill>
                  <a:schemeClr val="tx1"/>
                </a:solidFill>
                <a:effectLst/>
                <a:latin typeface="+mn-lt"/>
                <a:ea typeface="+mn-ea"/>
                <a:cs typeface="+mn-cs"/>
              </a:rPr>
              <a:t> (4,802- 2,978), </a:t>
            </a:r>
            <a:r>
              <a:rPr lang="en-US" sz="1200" b="1" kern="1200" dirty="0">
                <a:solidFill>
                  <a:schemeClr val="tx1"/>
                </a:solidFill>
                <a:effectLst/>
                <a:latin typeface="+mn-lt"/>
                <a:ea typeface="+mn-ea"/>
                <a:cs typeface="+mn-cs"/>
              </a:rPr>
              <a:t>Revenues </a:t>
            </a:r>
            <a:r>
              <a:rPr lang="en-US" sz="1200" kern="1200" dirty="0">
                <a:solidFill>
                  <a:schemeClr val="tx1"/>
                </a:solidFill>
                <a:effectLst/>
                <a:latin typeface="+mn-lt"/>
                <a:ea typeface="+mn-ea"/>
                <a:cs typeface="+mn-cs"/>
              </a:rPr>
              <a:t>($22,440.51- $11,518.25), </a:t>
            </a:r>
            <a:r>
              <a:rPr lang="en-US" sz="1200" b="1" kern="1200" dirty="0">
                <a:solidFill>
                  <a:schemeClr val="tx1"/>
                </a:solidFill>
                <a:effectLst/>
                <a:latin typeface="+mn-lt"/>
                <a:ea typeface="+mn-ea"/>
                <a:cs typeface="+mn-cs"/>
              </a:rPr>
              <a:t>Conversion</a:t>
            </a:r>
            <a:r>
              <a:rPr lang="en-US" sz="1200" kern="1200" dirty="0">
                <a:solidFill>
                  <a:schemeClr val="tx1"/>
                </a:solidFill>
                <a:effectLst/>
                <a:latin typeface="+mn-lt"/>
                <a:ea typeface="+mn-ea"/>
                <a:cs typeface="+mn-cs"/>
              </a:rPr>
              <a:t> rate (0.80%-0.63%), and </a:t>
            </a:r>
            <a:r>
              <a:rPr lang="en-US" sz="1200" b="1" kern="1200" dirty="0">
                <a:solidFill>
                  <a:schemeClr val="tx1"/>
                </a:solidFill>
                <a:effectLst/>
                <a:latin typeface="+mn-lt"/>
                <a:ea typeface="+mn-ea"/>
                <a:cs typeface="+mn-cs"/>
              </a:rPr>
              <a:t>Transactions</a:t>
            </a:r>
            <a:r>
              <a:rPr lang="en-US" sz="1200" kern="1200" dirty="0">
                <a:solidFill>
                  <a:schemeClr val="tx1"/>
                </a:solidFill>
                <a:effectLst/>
                <a:latin typeface="+mn-lt"/>
                <a:ea typeface="+mn-ea"/>
                <a:cs typeface="+mn-cs"/>
              </a:rPr>
              <a:t> (56-30). Females also lead in </a:t>
            </a:r>
            <a:r>
              <a:rPr lang="en-US" sz="1200" b="1" kern="1200" dirty="0">
                <a:solidFill>
                  <a:schemeClr val="tx1"/>
                </a:solidFill>
                <a:effectLst/>
                <a:latin typeface="+mn-lt"/>
                <a:ea typeface="+mn-ea"/>
                <a:cs typeface="+mn-cs"/>
              </a:rPr>
              <a:t>Avg Session Duration</a:t>
            </a:r>
            <a:r>
              <a:rPr lang="en-US" sz="1200" kern="1200" dirty="0">
                <a:solidFill>
                  <a:schemeClr val="tx1"/>
                </a:solidFill>
                <a:effectLst/>
                <a:latin typeface="+mn-lt"/>
                <a:ea typeface="+mn-ea"/>
                <a:cs typeface="+mn-cs"/>
              </a:rPr>
              <a:t> (2.6 Minutes vs 2.4 Minutes), </a:t>
            </a:r>
            <a:r>
              <a:rPr lang="en-US" sz="1200" b="1" kern="1200" dirty="0">
                <a:solidFill>
                  <a:schemeClr val="tx1"/>
                </a:solidFill>
                <a:effectLst/>
                <a:latin typeface="+mn-lt"/>
                <a:ea typeface="+mn-ea"/>
                <a:cs typeface="+mn-cs"/>
              </a:rPr>
              <a:t>Number of Sessions</a:t>
            </a:r>
            <a:r>
              <a:rPr lang="en-US" sz="1200" kern="1200" dirty="0">
                <a:solidFill>
                  <a:schemeClr val="tx1"/>
                </a:solidFill>
                <a:effectLst/>
                <a:latin typeface="+mn-lt"/>
                <a:ea typeface="+mn-ea"/>
                <a:cs typeface="+mn-cs"/>
              </a:rPr>
              <a:t> (7,545 - 4,589). In fact, the only category males lead is Bounce rate (3.78% - 2.41%)</a:t>
            </a:r>
          </a:p>
          <a:p>
            <a:r>
              <a:rPr lang="en-US" sz="1200" kern="1200" dirty="0">
                <a:solidFill>
                  <a:schemeClr val="tx1"/>
                </a:solidFill>
                <a:effectLst/>
                <a:latin typeface="+mn-lt"/>
                <a:ea typeface="+mn-ea"/>
                <a:cs typeface="+mn-cs"/>
              </a:rPr>
              <a:t>-Potential Target groups appear to be 18-24 year-old females as the statistics we reviewed earlier indicate an interest in Menu Design Shop’s product offerings. </a:t>
            </a:r>
          </a:p>
          <a:p>
            <a:endParaRPr lang="en-US" dirty="0"/>
          </a:p>
        </p:txBody>
      </p:sp>
      <p:sp>
        <p:nvSpPr>
          <p:cNvPr id="4" name="Slide Number Placeholder 3"/>
          <p:cNvSpPr>
            <a:spLocks noGrp="1"/>
          </p:cNvSpPr>
          <p:nvPr>
            <p:ph type="sldNum" sz="quarter" idx="5"/>
          </p:nvPr>
        </p:nvSpPr>
        <p:spPr/>
        <p:txBody>
          <a:bodyPr/>
          <a:lstStyle/>
          <a:p>
            <a:fld id="{BD1752CF-517C-4ACB-9EA3-774EF3A4FB62}" type="slidenum">
              <a:rPr lang="en-US" smtClean="0"/>
              <a:t>15</a:t>
            </a:fld>
            <a:endParaRPr lang="en-US"/>
          </a:p>
        </p:txBody>
      </p:sp>
    </p:spTree>
    <p:extLst>
      <p:ext uri="{BB962C8B-B14F-4D97-AF65-F5344CB8AC3E}">
        <p14:creationId xmlns:p14="http://schemas.microsoft.com/office/powerpoint/2010/main" val="210846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Ghassan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E-commerce Conversion Channels </a:t>
            </a:r>
            <a:r>
              <a:rPr lang="en-US" sz="1200" kern="1200" dirty="0">
                <a:solidFill>
                  <a:schemeClr val="tx1"/>
                </a:solidFill>
                <a:effectLst/>
                <a:latin typeface="+mn-lt"/>
                <a:ea typeface="+mn-ea"/>
                <a:cs typeface="+mn-cs"/>
              </a:rPr>
              <a:t>– These are the paths that lead to an eCommerce Conversion (sale). In the case of Menu Design Shop the category labeled “Referral” came in first with $63,883.04 in sales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D1752CF-517C-4ACB-9EA3-774EF3A4FB62}" type="slidenum">
              <a:rPr lang="en-US" smtClean="0"/>
              <a:t>16</a:t>
            </a:fld>
            <a:endParaRPr lang="en-US"/>
          </a:p>
        </p:txBody>
      </p:sp>
    </p:spTree>
    <p:extLst>
      <p:ext uri="{BB962C8B-B14F-4D97-AF65-F5344CB8AC3E}">
        <p14:creationId xmlns:p14="http://schemas.microsoft.com/office/powerpoint/2010/main" val="2449927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Angeles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Referrals are </a:t>
            </a:r>
            <a:r>
              <a:rPr lang="en-US" sz="1200" b="0" i="0" kern="1200" dirty="0">
                <a:solidFill>
                  <a:schemeClr val="tx1"/>
                </a:solidFill>
                <a:effectLst/>
                <a:latin typeface="+mn-lt"/>
                <a:ea typeface="+mn-ea"/>
                <a:cs typeface="+mn-cs"/>
              </a:rPr>
              <a:t>traffic that occur when a user finds MDS through a site other than a major search engine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ex: blogs, “top ten” lists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kern="1200" dirty="0">
                <a:solidFill>
                  <a:schemeClr val="tx1"/>
                </a:solidFill>
                <a:effectLst/>
                <a:latin typeface="+mn-lt"/>
                <a:ea typeface="+mn-ea"/>
                <a:cs typeface="+mn-cs"/>
              </a:rPr>
              <a:t>Organic Searches refer to searches linking through search engines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kern="1200" dirty="0">
                <a:solidFill>
                  <a:schemeClr val="tx1"/>
                </a:solidFill>
                <a:effectLst/>
                <a:latin typeface="+mn-lt"/>
                <a:ea typeface="+mn-ea"/>
                <a:cs typeface="+mn-cs"/>
              </a:rPr>
              <a:t>Direct: </a:t>
            </a:r>
            <a:r>
              <a:rPr lang="en-US" sz="1200" b="0" i="0" kern="1200" dirty="0">
                <a:solidFill>
                  <a:schemeClr val="tx1"/>
                </a:solidFill>
                <a:effectLst/>
                <a:latin typeface="+mn-lt"/>
                <a:ea typeface="+mn-ea"/>
                <a:cs typeface="+mn-cs"/>
              </a:rPr>
              <a:t>Any traffic where the referrer or source is unknown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Email: Traffic from email marketing that has been properly tagged with an email parameter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Ex: newsletters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Paid Search: Traffic from search engine results that is the result of paid advertising via Google AdWords or another paid search platform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Social: Traffic from a social network, such as Facebook, LinkedIn, Twitter, or Instagram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Display: This traffic found your site by clicking on an ad that you ran on another website. Banner ads on blogs and image ads on news sites are some common generators of display traffic</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D1752CF-517C-4ACB-9EA3-774EF3A4FB62}" type="slidenum">
              <a:rPr lang="en-US" smtClean="0"/>
              <a:t>17</a:t>
            </a:fld>
            <a:endParaRPr lang="en-US"/>
          </a:p>
        </p:txBody>
      </p:sp>
    </p:spTree>
    <p:extLst>
      <p:ext uri="{BB962C8B-B14F-4D97-AF65-F5344CB8AC3E}">
        <p14:creationId xmlns:p14="http://schemas.microsoft.com/office/powerpoint/2010/main" val="3223450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Angeles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Referral Channels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We looked more into what the referrals were coming from and these were the results.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dirty="0">
                <a:solidFill>
                  <a:schemeClr val="tx1"/>
                </a:solidFill>
                <a:effectLst/>
                <a:latin typeface="+mn-lt"/>
                <a:ea typeface="+mn-ea"/>
                <a:cs typeface="+mn-cs"/>
              </a:rPr>
              <a:t>Turns out that those referrals were coming from the old website (mds.com)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dirty="0">
                <a:solidFill>
                  <a:schemeClr val="tx1"/>
                </a:solidFill>
                <a:effectLst/>
                <a:latin typeface="+mn-lt"/>
                <a:ea typeface="+mn-ea"/>
                <a:cs typeface="+mn-cs"/>
              </a:rPr>
              <a:t>Pay.shopify.com is a built-in Shopify payment method like PayPal or Venmo</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dirty="0">
                <a:solidFill>
                  <a:schemeClr val="tx1"/>
                </a:solidFill>
                <a:effectLst/>
                <a:latin typeface="+mn-lt"/>
                <a:ea typeface="+mn-ea"/>
                <a:cs typeface="+mn-cs"/>
              </a:rPr>
              <a:t>knoji.com is a review website like Yelp, where members can leave reviews, and ask or answer questions about the company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dirty="0">
                <a:solidFill>
                  <a:schemeClr val="tx1"/>
                </a:solidFill>
                <a:effectLst/>
                <a:latin typeface="+mn-lt"/>
                <a:ea typeface="+mn-ea"/>
                <a:cs typeface="+mn-cs"/>
              </a:rPr>
              <a:t>Members.ivy.co - </a:t>
            </a:r>
            <a:r>
              <a:rPr lang="en-US" sz="1200" b="1" i="0" kern="1200" dirty="0">
                <a:solidFill>
                  <a:schemeClr val="tx1"/>
                </a:solidFill>
                <a:effectLst/>
                <a:latin typeface="+mn-lt"/>
                <a:ea typeface="+mn-ea"/>
                <a:cs typeface="+mn-cs"/>
              </a:rPr>
              <a:t>Ivy</a:t>
            </a:r>
            <a:r>
              <a:rPr lang="en-US" sz="1200" b="0" i="0" kern="1200" dirty="0">
                <a:solidFill>
                  <a:schemeClr val="tx1"/>
                </a:solidFill>
                <a:effectLst/>
                <a:latin typeface="+mn-lt"/>
                <a:ea typeface="+mn-ea"/>
                <a:cs typeface="+mn-cs"/>
              </a:rPr>
              <a:t> is a cloud-based business management tool built for interior </a:t>
            </a:r>
            <a:r>
              <a:rPr lang="en-US" sz="1200" b="1" i="0" kern="1200" dirty="0">
                <a:solidFill>
                  <a:schemeClr val="tx1"/>
                </a:solidFill>
                <a:effectLst/>
                <a:latin typeface="+mn-lt"/>
                <a:ea typeface="+mn-ea"/>
                <a:cs typeface="+mn-cs"/>
              </a:rPr>
              <a:t>designers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Catesthill.com: blog run by an interior designer and stylist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Promocodewatch,com</a:t>
            </a:r>
            <a:r>
              <a:rPr lang="en-US" sz="1200" b="1" i="0" kern="1200" dirty="0">
                <a:solidFill>
                  <a:schemeClr val="tx1"/>
                </a:solidFill>
                <a:effectLst/>
                <a:latin typeface="+mn-lt"/>
                <a:ea typeface="+mn-ea"/>
                <a:cs typeface="+mn-cs"/>
              </a:rPr>
              <a:t> – discount code site like slickdeals.com or </a:t>
            </a:r>
            <a:r>
              <a:rPr lang="en-US" sz="1200" b="1" i="0" kern="1200" dirty="0" err="1">
                <a:solidFill>
                  <a:schemeClr val="tx1"/>
                </a:solidFill>
                <a:effectLst/>
                <a:latin typeface="+mn-lt"/>
                <a:ea typeface="+mn-ea"/>
                <a:cs typeface="+mn-cs"/>
              </a:rPr>
              <a:t>wikibuy</a:t>
            </a:r>
            <a:r>
              <a:rPr lang="en-US" sz="1200" b="1" i="0" kern="1200" dirty="0">
                <a:solidFill>
                  <a:schemeClr val="tx1"/>
                </a:solidFill>
                <a:effectLst/>
                <a:latin typeface="+mn-lt"/>
                <a:ea typeface="+mn-ea"/>
                <a:cs typeface="+mn-cs"/>
              </a:rPr>
              <a:t> that has lists of promo codes people have reported onto the site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Dealspotr.com is the same as Promocodewatch.com</a:t>
            </a:r>
            <a:endParaRPr lang="en-US" sz="1200" b="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D1752CF-517C-4ACB-9EA3-774EF3A4FB62}" type="slidenum">
              <a:rPr lang="en-US" smtClean="0"/>
              <a:t>18</a:t>
            </a:fld>
            <a:endParaRPr lang="en-US"/>
          </a:p>
        </p:txBody>
      </p:sp>
    </p:spTree>
    <p:extLst>
      <p:ext uri="{BB962C8B-B14F-4D97-AF65-F5344CB8AC3E}">
        <p14:creationId xmlns:p14="http://schemas.microsoft.com/office/powerpoint/2010/main" val="3814650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Angeles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Organic Search “As we saw earlier… Organic isn’t as organic as it seems…”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“Not provided” and “not represent” visits” are from direct links that are not from search engines, social media, or any kind of referrals. They are most likely bookmarked links.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BD1752CF-517C-4ACB-9EA3-774EF3A4FB62}" type="slidenum">
              <a:rPr lang="en-US" smtClean="0"/>
              <a:t>19</a:t>
            </a:fld>
            <a:endParaRPr lang="en-US"/>
          </a:p>
        </p:txBody>
      </p:sp>
    </p:spTree>
    <p:extLst>
      <p:ext uri="{BB962C8B-B14F-4D97-AF65-F5344CB8AC3E}">
        <p14:creationId xmlns:p14="http://schemas.microsoft.com/office/powerpoint/2010/main" val="2993031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Angeles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Organic Search “As we saw earlier… Organic isn’t as organic as it seems…”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What we learned from where these traffic sources are coming from is that they let us know of where we can improve and where we can start growing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Going back to the hypothesis:</a:t>
            </a:r>
            <a:endParaRPr lang="en-US" sz="120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dirty="0"/>
              <a:t>Lets us know that the majority of “references”, that may look like other sites linking to MDS, are actually links from the old store redirecting customers to the new domain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dirty="0"/>
              <a:t>It also revealed that there is a review site, </a:t>
            </a:r>
            <a:r>
              <a:rPr lang="en-US" sz="1200" dirty="0" err="1"/>
              <a:t>Knoji</a:t>
            </a:r>
            <a:r>
              <a:rPr lang="en-US" sz="1200" dirty="0"/>
              <a:t>, that can help bring in more visitors, which can lead to more e-commerce conversions by MDS taking action and answering questions on the review site or reflecting on reviews customers may leave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Now that we know WHERE visitors are coming from, we wanted to see if these visitors are returning customers or new customers.</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5"/>
          </p:nvPr>
        </p:nvSpPr>
        <p:spPr/>
        <p:txBody>
          <a:bodyPr/>
          <a:lstStyle/>
          <a:p>
            <a:fld id="{BD1752CF-517C-4ACB-9EA3-774EF3A4FB62}" type="slidenum">
              <a:rPr lang="en-US" smtClean="0"/>
              <a:t>20</a:t>
            </a:fld>
            <a:endParaRPr lang="en-US"/>
          </a:p>
        </p:txBody>
      </p:sp>
    </p:spTree>
    <p:extLst>
      <p:ext uri="{BB962C8B-B14F-4D97-AF65-F5344CB8AC3E}">
        <p14:creationId xmlns:p14="http://schemas.microsoft.com/office/powerpoint/2010/main" val="2447858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Angeles</a:t>
            </a:r>
          </a:p>
          <a:p>
            <a:endParaRPr lang="en-US" dirty="0"/>
          </a:p>
          <a:p>
            <a:r>
              <a:rPr lang="en-US" dirty="0"/>
              <a:t>Here we can see the comparison between the amount of new visitors that have visited MDS and Google </a:t>
            </a:r>
            <a:r>
              <a:rPr lang="en-US" dirty="0" err="1"/>
              <a:t>Analytic’s</a:t>
            </a:r>
            <a:r>
              <a:rPr lang="en-US" dirty="0"/>
              <a:t> benchmark of the amount of new visitors that have visited similar companies like MDS. The benchmark is based on the type of company MDS is and the size of the company.</a:t>
            </a:r>
          </a:p>
          <a:p>
            <a:endParaRPr lang="en-US" dirty="0"/>
          </a:p>
          <a:p>
            <a:pPr marL="171450" indent="-171450">
              <a:buFontTx/>
              <a:buChar char="-"/>
            </a:pPr>
            <a:r>
              <a:rPr lang="en-US" dirty="0"/>
              <a:t>This is important because we can see how the company compares to the rest of the market and now that we have a visual of that, we can take a step back and see that a good chunk (12,505) are from organic searches. </a:t>
            </a:r>
          </a:p>
          <a:p>
            <a:pPr marL="628650" lvl="1" indent="-171450">
              <a:buFontTx/>
              <a:buChar char="-"/>
            </a:pPr>
            <a:r>
              <a:rPr lang="en-US" dirty="0"/>
              <a:t>This tells us that 51.3% of new visitors are coming from search engines, which means that:</a:t>
            </a:r>
          </a:p>
          <a:p>
            <a:pPr marL="1143000" lvl="2" indent="-228600">
              <a:buFontTx/>
              <a:buAutoNum type="arabicPeriod"/>
            </a:pPr>
            <a:r>
              <a:rPr lang="en-US" dirty="0"/>
              <a:t>They are finding MENU through generic searches</a:t>
            </a:r>
          </a:p>
          <a:p>
            <a:pPr marL="1143000" lvl="2" indent="-228600">
              <a:buFontTx/>
              <a:buAutoNum type="arabicPeriod"/>
            </a:pPr>
            <a:r>
              <a:rPr lang="en-US" dirty="0"/>
              <a:t>They somehow have learned about MENU through word of mouth, showrooms hosted by MENU, seeing our products in physical stores, or other forms of marketing that are not taking place online. </a:t>
            </a:r>
          </a:p>
        </p:txBody>
      </p:sp>
      <p:sp>
        <p:nvSpPr>
          <p:cNvPr id="4" name="Slide Number Placeholder 3"/>
          <p:cNvSpPr>
            <a:spLocks noGrp="1"/>
          </p:cNvSpPr>
          <p:nvPr>
            <p:ph type="sldNum" sz="quarter" idx="5"/>
          </p:nvPr>
        </p:nvSpPr>
        <p:spPr/>
        <p:txBody>
          <a:bodyPr/>
          <a:lstStyle/>
          <a:p>
            <a:fld id="{BD1752CF-517C-4ACB-9EA3-774EF3A4FB62}" type="slidenum">
              <a:rPr lang="en-US" smtClean="0"/>
              <a:t>21</a:t>
            </a:fld>
            <a:endParaRPr lang="en-US"/>
          </a:p>
        </p:txBody>
      </p:sp>
    </p:spTree>
    <p:extLst>
      <p:ext uri="{BB962C8B-B14F-4D97-AF65-F5344CB8AC3E}">
        <p14:creationId xmlns:p14="http://schemas.microsoft.com/office/powerpoint/2010/main" val="670487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Our Hypothesis was not false, but at the same time we made discoveries that we didn’t think of until we actually looked at the data such as:</a:t>
            </a:r>
          </a:p>
          <a:p>
            <a:pPr marL="685800" lvl="1" indent="-228600">
              <a:buFontTx/>
              <a:buAutoNum type="arabicPeriod"/>
            </a:pPr>
            <a:r>
              <a:rPr lang="en-US" dirty="0"/>
              <a:t>Low bounce rates within certain age groups</a:t>
            </a:r>
          </a:p>
          <a:p>
            <a:pPr marL="685800" lvl="1" indent="-228600">
              <a:buFontTx/>
              <a:buAutoNum type="arabicPeriod"/>
            </a:pPr>
            <a:r>
              <a:rPr lang="en-US" dirty="0"/>
              <a:t>High conversion rates in other age groups </a:t>
            </a:r>
          </a:p>
          <a:p>
            <a:pPr marL="685800" lvl="1" indent="-228600">
              <a:buFontTx/>
              <a:buAutoNum type="arabicPeriod"/>
            </a:pPr>
            <a:r>
              <a:rPr lang="en-US" dirty="0"/>
              <a:t>Where traffic is actually coming from </a:t>
            </a:r>
          </a:p>
          <a:p>
            <a:pPr marL="685800" lvl="1" indent="-228600">
              <a:buFontTx/>
              <a:buAutoNum type="arabicPeriod"/>
            </a:pPr>
            <a:r>
              <a:rPr lang="en-US" dirty="0"/>
              <a:t>A large number (51.3%) of new visitors have heard of MENU and deliberately searched for MDS</a:t>
            </a:r>
          </a:p>
          <a:p>
            <a:pPr marL="685800" lvl="1" indent="-228600">
              <a:buFontTx/>
              <a:buAutoNum type="arabicPeriod"/>
            </a:pPr>
            <a:endParaRPr lang="en-US" dirty="0"/>
          </a:p>
        </p:txBody>
      </p:sp>
      <p:sp>
        <p:nvSpPr>
          <p:cNvPr id="4" name="Slide Number Placeholder 3"/>
          <p:cNvSpPr>
            <a:spLocks noGrp="1"/>
          </p:cNvSpPr>
          <p:nvPr>
            <p:ph type="sldNum" sz="quarter" idx="5"/>
          </p:nvPr>
        </p:nvSpPr>
        <p:spPr/>
        <p:txBody>
          <a:bodyPr/>
          <a:lstStyle/>
          <a:p>
            <a:fld id="{BD1752CF-517C-4ACB-9EA3-774EF3A4FB62}" type="slidenum">
              <a:rPr lang="en-US" smtClean="0"/>
              <a:t>22</a:t>
            </a:fld>
            <a:endParaRPr lang="en-US"/>
          </a:p>
        </p:txBody>
      </p:sp>
    </p:spTree>
    <p:extLst>
      <p:ext uri="{BB962C8B-B14F-4D97-AF65-F5344CB8AC3E}">
        <p14:creationId xmlns:p14="http://schemas.microsoft.com/office/powerpoint/2010/main" val="1358245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Ghassan</a:t>
            </a:r>
          </a:p>
          <a:p>
            <a:endParaRPr lang="en-US" dirty="0"/>
          </a:p>
        </p:txBody>
      </p:sp>
      <p:sp>
        <p:nvSpPr>
          <p:cNvPr id="4" name="Slide Number Placeholder 3"/>
          <p:cNvSpPr>
            <a:spLocks noGrp="1"/>
          </p:cNvSpPr>
          <p:nvPr>
            <p:ph type="sldNum" sz="quarter" idx="5"/>
          </p:nvPr>
        </p:nvSpPr>
        <p:spPr/>
        <p:txBody>
          <a:bodyPr/>
          <a:lstStyle/>
          <a:p>
            <a:fld id="{BD1752CF-517C-4ACB-9EA3-774EF3A4FB62}" type="slidenum">
              <a:rPr lang="en-US" smtClean="0"/>
              <a:t>3</a:t>
            </a:fld>
            <a:endParaRPr lang="en-US"/>
          </a:p>
        </p:txBody>
      </p:sp>
    </p:spTree>
    <p:extLst>
      <p:ext uri="{BB962C8B-B14F-4D97-AF65-F5344CB8AC3E}">
        <p14:creationId xmlns:p14="http://schemas.microsoft.com/office/powerpoint/2010/main" val="217397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Jonah</a:t>
            </a:r>
          </a:p>
        </p:txBody>
      </p:sp>
      <p:sp>
        <p:nvSpPr>
          <p:cNvPr id="4" name="Slide Number Placeholder 3"/>
          <p:cNvSpPr>
            <a:spLocks noGrp="1"/>
          </p:cNvSpPr>
          <p:nvPr>
            <p:ph type="sldNum" sz="quarter" idx="5"/>
          </p:nvPr>
        </p:nvSpPr>
        <p:spPr/>
        <p:txBody>
          <a:bodyPr/>
          <a:lstStyle/>
          <a:p>
            <a:fld id="{BD1752CF-517C-4ACB-9EA3-774EF3A4FB62}" type="slidenum">
              <a:rPr lang="en-US" smtClean="0"/>
              <a:t>4</a:t>
            </a:fld>
            <a:endParaRPr lang="en-US"/>
          </a:p>
        </p:txBody>
      </p:sp>
    </p:spTree>
    <p:extLst>
      <p:ext uri="{BB962C8B-B14F-4D97-AF65-F5344CB8AC3E}">
        <p14:creationId xmlns:p14="http://schemas.microsoft.com/office/powerpoint/2010/main" val="3100807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Ghassan</a:t>
            </a:r>
          </a:p>
          <a:p>
            <a:pPr marL="171450" indent="-171450">
              <a:buFontTx/>
              <a:buChar char="-"/>
            </a:pPr>
            <a:endParaRPr lang="en-US" dirty="0"/>
          </a:p>
          <a:p>
            <a:pPr marL="171450" indent="-171450">
              <a:buFontTx/>
              <a:buChar char="-"/>
            </a:pPr>
            <a:r>
              <a:rPr lang="en-US" dirty="0"/>
              <a:t>Briefly describe </a:t>
            </a:r>
            <a:r>
              <a:rPr lang="en-US" i="1" dirty="0"/>
              <a:t>why </a:t>
            </a:r>
            <a:r>
              <a:rPr lang="en-US" i="0" dirty="0"/>
              <a:t>we asked these questions, and explain how we decided on our hypothesis. </a:t>
            </a:r>
          </a:p>
          <a:p>
            <a:pPr marL="628650" lvl="1" indent="-171450">
              <a:buFontTx/>
              <a:buChar char="-"/>
            </a:pPr>
            <a:r>
              <a:rPr lang="en-US" i="0" dirty="0"/>
              <a:t>Q1: We wanted to get more details on who is visiting MDS, who visits the site and leaves (bounce rate), and who actually makes a purchase</a:t>
            </a:r>
          </a:p>
          <a:p>
            <a:pPr marL="628650" lvl="1" indent="-171450">
              <a:buFontTx/>
              <a:buChar char="-"/>
            </a:pPr>
            <a:r>
              <a:rPr lang="en-US" i="0" dirty="0"/>
              <a:t>Q2: E-commerce conversion occurs when someone goes from being a visitor to a customer, so we wanted to if there were any trends between how visitors got to MDS and if they actually made a purchase.</a:t>
            </a:r>
          </a:p>
          <a:p>
            <a:pPr marL="628650" lvl="1" indent="-171450">
              <a:buFontTx/>
              <a:buChar char="-"/>
            </a:pPr>
            <a:r>
              <a:rPr lang="en-US" i="0" dirty="0"/>
              <a:t>Q3: After looking at the search queries visitors made prior to reaching MDS, in Google Analytics, we noticed that the majority were related to MDS one way or another. So, we decided to dig deeper and look into what visitors were searching for. We also wanted to see if SEO contributed to organic traffic.</a:t>
            </a:r>
          </a:p>
          <a:p>
            <a:pPr marL="628650" lvl="1" indent="-171450">
              <a:buFontTx/>
              <a:buChar char="-"/>
            </a:pPr>
            <a:endParaRPr lang="en-US" i="0" dirty="0"/>
          </a:p>
          <a:p>
            <a:pPr marL="628650" lvl="1" indent="-171450">
              <a:buFontTx/>
              <a:buChar char="-"/>
            </a:pPr>
            <a:r>
              <a:rPr lang="en-US" b="1" i="0" dirty="0"/>
              <a:t>Side Note: </a:t>
            </a:r>
          </a:p>
          <a:p>
            <a:pPr marL="628650" lvl="1" indent="-171450">
              <a:buFontTx/>
              <a:buChar char="-"/>
            </a:pPr>
            <a:r>
              <a:rPr lang="en-US" i="0" dirty="0"/>
              <a:t>MDS changed their e-commerce platform to Shopify about 2 months ago, so visitors are landing on redirected pages to the new store, so we wanted to see if that has had an impact on the bounce rate, pages per session, and actual e-commerce conversions.</a:t>
            </a:r>
          </a:p>
          <a:p>
            <a:pPr marL="457200" lvl="1" indent="0">
              <a:buFontTx/>
              <a:buNone/>
            </a:pPr>
            <a:endParaRPr lang="en-US" i="0" dirty="0"/>
          </a:p>
        </p:txBody>
      </p:sp>
      <p:sp>
        <p:nvSpPr>
          <p:cNvPr id="4" name="Slide Number Placeholder 3"/>
          <p:cNvSpPr>
            <a:spLocks noGrp="1"/>
          </p:cNvSpPr>
          <p:nvPr>
            <p:ph type="sldNum" sz="quarter" idx="5"/>
          </p:nvPr>
        </p:nvSpPr>
        <p:spPr/>
        <p:txBody>
          <a:bodyPr/>
          <a:lstStyle/>
          <a:p>
            <a:fld id="{BD1752CF-517C-4ACB-9EA3-774EF3A4FB62}" type="slidenum">
              <a:rPr lang="en-US" smtClean="0"/>
              <a:t>5</a:t>
            </a:fld>
            <a:endParaRPr lang="en-US"/>
          </a:p>
        </p:txBody>
      </p:sp>
    </p:spTree>
    <p:extLst>
      <p:ext uri="{BB962C8B-B14F-4D97-AF65-F5344CB8AC3E}">
        <p14:creationId xmlns:p14="http://schemas.microsoft.com/office/powerpoint/2010/main" val="2139243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p>
          <a:p>
            <a:r>
              <a:rPr lang="en-US" sz="1200" dirty="0"/>
              <a:t>Users by Age/Gender – (Users who have initiated at least one session during the date range. Learn more about how Analytics calculates the number of users) - Looking at this graph we see that with both males and females, the largest number of users fall in the 25-34 age group </a:t>
            </a:r>
          </a:p>
        </p:txBody>
      </p:sp>
      <p:sp>
        <p:nvSpPr>
          <p:cNvPr id="4" name="Slide Number Placeholder 3"/>
          <p:cNvSpPr>
            <a:spLocks noGrp="1"/>
          </p:cNvSpPr>
          <p:nvPr>
            <p:ph type="sldNum" sz="quarter" idx="5"/>
          </p:nvPr>
        </p:nvSpPr>
        <p:spPr/>
        <p:txBody>
          <a:bodyPr/>
          <a:lstStyle/>
          <a:p>
            <a:fld id="{BD1752CF-517C-4ACB-9EA3-774EF3A4FB62}" type="slidenum">
              <a:rPr lang="en-US" smtClean="0"/>
              <a:t>8</a:t>
            </a:fld>
            <a:endParaRPr lang="en-US"/>
          </a:p>
        </p:txBody>
      </p:sp>
    </p:spTree>
    <p:extLst>
      <p:ext uri="{BB962C8B-B14F-4D97-AF65-F5344CB8AC3E}">
        <p14:creationId xmlns:p14="http://schemas.microsoft.com/office/powerpoint/2010/main" val="4220290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Ghassan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Sessions by Age/Gender Total number of Sessions within the date range. A session is the period time a user is actively engaged with your website, app, etc. All usage data (Screen Views, Events, Ecommerce, etc.) is associated with a session) - Looking at this graph we see that with both males and females, the largest number of sessions also fall in the 25-34 age </a:t>
            </a:r>
            <a:r>
              <a:rPr lang="en-US" sz="1200" dirty="0" err="1"/>
              <a:t>group.</a:t>
            </a:r>
            <a:r>
              <a:rPr lang="en-US" dirty="0" err="1"/>
              <a:t>aphs</a:t>
            </a:r>
            <a:r>
              <a:rPr lang="en-US" dirty="0"/>
              <a:t> </a:t>
            </a:r>
          </a:p>
        </p:txBody>
      </p:sp>
      <p:sp>
        <p:nvSpPr>
          <p:cNvPr id="4" name="Slide Number Placeholder 3"/>
          <p:cNvSpPr>
            <a:spLocks noGrp="1"/>
          </p:cNvSpPr>
          <p:nvPr>
            <p:ph type="sldNum" sz="quarter" idx="5"/>
          </p:nvPr>
        </p:nvSpPr>
        <p:spPr/>
        <p:txBody>
          <a:bodyPr/>
          <a:lstStyle/>
          <a:p>
            <a:fld id="{BD1752CF-517C-4ACB-9EA3-774EF3A4FB62}" type="slidenum">
              <a:rPr lang="en-US" smtClean="0"/>
              <a:t>9</a:t>
            </a:fld>
            <a:endParaRPr lang="en-US"/>
          </a:p>
        </p:txBody>
      </p:sp>
    </p:spTree>
    <p:extLst>
      <p:ext uri="{BB962C8B-B14F-4D97-AF65-F5344CB8AC3E}">
        <p14:creationId xmlns:p14="http://schemas.microsoft.com/office/powerpoint/2010/main" val="2191842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Transactions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(Transactions is the total number of completed purchases on your site)</a:t>
            </a:r>
            <a:r>
              <a:rPr lang="en-US" sz="1200" kern="1200" dirty="0">
                <a:solidFill>
                  <a:schemeClr val="tx1"/>
                </a:solidFill>
                <a:effectLst/>
                <a:latin typeface="+mn-lt"/>
                <a:ea typeface="+mn-ea"/>
                <a:cs typeface="+mn-cs"/>
              </a:rPr>
              <a:t> - Looking at this chart we see again that the largest number of transactions are conducted by the 25-34 age groups with both males and females </a:t>
            </a:r>
          </a:p>
        </p:txBody>
      </p:sp>
      <p:sp>
        <p:nvSpPr>
          <p:cNvPr id="4" name="Slide Number Placeholder 3"/>
          <p:cNvSpPr>
            <a:spLocks noGrp="1"/>
          </p:cNvSpPr>
          <p:nvPr>
            <p:ph type="sldNum" sz="quarter" idx="5"/>
          </p:nvPr>
        </p:nvSpPr>
        <p:spPr/>
        <p:txBody>
          <a:bodyPr/>
          <a:lstStyle/>
          <a:p>
            <a:fld id="{BD1752CF-517C-4ACB-9EA3-774EF3A4FB62}" type="slidenum">
              <a:rPr lang="en-US" smtClean="0"/>
              <a:t>10</a:t>
            </a:fld>
            <a:endParaRPr lang="en-US"/>
          </a:p>
        </p:txBody>
      </p:sp>
    </p:spTree>
    <p:extLst>
      <p:ext uri="{BB962C8B-B14F-4D97-AF65-F5344CB8AC3E}">
        <p14:creationId xmlns:p14="http://schemas.microsoft.com/office/powerpoint/2010/main" val="514871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Revenue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(The total revenue from web ecommerce or in-app transactions. Depending on your implementation, this can include tax and shipping) </a:t>
            </a:r>
            <a:r>
              <a:rPr lang="en-US" sz="1200" kern="1200" dirty="0">
                <a:solidFill>
                  <a:schemeClr val="tx1"/>
                </a:solidFill>
                <a:effectLst/>
                <a:latin typeface="+mn-lt"/>
                <a:ea typeface="+mn-ea"/>
                <a:cs typeface="+mn-cs"/>
              </a:rPr>
              <a:t>- Looking at this chart we see yet again that the majority of Revenues are generated by the 25-34 age groups with both males and females, with females being the vast majority</a:t>
            </a:r>
          </a:p>
        </p:txBody>
      </p:sp>
      <p:sp>
        <p:nvSpPr>
          <p:cNvPr id="4" name="Slide Number Placeholder 3"/>
          <p:cNvSpPr>
            <a:spLocks noGrp="1"/>
          </p:cNvSpPr>
          <p:nvPr>
            <p:ph type="sldNum" sz="quarter" idx="5"/>
          </p:nvPr>
        </p:nvSpPr>
        <p:spPr/>
        <p:txBody>
          <a:bodyPr/>
          <a:lstStyle/>
          <a:p>
            <a:fld id="{BD1752CF-517C-4ACB-9EA3-774EF3A4FB62}" type="slidenum">
              <a:rPr lang="en-US" smtClean="0"/>
              <a:t>11</a:t>
            </a:fld>
            <a:endParaRPr lang="en-US"/>
          </a:p>
        </p:txBody>
      </p:sp>
    </p:spTree>
    <p:extLst>
      <p:ext uri="{BB962C8B-B14F-4D97-AF65-F5344CB8AC3E}">
        <p14:creationId xmlns:p14="http://schemas.microsoft.com/office/powerpoint/2010/main" val="3390929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endParaRPr lang="en-US" sz="1200" b="1" kern="1200" dirty="0">
              <a:solidFill>
                <a:srgbClr val="FF0000"/>
              </a:solidFill>
              <a:effectLst/>
              <a:latin typeface="+mn-lt"/>
              <a:ea typeface="+mn-ea"/>
              <a:cs typeface="+mn-cs"/>
            </a:endParaRPr>
          </a:p>
          <a:p>
            <a:r>
              <a:rPr lang="en-US" sz="1200" b="1" kern="1200" dirty="0">
                <a:solidFill>
                  <a:srgbClr val="FF0000"/>
                </a:solidFill>
                <a:effectLst/>
                <a:latin typeface="+mn-lt"/>
                <a:ea typeface="+mn-ea"/>
                <a:cs typeface="+mn-cs"/>
              </a:rPr>
              <a:t>**We start to see something different in the next 4 charts**</a:t>
            </a:r>
            <a:endParaRPr lang="en-US" sz="1200" kern="1200" dirty="0">
              <a:solidFill>
                <a:srgbClr val="FF0000"/>
              </a:solidFill>
              <a:effectLst/>
              <a:latin typeface="+mn-lt"/>
              <a:ea typeface="+mn-ea"/>
              <a:cs typeface="+mn-cs"/>
            </a:endParaRPr>
          </a:p>
          <a:p>
            <a:r>
              <a:rPr lang="en-US" sz="1200" b="1" kern="1200" dirty="0">
                <a:solidFill>
                  <a:schemeClr val="tx1"/>
                </a:solidFill>
                <a:effectLst/>
                <a:latin typeface="+mn-lt"/>
                <a:ea typeface="+mn-ea"/>
                <a:cs typeface="+mn-cs"/>
              </a:rPr>
              <a:t>- Conversions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(The percentage of sessions that resulted in an e-commerce transaction) </a:t>
            </a:r>
            <a:r>
              <a:rPr lang="en-US" sz="1200" kern="1200" dirty="0">
                <a:solidFill>
                  <a:schemeClr val="tx1"/>
                </a:solidFill>
                <a:effectLst/>
                <a:latin typeface="+mn-lt"/>
                <a:ea typeface="+mn-ea"/>
                <a:cs typeface="+mn-cs"/>
              </a:rPr>
              <a:t>– This chart shows us the highest conversion rates among the female 45-54 age group and the male 55-64 age group. Perhaps this is an untapped market that should be addressed to increase current revenues?</a:t>
            </a:r>
          </a:p>
        </p:txBody>
      </p:sp>
      <p:sp>
        <p:nvSpPr>
          <p:cNvPr id="4" name="Slide Number Placeholder 3"/>
          <p:cNvSpPr>
            <a:spLocks noGrp="1"/>
          </p:cNvSpPr>
          <p:nvPr>
            <p:ph type="sldNum" sz="quarter" idx="5"/>
          </p:nvPr>
        </p:nvSpPr>
        <p:spPr/>
        <p:txBody>
          <a:bodyPr/>
          <a:lstStyle/>
          <a:p>
            <a:fld id="{BD1752CF-517C-4ACB-9EA3-774EF3A4FB62}" type="slidenum">
              <a:rPr lang="en-US" smtClean="0"/>
              <a:t>12</a:t>
            </a:fld>
            <a:endParaRPr lang="en-US"/>
          </a:p>
        </p:txBody>
      </p:sp>
    </p:spTree>
    <p:extLst>
      <p:ext uri="{BB962C8B-B14F-4D97-AF65-F5344CB8AC3E}">
        <p14:creationId xmlns:p14="http://schemas.microsoft.com/office/powerpoint/2010/main" val="1847018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9/10/2019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9/10/2019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9/10/2019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9/10/2019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9/10/2019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6CBC-F6FD-4174-AE78-6DB8F777F22D}"/>
              </a:ext>
            </a:extLst>
          </p:cNvPr>
          <p:cNvSpPr>
            <a:spLocks noGrp="1"/>
          </p:cNvSpPr>
          <p:nvPr>
            <p:ph type="ctrTitle"/>
          </p:nvPr>
        </p:nvSpPr>
        <p:spPr>
          <a:xfrm>
            <a:off x="165716" y="667063"/>
            <a:ext cx="11860567" cy="1825096"/>
          </a:xfrm>
        </p:spPr>
        <p:txBody>
          <a:bodyPr>
            <a:normAutofit/>
          </a:bodyPr>
          <a:lstStyle/>
          <a:p>
            <a:r>
              <a:rPr lang="en-US" sz="4300" dirty="0"/>
              <a:t>Menu Analysis</a:t>
            </a:r>
          </a:p>
        </p:txBody>
      </p:sp>
      <p:sp>
        <p:nvSpPr>
          <p:cNvPr id="3" name="Subtitle 2">
            <a:extLst>
              <a:ext uri="{FF2B5EF4-FFF2-40B4-BE49-F238E27FC236}">
                <a16:creationId xmlns:a16="http://schemas.microsoft.com/office/drawing/2014/main" id="{49C78A85-5893-4023-9390-F7EBDEA95727}"/>
              </a:ext>
            </a:extLst>
          </p:cNvPr>
          <p:cNvSpPr>
            <a:spLocks noGrp="1"/>
          </p:cNvSpPr>
          <p:nvPr>
            <p:ph type="subTitle" idx="1"/>
          </p:nvPr>
        </p:nvSpPr>
        <p:spPr>
          <a:xfrm>
            <a:off x="1451499" y="2753311"/>
            <a:ext cx="9448800" cy="2656304"/>
          </a:xfrm>
        </p:spPr>
        <p:txBody>
          <a:bodyPr>
            <a:normAutofit/>
          </a:bodyPr>
          <a:lstStyle/>
          <a:p>
            <a:r>
              <a:rPr lang="en-US" dirty="0"/>
              <a:t>Angeles Ramirez</a:t>
            </a:r>
          </a:p>
          <a:p>
            <a:r>
              <a:rPr lang="en-US" dirty="0"/>
              <a:t>Ghassan </a:t>
            </a:r>
            <a:r>
              <a:rPr lang="en-US" dirty="0" err="1"/>
              <a:t>Seba</a:t>
            </a:r>
            <a:endParaRPr lang="en-US" dirty="0"/>
          </a:p>
          <a:p>
            <a:r>
              <a:rPr lang="en-US" dirty="0"/>
              <a:t>Jonah Brennan</a:t>
            </a:r>
          </a:p>
          <a:p>
            <a:endParaRPr lang="en-US" dirty="0"/>
          </a:p>
        </p:txBody>
      </p:sp>
    </p:spTree>
    <p:extLst>
      <p:ext uri="{BB962C8B-B14F-4D97-AF65-F5344CB8AC3E}">
        <p14:creationId xmlns:p14="http://schemas.microsoft.com/office/powerpoint/2010/main" val="2648634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5C769FE2-082F-48CC-BD29-5456D7A39108}"/>
              </a:ext>
            </a:extLst>
          </p:cNvPr>
          <p:cNvPicPr>
            <a:picLocks noGrp="1" noChangeAspect="1"/>
          </p:cNvPicPr>
          <p:nvPr>
            <p:ph idx="1"/>
          </p:nvPr>
        </p:nvPicPr>
        <p:blipFill>
          <a:blip r:embed="rId3"/>
          <a:stretch>
            <a:fillRect/>
          </a:stretch>
        </p:blipFill>
        <p:spPr>
          <a:xfrm>
            <a:off x="275785" y="1084064"/>
            <a:ext cx="11653945" cy="5597473"/>
          </a:xfrm>
          <a:prstGeom prst="rect">
            <a:avLst/>
          </a:prstGeom>
        </p:spPr>
      </p:pic>
    </p:spTree>
    <p:extLst>
      <p:ext uri="{BB962C8B-B14F-4D97-AF65-F5344CB8AC3E}">
        <p14:creationId xmlns:p14="http://schemas.microsoft.com/office/powerpoint/2010/main" val="168711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A2BF5915-E0C0-496D-B17B-0608EAA45317}"/>
              </a:ext>
            </a:extLst>
          </p:cNvPr>
          <p:cNvPicPr>
            <a:picLocks noGrp="1" noChangeAspect="1"/>
          </p:cNvPicPr>
          <p:nvPr>
            <p:ph idx="1"/>
          </p:nvPr>
        </p:nvPicPr>
        <p:blipFill>
          <a:blip r:embed="rId3"/>
          <a:stretch>
            <a:fillRect/>
          </a:stretch>
        </p:blipFill>
        <p:spPr>
          <a:xfrm>
            <a:off x="210501" y="1148316"/>
            <a:ext cx="11772391" cy="5533221"/>
          </a:xfrm>
          <a:prstGeom prst="rect">
            <a:avLst/>
          </a:prstGeom>
        </p:spPr>
      </p:pic>
    </p:spTree>
    <p:extLst>
      <p:ext uri="{BB962C8B-B14F-4D97-AF65-F5344CB8AC3E}">
        <p14:creationId xmlns:p14="http://schemas.microsoft.com/office/powerpoint/2010/main" val="2854543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6DA12C47-1DA2-471B-98FD-797B8B738C00}"/>
              </a:ext>
            </a:extLst>
          </p:cNvPr>
          <p:cNvPicPr>
            <a:picLocks noGrp="1" noChangeAspect="1"/>
          </p:cNvPicPr>
          <p:nvPr>
            <p:ph idx="1"/>
          </p:nvPr>
        </p:nvPicPr>
        <p:blipFill>
          <a:blip r:embed="rId3"/>
          <a:stretch>
            <a:fillRect/>
          </a:stretch>
        </p:blipFill>
        <p:spPr>
          <a:xfrm>
            <a:off x="161949" y="1112560"/>
            <a:ext cx="11820944" cy="5568978"/>
          </a:xfrm>
          <a:prstGeom prst="rect">
            <a:avLst/>
          </a:prstGeom>
        </p:spPr>
      </p:pic>
    </p:spTree>
    <p:extLst>
      <p:ext uri="{BB962C8B-B14F-4D97-AF65-F5344CB8AC3E}">
        <p14:creationId xmlns:p14="http://schemas.microsoft.com/office/powerpoint/2010/main" val="1374814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75865EC2-9B14-4C71-A5D4-C814D8A1BD4F}"/>
              </a:ext>
            </a:extLst>
          </p:cNvPr>
          <p:cNvPicPr>
            <a:picLocks noGrp="1" noChangeAspect="1"/>
          </p:cNvPicPr>
          <p:nvPr>
            <p:ph idx="1"/>
          </p:nvPr>
        </p:nvPicPr>
        <p:blipFill>
          <a:blip r:embed="rId3"/>
          <a:stretch>
            <a:fillRect/>
          </a:stretch>
        </p:blipFill>
        <p:spPr>
          <a:xfrm>
            <a:off x="227158" y="1105786"/>
            <a:ext cx="11723837" cy="5532692"/>
          </a:xfrm>
          <a:prstGeom prst="rect">
            <a:avLst/>
          </a:prstGeom>
        </p:spPr>
      </p:pic>
    </p:spTree>
    <p:extLst>
      <p:ext uri="{BB962C8B-B14F-4D97-AF65-F5344CB8AC3E}">
        <p14:creationId xmlns:p14="http://schemas.microsoft.com/office/powerpoint/2010/main" val="2631004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AFFEB1FB-C1F2-4314-8554-E977F827363E}"/>
              </a:ext>
            </a:extLst>
          </p:cNvPr>
          <p:cNvPicPr>
            <a:picLocks noGrp="1" noChangeAspect="1"/>
          </p:cNvPicPr>
          <p:nvPr>
            <p:ph idx="1"/>
          </p:nvPr>
        </p:nvPicPr>
        <p:blipFill>
          <a:blip r:embed="rId3"/>
          <a:stretch>
            <a:fillRect/>
          </a:stretch>
        </p:blipFill>
        <p:spPr>
          <a:xfrm>
            <a:off x="233255" y="1112121"/>
            <a:ext cx="11707108" cy="5569416"/>
          </a:xfrm>
          <a:prstGeom prst="rect">
            <a:avLst/>
          </a:prstGeom>
        </p:spPr>
      </p:pic>
    </p:spTree>
    <p:extLst>
      <p:ext uri="{BB962C8B-B14F-4D97-AF65-F5344CB8AC3E}">
        <p14:creationId xmlns:p14="http://schemas.microsoft.com/office/powerpoint/2010/main" val="4019942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ABB9B53B-CF26-407C-B6CC-AE3F4D976AEA}"/>
              </a:ext>
            </a:extLst>
          </p:cNvPr>
          <p:cNvPicPr>
            <a:picLocks noGrp="1" noChangeAspect="1"/>
          </p:cNvPicPr>
          <p:nvPr>
            <p:ph idx="1"/>
          </p:nvPr>
        </p:nvPicPr>
        <p:blipFill>
          <a:blip r:embed="rId3"/>
          <a:stretch>
            <a:fillRect/>
          </a:stretch>
        </p:blipFill>
        <p:spPr>
          <a:xfrm>
            <a:off x="195260" y="1093483"/>
            <a:ext cx="11808897" cy="5502320"/>
          </a:xfrm>
          <a:prstGeom prst="rect">
            <a:avLst/>
          </a:prstGeom>
        </p:spPr>
      </p:pic>
    </p:spTree>
    <p:extLst>
      <p:ext uri="{BB962C8B-B14F-4D97-AF65-F5344CB8AC3E}">
        <p14:creationId xmlns:p14="http://schemas.microsoft.com/office/powerpoint/2010/main" val="2611444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570D-2D29-4060-B655-45634E43E6CF}"/>
              </a:ext>
            </a:extLst>
          </p:cNvPr>
          <p:cNvSpPr>
            <a:spLocks noGrp="1"/>
          </p:cNvSpPr>
          <p:nvPr>
            <p:ph type="title"/>
          </p:nvPr>
        </p:nvSpPr>
        <p:spPr>
          <a:xfrm>
            <a:off x="685800" y="497305"/>
            <a:ext cx="10820400" cy="1560096"/>
          </a:xfrm>
        </p:spPr>
        <p:txBody>
          <a:bodyPr>
            <a:noAutofit/>
          </a:bodyPr>
          <a:lstStyle/>
          <a:p>
            <a:pPr algn="l"/>
            <a:r>
              <a:rPr lang="en-US" sz="3000" dirty="0"/>
              <a:t>What variables/factors are associated with e-commerce conversions?</a:t>
            </a:r>
            <a:br>
              <a:rPr lang="en-US" sz="3000" dirty="0"/>
            </a:br>
            <a:endParaRPr lang="en-US" sz="3000" dirty="0"/>
          </a:p>
        </p:txBody>
      </p:sp>
      <p:pic>
        <p:nvPicPr>
          <p:cNvPr id="4" name="Content Placeholder 3">
            <a:extLst>
              <a:ext uri="{FF2B5EF4-FFF2-40B4-BE49-F238E27FC236}">
                <a16:creationId xmlns:a16="http://schemas.microsoft.com/office/drawing/2014/main" id="{29FCAE3E-8E3A-4A43-9D9E-61B46F2AFB99}"/>
              </a:ext>
            </a:extLst>
          </p:cNvPr>
          <p:cNvPicPr>
            <a:picLocks noGrp="1" noChangeAspect="1"/>
          </p:cNvPicPr>
          <p:nvPr>
            <p:ph idx="1"/>
          </p:nvPr>
        </p:nvPicPr>
        <p:blipFill>
          <a:blip r:embed="rId3"/>
          <a:stretch>
            <a:fillRect/>
          </a:stretch>
        </p:blipFill>
        <p:spPr>
          <a:xfrm>
            <a:off x="685800" y="1646166"/>
            <a:ext cx="10499331" cy="4994334"/>
          </a:xfrm>
          <a:prstGeom prst="rect">
            <a:avLst/>
          </a:prstGeom>
        </p:spPr>
      </p:pic>
    </p:spTree>
    <p:extLst>
      <p:ext uri="{BB962C8B-B14F-4D97-AF65-F5344CB8AC3E}">
        <p14:creationId xmlns:p14="http://schemas.microsoft.com/office/powerpoint/2010/main" val="1219446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570D-2D29-4060-B655-45634E43E6CF}"/>
              </a:ext>
            </a:extLst>
          </p:cNvPr>
          <p:cNvSpPr>
            <a:spLocks noGrp="1"/>
          </p:cNvSpPr>
          <p:nvPr>
            <p:ph type="title"/>
          </p:nvPr>
        </p:nvSpPr>
        <p:spPr>
          <a:xfrm>
            <a:off x="685800" y="497305"/>
            <a:ext cx="10820400" cy="1560096"/>
          </a:xfrm>
        </p:spPr>
        <p:txBody>
          <a:bodyPr>
            <a:noAutofit/>
          </a:bodyPr>
          <a:lstStyle/>
          <a:p>
            <a:pPr algn="l"/>
            <a:r>
              <a:rPr lang="en-US" sz="3000" dirty="0"/>
              <a:t>What variables/factors are associated with e-commerce conversions?</a:t>
            </a:r>
            <a:br>
              <a:rPr lang="en-US" sz="3000" dirty="0"/>
            </a:br>
            <a:endParaRPr lang="en-US" sz="3000" dirty="0"/>
          </a:p>
        </p:txBody>
      </p:sp>
      <p:pic>
        <p:nvPicPr>
          <p:cNvPr id="4" name="Content Placeholder 3">
            <a:extLst>
              <a:ext uri="{FF2B5EF4-FFF2-40B4-BE49-F238E27FC236}">
                <a16:creationId xmlns:a16="http://schemas.microsoft.com/office/drawing/2014/main" id="{29FCAE3E-8E3A-4A43-9D9E-61B46F2AFB99}"/>
              </a:ext>
            </a:extLst>
          </p:cNvPr>
          <p:cNvPicPr>
            <a:picLocks noGrp="1" noChangeAspect="1"/>
          </p:cNvPicPr>
          <p:nvPr>
            <p:ph idx="1"/>
          </p:nvPr>
        </p:nvPicPr>
        <p:blipFill>
          <a:blip r:embed="rId3"/>
          <a:stretch>
            <a:fillRect/>
          </a:stretch>
        </p:blipFill>
        <p:spPr>
          <a:xfrm>
            <a:off x="685800" y="1646166"/>
            <a:ext cx="10499331" cy="4994334"/>
          </a:xfrm>
          <a:prstGeom prst="rect">
            <a:avLst/>
          </a:prstGeom>
        </p:spPr>
      </p:pic>
    </p:spTree>
    <p:extLst>
      <p:ext uri="{BB962C8B-B14F-4D97-AF65-F5344CB8AC3E}">
        <p14:creationId xmlns:p14="http://schemas.microsoft.com/office/powerpoint/2010/main" val="3207987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570D-2D29-4060-B655-45634E43E6CF}"/>
              </a:ext>
            </a:extLst>
          </p:cNvPr>
          <p:cNvSpPr>
            <a:spLocks noGrp="1"/>
          </p:cNvSpPr>
          <p:nvPr>
            <p:ph type="title"/>
          </p:nvPr>
        </p:nvSpPr>
        <p:spPr>
          <a:xfrm>
            <a:off x="685800" y="497305"/>
            <a:ext cx="10820400" cy="1560096"/>
          </a:xfrm>
        </p:spPr>
        <p:txBody>
          <a:bodyPr>
            <a:noAutofit/>
          </a:bodyPr>
          <a:lstStyle/>
          <a:p>
            <a:pPr algn="l"/>
            <a:r>
              <a:rPr lang="en-US" sz="3000" dirty="0"/>
              <a:t>What variables/factors are associated with e-commerce conversions?</a:t>
            </a:r>
            <a:br>
              <a:rPr lang="en-US" sz="3000" dirty="0"/>
            </a:br>
            <a:endParaRPr lang="en-US" sz="3000" dirty="0"/>
          </a:p>
        </p:txBody>
      </p:sp>
      <p:pic>
        <p:nvPicPr>
          <p:cNvPr id="4" name="Content Placeholder 3">
            <a:extLst>
              <a:ext uri="{FF2B5EF4-FFF2-40B4-BE49-F238E27FC236}">
                <a16:creationId xmlns:a16="http://schemas.microsoft.com/office/drawing/2014/main" id="{9DA1036C-B8D4-4E5F-9E09-EF6D4E020E70}"/>
              </a:ext>
            </a:extLst>
          </p:cNvPr>
          <p:cNvPicPr>
            <a:picLocks noGrp="1" noChangeAspect="1"/>
          </p:cNvPicPr>
          <p:nvPr>
            <p:ph idx="1"/>
          </p:nvPr>
        </p:nvPicPr>
        <p:blipFill>
          <a:blip r:embed="rId3"/>
          <a:stretch>
            <a:fillRect/>
          </a:stretch>
        </p:blipFill>
        <p:spPr>
          <a:xfrm>
            <a:off x="154132" y="1594885"/>
            <a:ext cx="11841067" cy="5070698"/>
          </a:xfrm>
          <a:prstGeom prst="rect">
            <a:avLst/>
          </a:prstGeom>
        </p:spPr>
      </p:pic>
    </p:spTree>
    <p:extLst>
      <p:ext uri="{BB962C8B-B14F-4D97-AF65-F5344CB8AC3E}">
        <p14:creationId xmlns:p14="http://schemas.microsoft.com/office/powerpoint/2010/main" val="2910106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570D-2D29-4060-B655-45634E43E6CF}"/>
              </a:ext>
            </a:extLst>
          </p:cNvPr>
          <p:cNvSpPr>
            <a:spLocks noGrp="1"/>
          </p:cNvSpPr>
          <p:nvPr>
            <p:ph type="title"/>
          </p:nvPr>
        </p:nvSpPr>
        <p:spPr>
          <a:xfrm>
            <a:off x="685800" y="497305"/>
            <a:ext cx="10820400" cy="1560096"/>
          </a:xfrm>
        </p:spPr>
        <p:txBody>
          <a:bodyPr>
            <a:noAutofit/>
          </a:bodyPr>
          <a:lstStyle/>
          <a:p>
            <a:pPr algn="l"/>
            <a:r>
              <a:rPr lang="en-US" sz="3000" dirty="0"/>
              <a:t>What variables/factors are associated with e-commerce conversions?</a:t>
            </a:r>
            <a:br>
              <a:rPr lang="en-US" sz="3000" dirty="0"/>
            </a:br>
            <a:endParaRPr lang="en-US" sz="3000" dirty="0"/>
          </a:p>
        </p:txBody>
      </p:sp>
      <p:pic>
        <p:nvPicPr>
          <p:cNvPr id="4" name="Content Placeholder 3">
            <a:extLst>
              <a:ext uri="{FF2B5EF4-FFF2-40B4-BE49-F238E27FC236}">
                <a16:creationId xmlns:a16="http://schemas.microsoft.com/office/drawing/2014/main" id="{101821D4-1D9D-422F-866E-C73D02B1875E}"/>
              </a:ext>
            </a:extLst>
          </p:cNvPr>
          <p:cNvPicPr>
            <a:picLocks noGrp="1" noChangeAspect="1"/>
          </p:cNvPicPr>
          <p:nvPr>
            <p:ph idx="1"/>
          </p:nvPr>
        </p:nvPicPr>
        <p:blipFill>
          <a:blip r:embed="rId3"/>
          <a:stretch>
            <a:fillRect/>
          </a:stretch>
        </p:blipFill>
        <p:spPr>
          <a:xfrm>
            <a:off x="164804" y="1538965"/>
            <a:ext cx="11828722" cy="5143636"/>
          </a:xfrm>
          <a:prstGeom prst="rect">
            <a:avLst/>
          </a:prstGeom>
        </p:spPr>
      </p:pic>
    </p:spTree>
    <p:extLst>
      <p:ext uri="{BB962C8B-B14F-4D97-AF65-F5344CB8AC3E}">
        <p14:creationId xmlns:p14="http://schemas.microsoft.com/office/powerpoint/2010/main" val="315771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4C4947-4AEC-446E-A027-B75926DD1877}"/>
              </a:ext>
            </a:extLst>
          </p:cNvPr>
          <p:cNvSpPr>
            <a:spLocks noGrp="1"/>
          </p:cNvSpPr>
          <p:nvPr>
            <p:ph idx="1"/>
          </p:nvPr>
        </p:nvSpPr>
        <p:spPr>
          <a:xfrm>
            <a:off x="685800" y="1754372"/>
            <a:ext cx="10820400" cy="4464313"/>
          </a:xfrm>
        </p:spPr>
        <p:txBody>
          <a:bodyPr/>
          <a:lstStyle/>
          <a:p>
            <a:r>
              <a:rPr lang="en-US" dirty="0"/>
              <a:t>During the course of our research, we looked into Menu Design Shop’s (MDS) e-commerce platform, Shopify.com, analytics as well as information tracked through Google Analytics. We began to notice a specific pattern with regard to search queries.  It seemed as though the vast majority of search queries Menu Design Shop appeared in, which resulted in a click to their website, were deliberate. What we mean by this is that the search queries entered indicated the searcher was aware of MDS specifically or were aware of a product/designer that was exclusive to MDS and is not sold elsewhere.</a:t>
            </a:r>
          </a:p>
        </p:txBody>
      </p:sp>
    </p:spTree>
    <p:extLst>
      <p:ext uri="{BB962C8B-B14F-4D97-AF65-F5344CB8AC3E}">
        <p14:creationId xmlns:p14="http://schemas.microsoft.com/office/powerpoint/2010/main" val="4072076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0EFAA74B-F79E-4A5B-9D0F-F912240350D0}"/>
              </a:ext>
            </a:extLst>
          </p:cNvPr>
          <p:cNvPicPr>
            <a:picLocks noGrp="1" noChangeAspect="1"/>
          </p:cNvPicPr>
          <p:nvPr>
            <p:ph idx="1"/>
          </p:nvPr>
        </p:nvPicPr>
        <p:blipFill>
          <a:blip r:embed="rId3"/>
          <a:stretch>
            <a:fillRect/>
          </a:stretch>
        </p:blipFill>
        <p:spPr>
          <a:xfrm>
            <a:off x="1092777" y="1562179"/>
            <a:ext cx="9799530" cy="4661452"/>
          </a:xfrm>
          <a:prstGeom prst="rect">
            <a:avLst/>
          </a:prstGeom>
        </p:spPr>
      </p:pic>
      <p:sp>
        <p:nvSpPr>
          <p:cNvPr id="8" name="Title 7">
            <a:extLst>
              <a:ext uri="{FF2B5EF4-FFF2-40B4-BE49-F238E27FC236}">
                <a16:creationId xmlns:a16="http://schemas.microsoft.com/office/drawing/2014/main" id="{916DDCD5-5737-46E2-A512-38E5308E5D0C}"/>
              </a:ext>
            </a:extLst>
          </p:cNvPr>
          <p:cNvSpPr>
            <a:spLocks noGrp="1"/>
          </p:cNvSpPr>
          <p:nvPr>
            <p:ph type="title"/>
          </p:nvPr>
        </p:nvSpPr>
        <p:spPr>
          <a:xfrm>
            <a:off x="291547" y="387626"/>
            <a:ext cx="11608905" cy="1293028"/>
          </a:xfrm>
        </p:spPr>
        <p:txBody>
          <a:bodyPr>
            <a:noAutofit/>
          </a:bodyPr>
          <a:lstStyle/>
          <a:p>
            <a:pPr algn="l"/>
            <a:r>
              <a:rPr lang="en-US" sz="2000" b="1" dirty="0"/>
              <a:t>Hypothesis</a:t>
            </a:r>
            <a:r>
              <a:rPr lang="en-US" sz="2000" dirty="0"/>
              <a:t>: If the majority of current search queries are completed by customers that are aware of Menu Design Shop and its product line, then new customers are not organically finding MSD through search engines.</a:t>
            </a:r>
            <a:br>
              <a:rPr lang="en-US" sz="2000" dirty="0"/>
            </a:br>
            <a:endParaRPr lang="en-US" sz="2000" dirty="0"/>
          </a:p>
        </p:txBody>
      </p:sp>
    </p:spTree>
    <p:extLst>
      <p:ext uri="{BB962C8B-B14F-4D97-AF65-F5344CB8AC3E}">
        <p14:creationId xmlns:p14="http://schemas.microsoft.com/office/powerpoint/2010/main" val="446103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D0C83AD-AEB2-467E-BBE8-584D7BEC316D}"/>
              </a:ext>
            </a:extLst>
          </p:cNvPr>
          <p:cNvGraphicFramePr>
            <a:graphicFrameLocks noGrp="1"/>
          </p:cNvGraphicFramePr>
          <p:nvPr>
            <p:ph idx="4294967295"/>
            <p:extLst>
              <p:ext uri="{D42A27DB-BD31-4B8C-83A1-F6EECF244321}">
                <p14:modId xmlns:p14="http://schemas.microsoft.com/office/powerpoint/2010/main" val="3018238046"/>
              </p:ext>
            </p:extLst>
          </p:nvPr>
        </p:nvGraphicFramePr>
        <p:xfrm>
          <a:off x="-69643" y="1325786"/>
          <a:ext cx="12192000" cy="5330376"/>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a:extLst>
              <a:ext uri="{FF2B5EF4-FFF2-40B4-BE49-F238E27FC236}">
                <a16:creationId xmlns:a16="http://schemas.microsoft.com/office/drawing/2014/main" id="{EF0EB090-53DA-4FC3-90C5-6554B651A556}"/>
              </a:ext>
            </a:extLst>
          </p:cNvPr>
          <p:cNvSpPr>
            <a:spLocks noGrp="1"/>
          </p:cNvSpPr>
          <p:nvPr>
            <p:ph type="title"/>
          </p:nvPr>
        </p:nvSpPr>
        <p:spPr>
          <a:xfrm>
            <a:off x="493713" y="201838"/>
            <a:ext cx="11459028" cy="1123948"/>
          </a:xfrm>
        </p:spPr>
        <p:txBody>
          <a:bodyPr>
            <a:normAutofit fontScale="90000"/>
          </a:bodyPr>
          <a:lstStyle/>
          <a:p>
            <a:pPr algn="l"/>
            <a:r>
              <a:rPr lang="en-US" dirty="0"/>
              <a:t>Comparison of new visitors and the benchmark of new visitors</a:t>
            </a:r>
          </a:p>
        </p:txBody>
      </p:sp>
    </p:spTree>
    <p:extLst>
      <p:ext uri="{BB962C8B-B14F-4D97-AF65-F5344CB8AC3E}">
        <p14:creationId xmlns:p14="http://schemas.microsoft.com/office/powerpoint/2010/main" val="2051413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FFD51-683D-4A78-9C9C-8BA0A78ED41F}"/>
              </a:ext>
            </a:extLst>
          </p:cNvPr>
          <p:cNvSpPr>
            <a:spLocks noGrp="1"/>
          </p:cNvSpPr>
          <p:nvPr>
            <p:ph idx="1"/>
          </p:nvPr>
        </p:nvSpPr>
        <p:spPr>
          <a:xfrm>
            <a:off x="381000" y="2406316"/>
            <a:ext cx="11538284" cy="4075879"/>
          </a:xfrm>
        </p:spPr>
        <p:txBody>
          <a:bodyPr/>
          <a:lstStyle/>
          <a:p>
            <a:pPr marL="0" indent="0">
              <a:buNone/>
            </a:pPr>
            <a:r>
              <a:rPr lang="en-US" dirty="0"/>
              <a:t>Did you find what you expected to find? If not, why not? What inferences or general conclusions can you draw from your analysis?</a:t>
            </a:r>
          </a:p>
        </p:txBody>
      </p:sp>
    </p:spTree>
    <p:extLst>
      <p:ext uri="{BB962C8B-B14F-4D97-AF65-F5344CB8AC3E}">
        <p14:creationId xmlns:p14="http://schemas.microsoft.com/office/powerpoint/2010/main" val="285531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FFD51-683D-4A78-9C9C-8BA0A78ED41F}"/>
              </a:ext>
            </a:extLst>
          </p:cNvPr>
          <p:cNvSpPr>
            <a:spLocks noGrp="1"/>
          </p:cNvSpPr>
          <p:nvPr>
            <p:ph idx="1"/>
          </p:nvPr>
        </p:nvSpPr>
        <p:spPr>
          <a:xfrm>
            <a:off x="326858" y="1391060"/>
            <a:ext cx="11538284" cy="4075879"/>
          </a:xfrm>
        </p:spPr>
        <p:txBody>
          <a:bodyPr/>
          <a:lstStyle/>
          <a:p>
            <a:pPr marL="0" indent="0">
              <a:buNone/>
            </a:pPr>
            <a:endParaRPr lang="en-US" dirty="0"/>
          </a:p>
          <a:p>
            <a:pPr marL="0" indent="0">
              <a:buNone/>
            </a:pPr>
            <a:r>
              <a:rPr lang="en-US" dirty="0"/>
              <a:t>  * Discuss any difficulties that arose, and how you dealt with them</a:t>
            </a:r>
          </a:p>
          <a:p>
            <a:pPr marL="0" indent="0">
              <a:buNone/>
            </a:pPr>
            <a:r>
              <a:rPr lang="en-US" dirty="0"/>
              <a:t>  * Discuss any additional questions that came up, but which you didn't have time to     answer: What would you research next, if you had two more weeks?</a:t>
            </a:r>
          </a:p>
        </p:txBody>
      </p:sp>
    </p:spTree>
    <p:extLst>
      <p:ext uri="{BB962C8B-B14F-4D97-AF65-F5344CB8AC3E}">
        <p14:creationId xmlns:p14="http://schemas.microsoft.com/office/powerpoint/2010/main" val="796777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153D9E-F472-4309-AE1A-A8A0261BD1C8}"/>
              </a:ext>
            </a:extLst>
          </p:cNvPr>
          <p:cNvSpPr>
            <a:spLocks noGrp="1"/>
          </p:cNvSpPr>
          <p:nvPr>
            <p:ph idx="1"/>
          </p:nvPr>
        </p:nvSpPr>
        <p:spPr>
          <a:xfrm>
            <a:off x="685800" y="871870"/>
            <a:ext cx="10820400" cy="5346816"/>
          </a:xfrm>
        </p:spPr>
        <p:txBody>
          <a:bodyPr/>
          <a:lstStyle/>
          <a:p>
            <a:r>
              <a:rPr lang="en-US" b="1" dirty="0"/>
              <a:t>Proportion of search queries that were deliberate vs those that were more generic.	 </a:t>
            </a:r>
          </a:p>
          <a:p>
            <a:endParaRPr lang="en-US" dirty="0"/>
          </a:p>
        </p:txBody>
      </p:sp>
      <p:pic>
        <p:nvPicPr>
          <p:cNvPr id="5" name="Picture 4">
            <a:extLst>
              <a:ext uri="{FF2B5EF4-FFF2-40B4-BE49-F238E27FC236}">
                <a16:creationId xmlns:a16="http://schemas.microsoft.com/office/drawing/2014/main" id="{3AD19A85-AA5C-45A1-BFF2-E80BA6943D34}"/>
              </a:ext>
            </a:extLst>
          </p:cNvPr>
          <p:cNvPicPr>
            <a:picLocks noChangeAspect="1"/>
          </p:cNvPicPr>
          <p:nvPr/>
        </p:nvPicPr>
        <p:blipFill>
          <a:blip r:embed="rId3"/>
          <a:stretch>
            <a:fillRect/>
          </a:stretch>
        </p:blipFill>
        <p:spPr>
          <a:xfrm>
            <a:off x="2270898" y="1403279"/>
            <a:ext cx="8266892" cy="5029636"/>
          </a:xfrm>
          <a:prstGeom prst="rect">
            <a:avLst/>
          </a:prstGeom>
        </p:spPr>
      </p:pic>
    </p:spTree>
    <p:extLst>
      <p:ext uri="{BB962C8B-B14F-4D97-AF65-F5344CB8AC3E}">
        <p14:creationId xmlns:p14="http://schemas.microsoft.com/office/powerpoint/2010/main" val="373987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8A3B40-6D6F-4049-8349-DBAA937463E9}"/>
              </a:ext>
            </a:extLst>
          </p:cNvPr>
          <p:cNvSpPr>
            <a:spLocks noGrp="1"/>
          </p:cNvSpPr>
          <p:nvPr>
            <p:ph type="title"/>
          </p:nvPr>
        </p:nvSpPr>
        <p:spPr>
          <a:xfrm>
            <a:off x="783695" y="0"/>
            <a:ext cx="9799674" cy="1293028"/>
          </a:xfrm>
        </p:spPr>
        <p:txBody>
          <a:bodyPr/>
          <a:lstStyle/>
          <a:p>
            <a:pPr algn="ctr"/>
            <a:r>
              <a:rPr lang="en-US" dirty="0">
                <a:solidFill>
                  <a:schemeClr val="bg1"/>
                </a:solidFill>
              </a:rPr>
              <a:t>top searches by category</a:t>
            </a:r>
          </a:p>
        </p:txBody>
      </p:sp>
      <p:pic>
        <p:nvPicPr>
          <p:cNvPr id="2" name="Picture 1">
            <a:extLst>
              <a:ext uri="{FF2B5EF4-FFF2-40B4-BE49-F238E27FC236}">
                <a16:creationId xmlns:a16="http://schemas.microsoft.com/office/drawing/2014/main" id="{0FF322A6-3D47-457B-898C-2A92678E2C5C}"/>
              </a:ext>
            </a:extLst>
          </p:cNvPr>
          <p:cNvPicPr>
            <a:picLocks noChangeAspect="1"/>
          </p:cNvPicPr>
          <p:nvPr/>
        </p:nvPicPr>
        <p:blipFill>
          <a:blip r:embed="rId3"/>
          <a:stretch>
            <a:fillRect/>
          </a:stretch>
        </p:blipFill>
        <p:spPr>
          <a:xfrm>
            <a:off x="707571" y="0"/>
            <a:ext cx="10776857" cy="6858000"/>
          </a:xfrm>
          <a:prstGeom prst="rect">
            <a:avLst/>
          </a:prstGeom>
        </p:spPr>
      </p:pic>
    </p:spTree>
    <p:extLst>
      <p:ext uri="{BB962C8B-B14F-4D97-AF65-F5344CB8AC3E}">
        <p14:creationId xmlns:p14="http://schemas.microsoft.com/office/powerpoint/2010/main" val="178655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1B86-D1E2-485F-BA3A-A9B3FBA1D78E}"/>
              </a:ext>
            </a:extLst>
          </p:cNvPr>
          <p:cNvSpPr>
            <a:spLocks noGrp="1"/>
          </p:cNvSpPr>
          <p:nvPr>
            <p:ph type="title"/>
          </p:nvPr>
        </p:nvSpPr>
        <p:spPr>
          <a:xfrm>
            <a:off x="152400" y="1198485"/>
            <a:ext cx="11887200" cy="1653022"/>
          </a:xfrm>
        </p:spPr>
        <p:txBody>
          <a:bodyPr>
            <a:normAutofit fontScale="90000"/>
          </a:bodyPr>
          <a:lstStyle/>
          <a:p>
            <a:pPr algn="l"/>
            <a:r>
              <a:rPr lang="en-US" sz="2000" b="1" dirty="0"/>
              <a:t>Hypothesis</a:t>
            </a:r>
            <a:r>
              <a:rPr lang="en-US" sz="2000" dirty="0"/>
              <a:t>: If the majority of current search queries are completed by customers that are aware of Menu Design Shop and its product line, then new customers are not organically finding MSD through search engines.</a:t>
            </a:r>
            <a:br>
              <a:rPr lang="en-US" sz="2000" dirty="0"/>
            </a:br>
            <a:br>
              <a:rPr lang="en-US" sz="2000" dirty="0"/>
            </a:br>
            <a:r>
              <a:rPr lang="en-US" sz="2000" b="1" dirty="0"/>
              <a:t>Null Hypothesis</a:t>
            </a:r>
            <a:r>
              <a:rPr lang="en-US" sz="2000" dirty="0"/>
              <a:t>: If the majority of current search queries are not completed by customers that are aware of Menu Design Shop and its product line, then new customers are organically finding MSD through search engines.</a:t>
            </a:r>
            <a:br>
              <a:rPr lang="en-US" sz="2000" dirty="0"/>
            </a:br>
            <a:br>
              <a:rPr lang="en-US" sz="2000" dirty="0"/>
            </a:br>
            <a:r>
              <a:rPr lang="en-US" sz="2000" dirty="0"/>
              <a:t>P-Value is 3.9855351096551076e-13</a:t>
            </a:r>
          </a:p>
        </p:txBody>
      </p:sp>
      <p:sp>
        <p:nvSpPr>
          <p:cNvPr id="3" name="Content Placeholder 2">
            <a:extLst>
              <a:ext uri="{FF2B5EF4-FFF2-40B4-BE49-F238E27FC236}">
                <a16:creationId xmlns:a16="http://schemas.microsoft.com/office/drawing/2014/main" id="{EACC485D-6790-47EF-9736-E34F9CF80D23}"/>
              </a:ext>
            </a:extLst>
          </p:cNvPr>
          <p:cNvSpPr>
            <a:spLocks noGrp="1"/>
          </p:cNvSpPr>
          <p:nvPr>
            <p:ph idx="1"/>
          </p:nvPr>
        </p:nvSpPr>
        <p:spPr>
          <a:xfrm>
            <a:off x="685800" y="2982897"/>
            <a:ext cx="10820400" cy="3235788"/>
          </a:xfrm>
        </p:spPr>
        <p:txBody>
          <a:bodyPr/>
          <a:lstStyle/>
          <a:p>
            <a:pPr marL="0" indent="0">
              <a:buNone/>
            </a:pPr>
            <a:endParaRPr lang="en-US" dirty="0"/>
          </a:p>
          <a:p>
            <a:pPr marL="0" indent="0">
              <a:buNone/>
            </a:pPr>
            <a:r>
              <a:rPr lang="en-US" dirty="0"/>
              <a:t>1. Market Segmentation: What is our demographic?</a:t>
            </a:r>
          </a:p>
          <a:p>
            <a:pPr marL="0" indent="0">
              <a:buNone/>
            </a:pPr>
            <a:r>
              <a:rPr lang="en-US" dirty="0"/>
              <a:t>2. What variables/factors are associated with e-commerce conversions?</a:t>
            </a:r>
          </a:p>
          <a:p>
            <a:pPr marL="0" indent="0">
              <a:buNone/>
            </a:pPr>
            <a:r>
              <a:rPr lang="en-US" dirty="0"/>
              <a:t>3. What proportion of traffic that comes from organic searches are from users that already know the brand and what proportion comes from generic searches?</a:t>
            </a:r>
          </a:p>
        </p:txBody>
      </p:sp>
    </p:spTree>
    <p:extLst>
      <p:ext uri="{BB962C8B-B14F-4D97-AF65-F5344CB8AC3E}">
        <p14:creationId xmlns:p14="http://schemas.microsoft.com/office/powerpoint/2010/main" val="3750354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7333FA-1AF9-4099-B74A-A895B47A20A1}"/>
              </a:ext>
            </a:extLst>
          </p:cNvPr>
          <p:cNvPicPr>
            <a:picLocks noGrp="1" noChangeAspect="1"/>
          </p:cNvPicPr>
          <p:nvPr>
            <p:ph idx="1"/>
          </p:nvPr>
        </p:nvPicPr>
        <p:blipFill>
          <a:blip r:embed="rId2"/>
          <a:stretch>
            <a:fillRect/>
          </a:stretch>
        </p:blipFill>
        <p:spPr>
          <a:xfrm>
            <a:off x="476249" y="174307"/>
            <a:ext cx="10848975" cy="6509386"/>
          </a:xfrm>
        </p:spPr>
      </p:pic>
    </p:spTree>
    <p:extLst>
      <p:ext uri="{BB962C8B-B14F-4D97-AF65-F5344CB8AC3E}">
        <p14:creationId xmlns:p14="http://schemas.microsoft.com/office/powerpoint/2010/main" val="3188287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EFCE1A-67D5-47A1-9506-91D18DF5C71A}"/>
              </a:ext>
            </a:extLst>
          </p:cNvPr>
          <p:cNvPicPr>
            <a:picLocks noChangeAspect="1"/>
          </p:cNvPicPr>
          <p:nvPr/>
        </p:nvPicPr>
        <p:blipFill>
          <a:blip r:embed="rId2"/>
          <a:stretch>
            <a:fillRect/>
          </a:stretch>
        </p:blipFill>
        <p:spPr>
          <a:xfrm>
            <a:off x="1809750" y="0"/>
            <a:ext cx="8572500" cy="6858000"/>
          </a:xfrm>
          <a:prstGeom prst="rect">
            <a:avLst/>
          </a:prstGeom>
        </p:spPr>
      </p:pic>
    </p:spTree>
    <p:extLst>
      <p:ext uri="{BB962C8B-B14F-4D97-AF65-F5344CB8AC3E}">
        <p14:creationId xmlns:p14="http://schemas.microsoft.com/office/powerpoint/2010/main" val="3948523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sp>
        <p:nvSpPr>
          <p:cNvPr id="3" name="Content Placeholder 2">
            <a:extLst>
              <a:ext uri="{FF2B5EF4-FFF2-40B4-BE49-F238E27FC236}">
                <a16:creationId xmlns:a16="http://schemas.microsoft.com/office/drawing/2014/main" id="{756E8008-4951-4493-A9BF-9504B2DB40CD}"/>
              </a:ext>
            </a:extLst>
          </p:cNvPr>
          <p:cNvSpPr>
            <a:spLocks noGrp="1"/>
          </p:cNvSpPr>
          <p:nvPr>
            <p:ph idx="1"/>
          </p:nvPr>
        </p:nvSpPr>
        <p:spPr>
          <a:xfrm>
            <a:off x="685800" y="1158950"/>
            <a:ext cx="10820400" cy="5059736"/>
          </a:xfrm>
        </p:spPr>
        <p:txBody>
          <a:bodyPr>
            <a:normAutofit/>
          </a:bodyPr>
          <a:lstStyle/>
          <a:p>
            <a:endParaRPr lang="en-US" sz="1800" dirty="0"/>
          </a:p>
        </p:txBody>
      </p:sp>
      <p:pic>
        <p:nvPicPr>
          <p:cNvPr id="5" name="Picture 4">
            <a:extLst>
              <a:ext uri="{FF2B5EF4-FFF2-40B4-BE49-F238E27FC236}">
                <a16:creationId xmlns:a16="http://schemas.microsoft.com/office/drawing/2014/main" id="{93D47A8C-35AB-4A79-A576-7834848D3C41}"/>
              </a:ext>
            </a:extLst>
          </p:cNvPr>
          <p:cNvPicPr>
            <a:picLocks noChangeAspect="1"/>
          </p:cNvPicPr>
          <p:nvPr/>
        </p:nvPicPr>
        <p:blipFill>
          <a:blip r:embed="rId3"/>
          <a:stretch>
            <a:fillRect/>
          </a:stretch>
        </p:blipFill>
        <p:spPr>
          <a:xfrm>
            <a:off x="200992" y="1158950"/>
            <a:ext cx="11760636" cy="5522587"/>
          </a:xfrm>
          <a:prstGeom prst="rect">
            <a:avLst/>
          </a:prstGeom>
        </p:spPr>
      </p:pic>
    </p:spTree>
    <p:extLst>
      <p:ext uri="{BB962C8B-B14F-4D97-AF65-F5344CB8AC3E}">
        <p14:creationId xmlns:p14="http://schemas.microsoft.com/office/powerpoint/2010/main" val="136304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C9A534A7-97B3-403D-9E31-DCBE2C1175E6}"/>
              </a:ext>
            </a:extLst>
          </p:cNvPr>
          <p:cNvPicPr>
            <a:picLocks noGrp="1" noChangeAspect="1"/>
          </p:cNvPicPr>
          <p:nvPr>
            <p:ph idx="1"/>
          </p:nvPr>
        </p:nvPicPr>
        <p:blipFill>
          <a:blip r:embed="rId3"/>
          <a:stretch>
            <a:fillRect/>
          </a:stretch>
        </p:blipFill>
        <p:spPr>
          <a:xfrm>
            <a:off x="219647" y="1088268"/>
            <a:ext cx="11646288" cy="5538017"/>
          </a:xfrm>
          <a:prstGeom prst="rect">
            <a:avLst/>
          </a:prstGeom>
        </p:spPr>
      </p:pic>
    </p:spTree>
    <p:extLst>
      <p:ext uri="{BB962C8B-B14F-4D97-AF65-F5344CB8AC3E}">
        <p14:creationId xmlns:p14="http://schemas.microsoft.com/office/powerpoint/2010/main" val="34654800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2092</Words>
  <Application>Microsoft Office PowerPoint</Application>
  <PresentationFormat>Widescreen</PresentationFormat>
  <Paragraphs>139</Paragraphs>
  <Slides>23</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Century Gothic</vt:lpstr>
      <vt:lpstr>Vapor Trail</vt:lpstr>
      <vt:lpstr>Menu Analysis</vt:lpstr>
      <vt:lpstr>PowerPoint Presentation</vt:lpstr>
      <vt:lpstr>PowerPoint Presentation</vt:lpstr>
      <vt:lpstr>top searches by category</vt:lpstr>
      <vt:lpstr>Hypothesis: If the majority of current search queries are completed by customers that are aware of Menu Design Shop and its product line, then new customers are not organically finding MSD through search engines.  Null Hypothesis: If the majority of current search queries are not completed by customers that are aware of Menu Design Shop and its product line, then new customers are organically finding MSD through search engines.  P-Value is 3.9855351096551076e-13</vt:lpstr>
      <vt:lpstr>PowerPoint Presentation</vt:lpstr>
      <vt:lpstr>PowerPoint Presentation</vt:lpstr>
      <vt:lpstr>Market Segmentation: What is our demographic? </vt:lpstr>
      <vt:lpstr>Market Segmentation: What is our demographic? </vt:lpstr>
      <vt:lpstr>Market Segmentation: What is our demographic? </vt:lpstr>
      <vt:lpstr>Market Segmentation: What is our demographic? </vt:lpstr>
      <vt:lpstr>Market Segmentation: What is our demographic? </vt:lpstr>
      <vt:lpstr>Market Segmentation: What is our demographic? </vt:lpstr>
      <vt:lpstr>Market Segmentation: What is our demographic? </vt:lpstr>
      <vt:lpstr>Market Segmentation: What is our demographic? </vt:lpstr>
      <vt:lpstr>What variables/factors are associated with e-commerce conversions? </vt:lpstr>
      <vt:lpstr>What variables/factors are associated with e-commerce conversions? </vt:lpstr>
      <vt:lpstr>What variables/factors are associated with e-commerce conversions? </vt:lpstr>
      <vt:lpstr>What variables/factors are associated with e-commerce conversions? </vt:lpstr>
      <vt:lpstr>Hypothesis: If the majority of current search queries are completed by customers that are aware of Menu Design Shop and its product line, then new customers are not organically finding MSD through search engines. </vt:lpstr>
      <vt:lpstr>Comparison of new visitors and the benchmark of new visitors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Segmentation and seo</dc:title>
  <dc:creator>Angeles Ramirez</dc:creator>
  <cp:lastModifiedBy>Ghassan Seba</cp:lastModifiedBy>
  <cp:revision>14</cp:revision>
  <dcterms:created xsi:type="dcterms:W3CDTF">2019-09-11T00:20:02Z</dcterms:created>
  <dcterms:modified xsi:type="dcterms:W3CDTF">2019-09-11T02:29:37Z</dcterms:modified>
</cp:coreProperties>
</file>