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8" r:id="rId2"/>
    <p:sldId id="257" r:id="rId3"/>
    <p:sldId id="261" r:id="rId4"/>
    <p:sldId id="263" r:id="rId5"/>
    <p:sldId id="262" r:id="rId6"/>
    <p:sldId id="264" r:id="rId7"/>
    <p:sldId id="286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6" r:id="rId2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15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"€"\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6-4B59-8F0A-038F3B5D85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FBD6-4B59-8F0A-038F3B5D85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FBD6-4B59-8F0A-038F3B5D8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9720064"/>
        <c:axId val="39721600"/>
      </c:barChart>
      <c:catAx>
        <c:axId val="3972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t-IT" sz="1197" b="0" i="0" u="none" strike="noStrike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721600"/>
        <c:crosses val="autoZero"/>
        <c:auto val="1"/>
        <c:lblAlgn val="ctr"/>
        <c:lblOffset val="100"/>
        <c:noMultiLvlLbl val="0"/>
      </c:catAx>
      <c:valAx>
        <c:axId val="39721600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&quot;€&quot;\ #,##0" sourceLinked="1"/>
        <c:majorTickMark val="none"/>
        <c:minorTickMark val="none"/>
        <c:tickLblPos val="nextTo"/>
        <c:spPr>
          <a:noFill/>
          <a:ln>
            <a:solidFill>
              <a:srgbClr val="006F8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t-IT" sz="1400" b="0" i="0" u="none" strike="noStrike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72006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95-4809-834C-2AA1C2DB1A6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95-4809-834C-2AA1C2DB1A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7-4DEA-B3A7-EB8959B89F01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95-4809-834C-2AA1C2DB1A6E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F95-4809-834C-2AA1C2DB1A6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45C-4C49-80B2-ECE1F67F4FA2}"/>
              </c:ext>
            </c:extLst>
          </c:dPt>
          <c:cat>
            <c:strRef>
              <c:f>Sheet1!$A$2:$A$7</c:f>
              <c:strCache>
                <c:ptCount val="4"/>
                <c:pt idx="0">
                  <c:v>1° trim</c:v>
                </c:pt>
                <c:pt idx="1">
                  <c:v>2° trim</c:v>
                </c:pt>
                <c:pt idx="2">
                  <c:v>3° trim</c:v>
                </c:pt>
                <c:pt idx="3">
                  <c:v>4° trim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5-4809-834C-2AA1C2DB1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4"/>
        <c:holeSize val="55"/>
      </c:doughnutChart>
      <c:spPr>
        <a:noFill/>
        <a:ln>
          <a:noFill/>
        </a:ln>
        <a:effectLst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8F3FFB-1681-481E-B37B-45590800B730}" type="datetime1">
              <a:rPr lang="it-IT" smtClean="0"/>
              <a:t>13/11/2019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3EE74F-E86B-4506-9DE4-E1532F489F4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44F5A-C3D1-44B9-BE99-342E310423D1}" type="datetime1">
              <a:rPr lang="it-IT" noProof="0" smtClean="0"/>
              <a:pPr/>
              <a:t>13/11/2019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4110D-4E99-49C1-BF09-9D9E5818BB6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040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212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557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416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94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810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092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373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125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883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57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52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780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014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479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24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351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244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9633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054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54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40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10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424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598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594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F4110D-4E99-49C1-BF09-9D9E5818BB6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156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rtlCol="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Fare clic per modificare</a:t>
            </a:r>
            <a:br>
              <a:rPr lang="it-IT" noProof="0" dirty="0"/>
            </a:br>
            <a:r>
              <a:rPr lang="it-IT" noProof="0" dirty="0"/>
              <a:t>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rtlCol="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 dirty="0"/>
              <a:t>FARE CLIC PER MODIFICARE IL TITOLO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6" descr="Forma rettangolar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5" descr="Forma rettangolar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num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€ 12.345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€ 6.789</a:t>
            </a:r>
          </a:p>
        </p:txBody>
      </p:sp>
      <p:sp>
        <p:nvSpPr>
          <p:cNvPr id="15" name="Rettangolo 13" descr="Forma rettangolar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6992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tatist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€ 25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€ 50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665991" cy="1019338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€ 100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rtlCol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Sezione 1</a:t>
            </a:r>
            <a:br>
              <a:rPr lang="it-IT" noProof="0" dirty="0"/>
            </a:br>
            <a:r>
              <a:rPr lang="it-IT" noProof="0" dirty="0"/>
              <a:t>Titolo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rtlCol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Sezione 2</a:t>
            </a:r>
            <a:br>
              <a:rPr lang="it-IT" noProof="0" dirty="0"/>
            </a:br>
            <a:r>
              <a:rPr lang="it-IT" noProof="0" dirty="0"/>
              <a:t>Titolo</a:t>
            </a:r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rtlCol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Sezione 3</a:t>
            </a:r>
            <a:br>
              <a:rPr lang="it-IT" noProof="0" dirty="0"/>
            </a:br>
            <a:r>
              <a:rPr lang="it-IT" noProof="0" dirty="0"/>
              <a:t>Titolo</a:t>
            </a:r>
          </a:p>
        </p:txBody>
      </p:sp>
      <p:sp>
        <p:nvSpPr>
          <p:cNvPr id="21" name="Rettangolo 31" descr="Forma rettangolar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426992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2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2" y="1593587"/>
            <a:ext cx="105645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rtlCol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7" name="Connettore diritto con freccia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con freccia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immagine 11" descr="Quadrante logo concorrenti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Concorrente 2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0" name="Segnaposto immagine 11" descr="Quadrante logo concorrenti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Concorrente 1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1" name="Segnaposto immagine 11" descr="Quadrante logo concorrenti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Concorrente 3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3" name="Segnaposto immagine 11" descr="Quadrante logo concorrenti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Concorrente 4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4" name="Segnaposto immagine 11" descr="Quadrante logo concorrenti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Concorrente 5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5" name="Segnaposto immagine 11" descr="Quadrante logo concorrenti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Concorrente 6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costoso</a:t>
            </a:r>
          </a:p>
        </p:txBody>
      </p:sp>
      <p:sp>
        <p:nvSpPr>
          <p:cNvPr id="31" name="Segnaposto testo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costoso</a:t>
            </a:r>
          </a:p>
        </p:txBody>
      </p:sp>
      <p:sp>
        <p:nvSpPr>
          <p:cNvPr id="33" name="Segnaposto testo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comodo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comodo</a:t>
            </a:r>
          </a:p>
        </p:txBody>
      </p:sp>
      <p:sp>
        <p:nvSpPr>
          <p:cNvPr id="35" name="Segnaposto immagine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re passagg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rtlCol="0" anchor="b" anchorCtr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sezione 1</a:t>
            </a:r>
          </a:p>
        </p:txBody>
      </p:sp>
      <p:sp>
        <p:nvSpPr>
          <p:cNvPr id="27" name="Rettangolo 30" descr="Forma rettangolar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-1" y="2395688"/>
            <a:ext cx="671920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immagine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22" name="Segnaposto contenuto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14" name="Rettangolo 17" descr="Forma rettangolar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-1" y="1347938"/>
            <a:ext cx="385354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rtlCol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7" name="Segnaposto testo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6" name="Segnaposto testo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38" name="Segnaposto testo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0" name="Segnaposto testo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1" name="Segnaposto testo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3" name="Segnaposto testo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4" name="Segnaposto testo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7" name="Segnaposto testo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rtlCol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8" name="Segnaposto testo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9" name="Segnaposto testo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rtlCol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5" name="Segnaposto testo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Rettangolo 27" descr="Forma rettangolar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879293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Segnaposto tabella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sp>
        <p:nvSpPr>
          <p:cNvPr id="10" name="Rettangolo 8" descr="Forma rettangolar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486591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Persona 1</a:t>
            </a:r>
            <a:br>
              <a:rPr lang="it-IT" noProof="0" dirty="0"/>
            </a:br>
            <a:r>
              <a:rPr lang="it-IT" noProof="0" dirty="0"/>
              <a:t>Nome</a:t>
            </a:r>
          </a:p>
        </p:txBody>
      </p:sp>
      <p:sp>
        <p:nvSpPr>
          <p:cNvPr id="19" name="Segnaposto testo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20" name="Segnaposto testo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Persona 1</a:t>
            </a:r>
            <a:br>
              <a:rPr lang="it-IT" noProof="0" dirty="0"/>
            </a:br>
            <a:r>
              <a:rPr lang="it-IT" noProof="0" dirty="0"/>
              <a:t>Nome</a:t>
            </a:r>
          </a:p>
        </p:txBody>
      </p:sp>
      <p:sp>
        <p:nvSpPr>
          <p:cNvPr id="25" name="Segnaposto testo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26" name="Segnaposto testo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Persona 1</a:t>
            </a:r>
            <a:br>
              <a:rPr lang="it-IT" noProof="0" dirty="0"/>
            </a:br>
            <a:r>
              <a:rPr lang="it-IT" noProof="0" dirty="0"/>
              <a:t>Nome</a:t>
            </a:r>
          </a:p>
        </p:txBody>
      </p:sp>
      <p:sp>
        <p:nvSpPr>
          <p:cNvPr id="28" name="Segnaposto testo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29" name="Segnaposto testo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Rettangolo 13" descr="Forma rettangolar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342083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rtlCol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5" name="Segnaposto testo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9" name="Segnaposto testo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1</a:t>
            </a:r>
          </a:p>
        </p:txBody>
      </p:sp>
      <p:sp>
        <p:nvSpPr>
          <p:cNvPr id="60" name="Segnaposto testo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61" name="Segnaposto immagine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3" name="Segnaposto testo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3</a:t>
            </a:r>
          </a:p>
        </p:txBody>
      </p:sp>
      <p:sp>
        <p:nvSpPr>
          <p:cNvPr id="64" name="Segnaposto testo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65" name="Segnaposto immagine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7" name="Segnaposto testo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2</a:t>
            </a:r>
          </a:p>
        </p:txBody>
      </p:sp>
      <p:sp>
        <p:nvSpPr>
          <p:cNvPr id="68" name="Segnaposto testo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69" name="Segnaposto immagine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1" name="Segnaposto testo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4</a:t>
            </a:r>
          </a:p>
        </p:txBody>
      </p:sp>
      <p:sp>
        <p:nvSpPr>
          <p:cNvPr id="72" name="Segnaposto testo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73" name="Segnaposto immagine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5" name="Segnaposto testo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6</a:t>
            </a:r>
          </a:p>
        </p:txBody>
      </p:sp>
      <p:sp>
        <p:nvSpPr>
          <p:cNvPr id="76" name="Segnaposto testo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77" name="Segnaposto immagine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9" name="Segnaposto testo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5</a:t>
            </a:r>
          </a:p>
        </p:txBody>
      </p:sp>
      <p:sp>
        <p:nvSpPr>
          <p:cNvPr id="80" name="Segnaposto testo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33" name="Rettangolo 63" descr="Forma rettangolar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9072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ù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 rtlCol="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rtlCol="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8" name="Rettangolo 6" descr="Forma rettangolar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6" descr="Forma rettangolar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rafico a tort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rtlCol="0" anchor="b" anchorCtr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€ 1.500.000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Descrizione categoria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€ 1.500.000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Descrizione categoria</a:t>
            </a:r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€ 1.500.000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Descrizione categoria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€ 1.500.000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Descrizione categoria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€ 1.500.000</a:t>
            </a:r>
          </a:p>
        </p:txBody>
      </p:sp>
      <p:sp>
        <p:nvSpPr>
          <p:cNvPr id="40" name="Segnaposto testo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Descrizione categoria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€ 1.500.000</a:t>
            </a:r>
          </a:p>
        </p:txBody>
      </p:sp>
      <p:sp>
        <p:nvSpPr>
          <p:cNvPr id="43" name="Segnaposto testo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Descrizione categoria</a:t>
            </a:r>
          </a:p>
        </p:txBody>
      </p:sp>
      <p:sp>
        <p:nvSpPr>
          <p:cNvPr id="28" name="Rettangolo 25" descr="Forma rettangolar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0" y="2374094"/>
            <a:ext cx="487404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rtlCol="0" anchor="b" anchorCtr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rtlCol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9" descr="Forma rettangolar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50928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Rettangolo 18" descr="Forma rettangolar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rtlCol="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 dirty="0"/>
              <a:t>GRAZIE!</a:t>
            </a:r>
            <a:br>
              <a:rPr lang="it-IT" noProof="0" dirty="0"/>
            </a:br>
            <a:r>
              <a:rPr lang="it-IT" noProof="0" dirty="0"/>
              <a:t>A TUTTI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 rtlCol="0"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 dirty="0"/>
              <a:t>Davide Milano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 rtl="0"/>
            <a:r>
              <a:rPr lang="it-IT" noProof="0" dirty="0"/>
              <a:t>Telefono:</a:t>
            </a:r>
          </a:p>
        </p:txBody>
      </p:sp>
      <p:sp>
        <p:nvSpPr>
          <p:cNvPr id="15" name="Segnaposto testo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678-555-0177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 rtl="0"/>
            <a:r>
              <a:rPr lang="it-IT" noProof="0" dirty="0"/>
              <a:t>Email: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Milano@vanarsdelltd.com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 rtl="0"/>
            <a:r>
              <a:rPr lang="it-IT" noProof="0" dirty="0"/>
              <a:t>Sito Web:</a:t>
            </a:r>
          </a:p>
        </p:txBody>
      </p:sp>
      <p:sp>
        <p:nvSpPr>
          <p:cNvPr id="19" name="Segnaposto testo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www.vanasdelltd.com</a:t>
            </a:r>
          </a:p>
        </p:txBody>
      </p:sp>
      <p:sp>
        <p:nvSpPr>
          <p:cNvPr id="21" name="Rettangolo 12" descr="Forma rettangolar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547507" y="2320161"/>
            <a:ext cx="76444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appe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rtlCol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Rettangolo 8" descr="Forma rettangolar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686300" y="1548553"/>
            <a:ext cx="75057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rtlCol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5" name="Segnaposto immagine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6" name="Segnaposto testo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1</a:t>
            </a:r>
          </a:p>
        </p:txBody>
      </p:sp>
      <p:sp>
        <p:nvSpPr>
          <p:cNvPr id="57" name="Segnaposto testo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58" name="Segnaposto immagine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9" name="Segnaposto testo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3</a:t>
            </a:r>
          </a:p>
        </p:txBody>
      </p:sp>
      <p:sp>
        <p:nvSpPr>
          <p:cNvPr id="60" name="Segnaposto testo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61" name="Segnaposto immagine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3" name="Segnaposto testo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Nome persona 2</a:t>
            </a:r>
          </a:p>
        </p:txBody>
      </p:sp>
      <p:sp>
        <p:nvSpPr>
          <p:cNvPr id="64" name="Segnaposto testo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Titolo membro del team</a:t>
            </a:r>
          </a:p>
        </p:txBody>
      </p:sp>
      <p:sp>
        <p:nvSpPr>
          <p:cNvPr id="65" name="Segnaposto testo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 rtlCol="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7" name="Segnaposto testo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 rtlCol="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8" name="Segnaposto testo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 rtlCol="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Rettangolo 18" descr="Forma rettangolar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070812" y="1373103"/>
            <a:ext cx="8121189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 rtlCol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 rtlCol="0"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Rettangolo 9" descr="Forma rettangolar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ellular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 descr="Forma rettangolar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rtlCol="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 dirty="0"/>
              <a:t>FARE CLIC PER MODIFICARE IL TITOLO</a:t>
            </a:r>
          </a:p>
        </p:txBody>
      </p:sp>
      <p:sp>
        <p:nvSpPr>
          <p:cNvPr id="10" name="Rettangolo 6" descr="Forma rettangolar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5" descr="Forma rettangolar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 rtl="0">
              <a:spcBef>
                <a:spcPts val="600"/>
              </a:spcBef>
            </a:pPr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 rtlCol="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6" descr="Forma rettangolar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6" descr="Forma rettangolar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rtl="0">
              <a:lnSpc>
                <a:spcPct val="85000"/>
              </a:lnSpc>
              <a:spcBef>
                <a:spcPts val="0"/>
              </a:spcBef>
            </a:pPr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mmagine a sinistr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rtlCol="0" anchor="b" anchorCtr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22" descr="Forma rettangolar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5" y="3654638"/>
            <a:ext cx="452783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17" descr="Forma rettangolar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1" descr="Forma rettangolar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immagin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8" name="Segnaposto immagin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32" name="Segnaposto tes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6" name="Segnaposto tes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7" name="Segnaposto tes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9" name="Segnaposto immagin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mmagine a destr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Rettangolo 9" descr="Forma rettangolar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-1" y="2816577"/>
            <a:ext cx="339634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e immagine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18" descr="Forma rettangolar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7847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co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immagine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egnaposto immagine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Rettangolo 13" descr="Forma rettangolar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429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mputer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 descr="Forma rettangolar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51955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rtlCol="0" anchor="b" anchorCtr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rtlCol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mmagine e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rtlCol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 rtlCol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Rettangolo 23" descr="Forma rettangolar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4947556" y="1528090"/>
            <a:ext cx="724444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re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 IL TITOLO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categoria</a:t>
            </a:r>
          </a:p>
        </p:txBody>
      </p:sp>
      <p:sp>
        <p:nvSpPr>
          <p:cNvPr id="24" name="Segnaposto immagine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categoria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2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Titolo categoria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3</a:t>
            </a:r>
          </a:p>
        </p:txBody>
      </p:sp>
      <p:sp>
        <p:nvSpPr>
          <p:cNvPr id="18" name="Rettangolo 16" descr="Forma rettangolar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62865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b="1" noProof="0" dirty="0"/>
              <a:t>FARE CLIC PER MODIFICARE IL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 dirty="0"/>
              <a:t>MM.GG.20XX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pPr rtl="0"/>
            <a:fld id="{D9BB3731-526F-4638-85F8-715D717FFC1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2" r:id="rId33"/>
    <p:sldLayoutId id="2147483687" r:id="rId34"/>
    <p:sldLayoutId id="2147483693" r:id="rId35"/>
    <p:sldLayoutId id="2147483683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7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24.jpg"/><Relationship Id="rId4" Type="http://schemas.openxmlformats.org/officeDocument/2006/relationships/image" Target="../media/image8.svg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jpeg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9.jpeg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una-presentazione-ff353d37-742a-4aa8-8bdd-6b1f488127a2?omkt=it-IT&amp;ui=it-IT&amp;rs=it-IT&amp;ad=I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go.microsoft.com/fwlink/?linkid=2006808&amp;clcid=0x40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8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logo" descr="Logo aziendale">
            <a:extLst>
              <a:ext uri="{FF2B5EF4-FFF2-40B4-BE49-F238E27FC236}">
                <a16:creationId xmlns:a16="http://schemas.microsoft.com/office/drawing/2014/main" id="{F0D3CA8A-C3E6-472C-A65D-330692C6617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7" b="447"/>
          <a:stretch>
            <a:fillRect/>
          </a:stretch>
        </p:blipFill>
        <p:spPr>
          <a:xfrm>
            <a:off x="4930140" y="953857"/>
            <a:ext cx="2331720" cy="539496"/>
          </a:xfrm>
        </p:spPr>
      </p:pic>
      <p:sp>
        <p:nvSpPr>
          <p:cNvPr id="4" name="Titolo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464" y="2106387"/>
            <a:ext cx="4005072" cy="2988128"/>
          </a:xfrm>
        </p:spPr>
        <p:txBody>
          <a:bodyPr rtlCol="0">
            <a:normAutofit/>
          </a:bodyPr>
          <a:lstStyle/>
          <a:p>
            <a:pPr marL="396000" rtl="0">
              <a:spcBef>
                <a:spcPts val="1800"/>
              </a:spcBef>
            </a:pPr>
            <a:r>
              <a:rPr lang="it-IT" sz="5000" dirty="0"/>
              <a:t>TITOLO</a:t>
            </a:r>
            <a:br>
              <a:rPr lang="it-IT" sz="5000" dirty="0"/>
            </a:br>
            <a:r>
              <a:rPr lang="it-IT" sz="5000" dirty="0"/>
              <a:t>DELLA</a:t>
            </a:r>
            <a:br>
              <a:rPr lang="it-IT" sz="5000" dirty="0"/>
            </a:br>
            <a:r>
              <a:rPr lang="it-IT" sz="5000" dirty="0"/>
              <a:t>PRESENTAZIONE</a:t>
            </a:r>
          </a:p>
        </p:txBody>
      </p:sp>
      <p:sp>
        <p:nvSpPr>
          <p:cNvPr id="3" name="Slogan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Slogan</a:t>
            </a:r>
            <a:br>
              <a:rPr lang="it-IT" dirty="0"/>
            </a:br>
            <a:r>
              <a:rPr lang="it-IT" dirty="0"/>
              <a:t>presentazione</a:t>
            </a:r>
          </a:p>
        </p:txBody>
      </p:sp>
      <p:sp>
        <p:nvSpPr>
          <p:cNvPr id="2" name="Numero diapositiva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egnaposto immagine 75" descr="Logo aziendale">
            <a:extLst>
              <a:ext uri="{FF2B5EF4-FFF2-40B4-BE49-F238E27FC236}">
                <a16:creationId xmlns:a16="http://schemas.microsoft.com/office/drawing/2014/main" id="{5F553EA2-BEBC-48CC-8F02-F0D27DB5426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95DE6EAC-21F3-4AF5-ACB7-1D6C012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OPPORTUNITÀ</a:t>
            </a:r>
            <a:br>
              <a:rPr lang="it-IT" dirty="0"/>
            </a:br>
            <a:r>
              <a:rPr lang="it-IT" dirty="0"/>
              <a:t>DI MERCATO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8A8689-9C92-4C1F-AC75-3E202A33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275251B-F4FB-432B-BFBB-847D34069693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 rtlCol="0"/>
          <a:lstStyle/>
          <a:p>
            <a:pPr rtl="0"/>
            <a:r>
              <a:rPr lang="it-IT" dirty="0"/>
              <a:t>€ 12.345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0907B7D-D4AB-4CED-9C2A-B57349DD250E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6B308FC-30D1-4594-B1EF-B3FDB56CF7F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6FD273A-D5BA-43DC-BFA5-3327EC4E0CA1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it-IT" dirty="0"/>
              <a:t>€ 6.789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3EDEA8D5-66A2-4F12-8B0B-EF9BED58ADEE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FB7BEA8-8A09-43B2-9540-932391A0B66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E7D782-F0B7-41BD-9EFC-A375F9B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EF09F1-83D1-4CAD-85D4-F971CE2C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8AE3B3-B373-40B6-8A43-C2A843FB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547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egnaposto immagine 33" descr="Logo aziendale">
            <a:extLst>
              <a:ext uri="{FF2B5EF4-FFF2-40B4-BE49-F238E27FC236}">
                <a16:creationId xmlns:a16="http://schemas.microsoft.com/office/drawing/2014/main" id="{4A04E22E-1253-4312-999E-E083BC5463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72678D8-158B-4298-820F-8B4D19B4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OPPORTUNITÀ</a:t>
            </a:r>
            <a:br>
              <a:rPr lang="it-IT" dirty="0"/>
            </a:br>
            <a:r>
              <a:rPr lang="it-IT" dirty="0"/>
              <a:t>DI MERCATO</a:t>
            </a:r>
            <a:br>
              <a:rPr lang="it-IT" dirty="0"/>
            </a:br>
            <a:r>
              <a:rPr lang="it-IT" dirty="0"/>
              <a:t>PARTE 2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8BBDE70-61AE-4B1E-AF10-0410B1BEDB4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859690" y="1520399"/>
            <a:ext cx="1982060" cy="1019338"/>
          </a:xfrm>
        </p:spPr>
        <p:txBody>
          <a:bodyPr rtlCol="0"/>
          <a:lstStyle/>
          <a:p>
            <a:pPr rtl="0"/>
            <a:r>
              <a:rPr lang="it-IT" b="0" dirty="0"/>
              <a:t>€</a:t>
            </a:r>
            <a:r>
              <a:rPr lang="it-IT" dirty="0"/>
              <a:t>25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29A0BA-D56D-4C95-96CD-0E70DFB9D3B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 rtlCol="0"/>
          <a:lstStyle/>
          <a:p>
            <a:pPr rtl="0"/>
            <a:r>
              <a:rPr lang="it-IT" dirty="0"/>
              <a:t>miliardi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630B1231-A553-4BB8-A5CF-3FE308B35CA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/>
              <a:t>Sezione 1</a:t>
            </a:r>
          </a:p>
          <a:p>
            <a:pPr rtl="0"/>
            <a:r>
              <a:rPr lang="it-IT" dirty="0"/>
              <a:t>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21C3C2D-F1F1-4849-9CFE-959DD95556F6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it-IT" b="0" dirty="0"/>
              <a:t>€</a:t>
            </a:r>
            <a:r>
              <a:rPr lang="it-IT" dirty="0"/>
              <a:t>50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2C5353-8CF1-4FE4-AF09-80D11B3194F8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it-IT" dirty="0"/>
              <a:t>miliardi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B6C6478-AB46-4457-A617-B64D90826CAC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/>
              <a:t>Sezione 2</a:t>
            </a:r>
          </a:p>
          <a:p>
            <a:pPr rtl="0"/>
            <a:r>
              <a:rPr lang="it-IT" dirty="0"/>
              <a:t>Titolo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AB96BFA7-FEA7-4596-9661-36E92E5B388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it-IT" b="0" dirty="0"/>
              <a:t>€</a:t>
            </a:r>
            <a:r>
              <a:rPr lang="it-IT" dirty="0"/>
              <a:t>100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B6BFE6-406E-4346-8AA8-7AF5602FFDC4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it-IT" dirty="0"/>
              <a:t>miliardi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463DDC5-3F86-48BB-AD3A-BEC31CE111B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/>
              <a:t>Sezione 3</a:t>
            </a:r>
          </a:p>
          <a:p>
            <a:pPr rtl="0"/>
            <a:r>
              <a:rPr lang="it-IT" dirty="0"/>
              <a:t>Titolo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E708EEB-5557-4716-8856-AAB1AA600E0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3A24EE-1978-418D-9B5A-0DA0E670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EB7FCA-498D-42BC-9812-EB5CB526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10A62C-3C91-46E4-927A-7B35C30E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789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13" descr="Logo aziendale">
            <a:extLst>
              <a:ext uri="{FF2B5EF4-FFF2-40B4-BE49-F238E27FC236}">
                <a16:creationId xmlns:a16="http://schemas.microsoft.com/office/drawing/2014/main" id="{DBCF0BBD-5DCC-4553-B019-5AC568F32AF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96B5D71A-B66C-45C9-80E4-16618780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0" y="814742"/>
            <a:ext cx="4422014" cy="619448"/>
          </a:xfrm>
        </p:spPr>
        <p:txBody>
          <a:bodyPr rtlCol="0"/>
          <a:lstStyle/>
          <a:p>
            <a:pPr rtl="0"/>
            <a:r>
              <a:rPr lang="it-IT" dirty="0"/>
              <a:t>CONCORRENZA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172FD2F-F1C1-4AAB-A771-4B8BBD4B0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A87FC50-03BF-4F72-8848-F884A71490A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1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DC983E91-6AA5-4B39-9ABA-8B9CBD86AC9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>
              <a:buClr>
                <a:schemeClr val="accent4">
                  <a:lumMod val="60000"/>
                  <a:lumOff val="40000"/>
                </a:schemeClr>
              </a:buClr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>
              <a:buClr>
                <a:schemeClr val="accent4">
                  <a:lumMod val="60000"/>
                  <a:lumOff val="40000"/>
                </a:schemeClr>
              </a:buClr>
            </a:pP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>
              <a:buClr>
                <a:schemeClr val="accent4">
                  <a:lumMod val="60000"/>
                  <a:lumOff val="40000"/>
                </a:schemeClr>
              </a:buClr>
            </a:pP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2CC3021-5484-4078-99A1-7601F28B0EED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389ED88-AF9D-4046-82E7-BB619341344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1A575F-84D3-4268-B395-C16461D8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7410" y="6095571"/>
            <a:ext cx="2743200" cy="225970"/>
          </a:xfrm>
        </p:spPr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A9D31D-793B-4AD3-84EB-854A8B31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8998" y="6336289"/>
            <a:ext cx="2741612" cy="225969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68E33D-19D5-4E04-A0EB-800660F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13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egnaposto immagine 18" descr="Logo aziendale">
            <a:extLst>
              <a:ext uri="{FF2B5EF4-FFF2-40B4-BE49-F238E27FC236}">
                <a16:creationId xmlns:a16="http://schemas.microsoft.com/office/drawing/2014/main" id="{4014912A-14A4-4D38-9E2D-8631571297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A69159B7-A184-4400-A836-53D3066C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CONCORRENZA PARTE 2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281980B-9589-42FD-83B9-550EFD5708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it-IT" dirty="0"/>
              <a:t>Più comodo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15D6D80D-0680-4A55-87C9-8B7D94B000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it-IT" dirty="0"/>
              <a:t>Meno comodo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3DB5E4F6-5DD1-4776-B748-FC6D15FCAB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it-IT" dirty="0"/>
              <a:t>Più costoso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5EEB73F4-947F-4449-A258-C29E7B226B0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it-IT" dirty="0"/>
              <a:t>Meno costoso</a:t>
            </a:r>
          </a:p>
        </p:txBody>
      </p:sp>
      <p:sp>
        <p:nvSpPr>
          <p:cNvPr id="29" name="Segnaposto immagine 28" descr="Segnaposto logo concorrente 1">
            <a:extLst>
              <a:ext uri="{FF2B5EF4-FFF2-40B4-BE49-F238E27FC236}">
                <a16:creationId xmlns:a16="http://schemas.microsoft.com/office/drawing/2014/main" id="{E6F18C63-DCFC-294A-ADFB-2BEF9D6CA7D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8" name="Segnaposto immagine 27" descr="Segnaposto logo concorrente 2">
            <a:extLst>
              <a:ext uri="{FF2B5EF4-FFF2-40B4-BE49-F238E27FC236}">
                <a16:creationId xmlns:a16="http://schemas.microsoft.com/office/drawing/2014/main" id="{8CD25827-A483-5845-A20D-0833A7C35A8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0" name="Segnaposto immagine 29" descr="Segnaposto logo concorrente 3">
            <a:extLst>
              <a:ext uri="{FF2B5EF4-FFF2-40B4-BE49-F238E27FC236}">
                <a16:creationId xmlns:a16="http://schemas.microsoft.com/office/drawing/2014/main" id="{5BC63402-28FB-D940-BC57-44F3D924F80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1" name="Segnaposto immagine 30" descr="Segnaposto logo concorrente 4">
            <a:extLst>
              <a:ext uri="{FF2B5EF4-FFF2-40B4-BE49-F238E27FC236}">
                <a16:creationId xmlns:a16="http://schemas.microsoft.com/office/drawing/2014/main" id="{6F50F5D7-9E8E-374A-AB92-BFCCC751C67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2" name="Segnaposto immagine 31" descr="Segnaposto logo concorrente 5">
            <a:extLst>
              <a:ext uri="{FF2B5EF4-FFF2-40B4-BE49-F238E27FC236}">
                <a16:creationId xmlns:a16="http://schemas.microsoft.com/office/drawing/2014/main" id="{AB5F2C8D-8A36-D94B-BC24-F0A3473DB6C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3" name="Segnaposto immagine 32" descr="Segnaposto logo concorrente 6">
            <a:extLst>
              <a:ext uri="{FF2B5EF4-FFF2-40B4-BE49-F238E27FC236}">
                <a16:creationId xmlns:a16="http://schemas.microsoft.com/office/drawing/2014/main" id="{F2A58283-E1F0-7F4C-B8CF-324395DCB12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21" name="Segnaposto immagine 20" descr="Logo aziendale">
            <a:extLst>
              <a:ext uri="{FF2B5EF4-FFF2-40B4-BE49-F238E27FC236}">
                <a16:creationId xmlns:a16="http://schemas.microsoft.com/office/drawing/2014/main" id="{8C91A130-460A-4036-ABFA-FC0D0B039932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324C08-FA8A-4931-BF61-692CEC9D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B9254A-B749-413E-9775-EFAAC220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4B5007-2C50-4E1A-9AEF-5114112B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89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egnaposto immagine 33" descr="Logo aziendale">
            <a:extLst>
              <a:ext uri="{FF2B5EF4-FFF2-40B4-BE49-F238E27FC236}">
                <a16:creationId xmlns:a16="http://schemas.microsoft.com/office/drawing/2014/main" id="{ACB54B28-AD33-4604-8D20-FD821181860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19" name="Titolo 18">
            <a:extLst>
              <a:ext uri="{FF2B5EF4-FFF2-40B4-BE49-F238E27FC236}">
                <a16:creationId xmlns:a16="http://schemas.microsoft.com/office/drawing/2014/main" id="{9FB47C68-DD83-4660-A3F7-9A80A54B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STRATEGIA DI CRESCITA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56E5E5C7-7555-4015-B1C4-016362DCACD6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E5CF7060-DDE4-46E6-ADDF-0E274A77A17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295195A-D6ED-40A4-9C90-319ED8E86A34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it-IT" dirty="0"/>
              <a:t>Sottotitolo sezione 1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AD33A83-BB99-44F2-B9A1-3A75D28F27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B836FA3C-462C-4955-9E8B-CB08D8B654DC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2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83CB7C67-097D-4C1B-8EE2-308C1AD75184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it-IT" dirty="0"/>
              <a:t>Sottotitolo sezione 2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855155FD-EA74-4A20-B163-16990143777C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980067CE-BD09-4EBD-AFC5-06AAEB89C601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01247" y="1040284"/>
            <a:ext cx="2728138" cy="478453"/>
          </a:xfrm>
        </p:spPr>
        <p:txBody>
          <a:bodyPr rtlCol="0"/>
          <a:lstStyle/>
          <a:p>
            <a:pPr rtl="0"/>
            <a:r>
              <a:rPr lang="it-IT" dirty="0"/>
              <a:t>Titolo sezione 3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23806116-A08B-49D7-B91B-8C5DEA81A3F7}"/>
              </a:ext>
            </a:extLst>
          </p:cNvPr>
          <p:cNvSpPr>
            <a:spLocks noGrp="1"/>
          </p:cNvSpPr>
          <p:nvPr>
            <p:ph type="body" idx="44"/>
          </p:nvPr>
        </p:nvSpPr>
        <p:spPr>
          <a:xfrm>
            <a:off x="8301247" y="1559671"/>
            <a:ext cx="2728138" cy="246279"/>
          </a:xfrm>
        </p:spPr>
        <p:txBody>
          <a:bodyPr rtlCol="0"/>
          <a:lstStyle/>
          <a:p>
            <a:pPr rtl="0"/>
            <a:r>
              <a:rPr lang="it-IT" dirty="0"/>
              <a:t>Sottotitolo sezione 3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1CC52BBB-4681-486B-B314-634A72E26F4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584031-F470-41BB-8DCA-91CD7979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236" y="6095571"/>
            <a:ext cx="2743200" cy="225970"/>
          </a:xfrm>
        </p:spPr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6A05ED-C609-4E7A-A01F-4745957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1824" y="6336289"/>
            <a:ext cx="2741612" cy="225969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1106F9-F897-4F4D-84ED-2945E2BC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5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8B1C98C-4EFD-4198-8C56-FD0D26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ANDAMENTO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BDA119-EE28-4EB7-8590-72AD3B4BB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pic>
        <p:nvPicPr>
          <p:cNvPr id="13" name="Segnaposto immagine 12" descr="Logo aziendale">
            <a:extLst>
              <a:ext uri="{FF2B5EF4-FFF2-40B4-BE49-F238E27FC236}">
                <a16:creationId xmlns:a16="http://schemas.microsoft.com/office/drawing/2014/main" id="{42F5BB77-2D4D-40BB-9A5E-64E65AB3170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5700182-5431-4213-9CFF-0055525D61C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211931"/>
            <a:ext cx="4399506" cy="467382"/>
          </a:xfrm>
        </p:spPr>
        <p:txBody>
          <a:bodyPr rtlCol="0"/>
          <a:lstStyle/>
          <a:p>
            <a:pPr rtl="0"/>
            <a:r>
              <a:rPr lang="it-IT" dirty="0"/>
              <a:t>Metriche chiave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68C4529C-D82D-42AE-9577-66198A2ED27C}"/>
              </a:ext>
            </a:extLst>
          </p:cNvPr>
          <p:cNvGraphicFramePr>
            <a:graphicFrameLocks noGrp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2216846236"/>
              </p:ext>
            </p:extLst>
          </p:nvPr>
        </p:nvGraphicFramePr>
        <p:xfrm>
          <a:off x="862013" y="2865438"/>
          <a:ext cx="5122718" cy="223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18">
                  <a:extLst>
                    <a:ext uri="{9D8B030D-6E8A-4147-A177-3AD203B41FA5}">
                      <a16:colId xmlns:a16="http://schemas.microsoft.com/office/drawing/2014/main" val="60057464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3450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109360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2239718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07715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it-IT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Clienti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Ordini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Ricavi lordi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Ricavi netti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3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06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14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8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it-IT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€ 50.000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noProof="0" dirty="0">
                          <a:solidFill>
                            <a:srgbClr val="000000">
                              <a:alpha val="70000"/>
                            </a:srgbClr>
                          </a:solidFill>
                        </a:rPr>
                        <a:t>€ 40.000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533692"/>
                  </a:ext>
                </a:extLst>
              </a:tr>
            </a:tbl>
          </a:graphicData>
        </a:graphic>
      </p:graphicFrame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8996F15-30FB-478C-B7C8-60DAF43BB65B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10966" y="2211931"/>
            <a:ext cx="5078469" cy="467382"/>
          </a:xfrm>
        </p:spPr>
        <p:txBody>
          <a:bodyPr rtlCol="0"/>
          <a:lstStyle/>
          <a:p>
            <a:pPr rtl="0"/>
            <a:r>
              <a:rPr lang="it-IT" dirty="0"/>
              <a:t>Ricavi per anno</a:t>
            </a:r>
          </a:p>
        </p:txBody>
      </p:sp>
      <p:graphicFrame>
        <p:nvGraphicFramePr>
          <p:cNvPr id="17" name="Segnaposto contenuto 16" descr="Grafico">
            <a:extLst>
              <a:ext uri="{FF2B5EF4-FFF2-40B4-BE49-F238E27FC236}">
                <a16:creationId xmlns:a16="http://schemas.microsoft.com/office/drawing/2014/main" id="{22AF7DB9-D3B8-4FB9-89DD-8795D51874F2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042635225"/>
              </p:ext>
            </p:extLst>
          </p:nvPr>
        </p:nvGraphicFramePr>
        <p:xfrm>
          <a:off x="6361554" y="2766285"/>
          <a:ext cx="5122863" cy="268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CB2BFA-ACDC-4D35-AC61-13A23C6E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477F24-E375-4220-A539-98367067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46EBFA-CE06-4E1C-9996-4760513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33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egnaposto immagine 29" descr="Logo aziendale">
            <a:extLst>
              <a:ext uri="{FF2B5EF4-FFF2-40B4-BE49-F238E27FC236}">
                <a16:creationId xmlns:a16="http://schemas.microsoft.com/office/drawing/2014/main" id="{20706A83-96D7-4F9E-BF57-E7E5AF3C25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919B911-E1C7-456E-8486-42AEC2DB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D966F852-7637-404E-8FCA-D1D59E6CA4B0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2738F0A-BCFB-484B-B7DA-199E69F142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2"/>
                </a:solidFill>
                <a:latin typeface="+mj-lt"/>
              </a:rPr>
              <a:t>20XX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B48F0B22-ACAA-4D8F-94CD-BA2E30D39D6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it-IT" dirty="0"/>
              <a:t>Mese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885731A-F3C3-4B02-BF16-704EEF0F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it-IT" dirty="0"/>
              <a:t>Titolo punto 1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E3E46FC-F5F9-4A10-BB16-EF6F235E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B63A93-33A9-457F-A398-C5075BCA6F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2"/>
                </a:solidFill>
                <a:latin typeface="+mj-lt"/>
              </a:rPr>
              <a:t>20XX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1EABB9F3-E207-4E7F-84F4-A6371EAFF2EA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it-IT" dirty="0"/>
              <a:t>Mese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64D3A41-4200-4390-8FD8-6FD5F771583E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it-IT" dirty="0"/>
              <a:t>Titolo punto 2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17BE10-95BA-447C-A8AF-14CE0F5627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1B444521-A636-4136-A5ED-80B1AED128C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2"/>
                </a:solidFill>
                <a:latin typeface="+mj-lt"/>
              </a:rPr>
              <a:t>20XX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3F9DDBCB-C684-4F8B-A03B-6466B18CCC00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/>
          <a:lstStyle/>
          <a:p>
            <a:pPr rtl="0"/>
            <a:r>
              <a:rPr lang="it-IT" dirty="0"/>
              <a:t>Mese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8EB9393B-E309-45A6-8756-57C51D083CF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it-IT" dirty="0"/>
              <a:t>Titolo punto 3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13E1E37E-D3EE-41DF-9201-3607EE7A6FD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6C5BA5E4-913F-454E-A3C4-4652265A477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2"/>
                </a:solidFill>
                <a:latin typeface="+mj-lt"/>
              </a:rPr>
              <a:t>20XX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03CECE71-5FC5-491E-948F-D27764623B6A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it-IT" dirty="0"/>
              <a:t>Mese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7CE0EE1F-F135-460D-A41D-B8590BA15529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it-IT" dirty="0"/>
              <a:t>Titolo punto 4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55AD99B0-C6C9-4D5C-8AE7-BE7081DD2D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4CFCE55-03B2-469C-A18E-FA32C010655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2"/>
                </a:solidFill>
                <a:latin typeface="+mj-lt"/>
              </a:rPr>
              <a:t>20XX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CB381EB7-5AD6-4E41-937C-9AB6F683A3ED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it-IT" dirty="0"/>
              <a:t>Mese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AA062B9-B36C-456F-8653-7F1C9DDDA22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it-IT" dirty="0"/>
              <a:t>Titolo punto 5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819873B-BF5B-4AA1-8212-352CEDD7D49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EADBA4F-F9A3-4B2F-AD14-9DAA1442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B98821-F959-48DE-B837-6E696B3A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77D1DC-9AC7-4E07-A59D-7EFD6FD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61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descr="Logo aziendale">
            <a:extLst>
              <a:ext uri="{FF2B5EF4-FFF2-40B4-BE49-F238E27FC236}">
                <a16:creationId xmlns:a16="http://schemas.microsoft.com/office/drawing/2014/main" id="{7DCE3C0E-4D79-4EA0-A31A-70F0F41BE5E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E49D0185-40D9-462B-834F-21F49553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90" dirty="0"/>
              <a:t>DATI FINANZIARI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949A58-181F-4F4E-8CC6-1899E2DC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9" y="3689555"/>
            <a:ext cx="2037696" cy="173721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graphicFrame>
        <p:nvGraphicFramePr>
          <p:cNvPr id="10" name="Segnaposto tabella 9">
            <a:extLst>
              <a:ext uri="{FF2B5EF4-FFF2-40B4-BE49-F238E27FC236}">
                <a16:creationId xmlns:a16="http://schemas.microsoft.com/office/drawing/2014/main" id="{04CE1D54-4518-4C69-9F89-A822111327E9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239699207"/>
              </p:ext>
            </p:extLst>
          </p:nvPr>
        </p:nvGraphicFramePr>
        <p:xfrm>
          <a:off x="5168352" y="746074"/>
          <a:ext cx="6464235" cy="51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299576892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1613992875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687884660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1782533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21758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it-IT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2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5116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Utenti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873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Incarichi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922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Prezzo medio per incarico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50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RICAVI DELLA SOCIETÀ AL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197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 Costo dei ricavi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4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Profitto lordo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0888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633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 Vendite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404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 Servizio clienti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74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 Sviluppo prodotti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544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 Varie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77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TOTALE 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it-IT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494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1" i="0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1" i="0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1" i="0" kern="1200" noProof="0" dirty="0">
                          <a:solidFill>
                            <a:srgbClr val="3D8C41"/>
                          </a:solidFill>
                          <a:latin typeface="+mn-lt"/>
                          <a:ea typeface="+mn-ea"/>
                          <a:cs typeface="+mn-cs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497641"/>
                  </a:ext>
                </a:extLst>
              </a:tr>
            </a:tbl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A27BC5-6A0A-4574-AEC3-9FD6D580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C0D508-DC1F-4A19-ACF0-66F7C45B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2F99F7-52B3-4F22-AA1D-52C9A74C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46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egnaposto immagine 33" descr="Logo aziendale">
            <a:extLst>
              <a:ext uri="{FF2B5EF4-FFF2-40B4-BE49-F238E27FC236}">
                <a16:creationId xmlns:a16="http://schemas.microsoft.com/office/drawing/2014/main" id="{60C93A42-B423-41CC-9EE2-4BA952D5E97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8B7A25C9-076A-49F4-8305-F4D21348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NOSTRO</a:t>
            </a:r>
            <a:br>
              <a:rPr lang="it-IT" dirty="0"/>
            </a:br>
            <a:r>
              <a:rPr lang="it-IT" dirty="0"/>
              <a:t>TEAM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5BAD01-B024-496F-916B-5A8B58A22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endParaRPr lang="it-IT" dirty="0"/>
          </a:p>
        </p:txBody>
      </p:sp>
      <p:pic>
        <p:nvPicPr>
          <p:cNvPr id="36" name="Segnaposto immagine 35" descr="Foto membro del team">
            <a:extLst>
              <a:ext uri="{FF2B5EF4-FFF2-40B4-BE49-F238E27FC236}">
                <a16:creationId xmlns:a16="http://schemas.microsoft.com/office/drawing/2014/main" id="{D7D44A42-CCDB-48EA-9E3D-39A607D11C2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5A50062-D602-4524-976A-C7F7EB5D16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 dirty="0"/>
              <a:t>Persona 1</a:t>
            </a:r>
            <a:br>
              <a:rPr lang="it-IT" dirty="0"/>
            </a:br>
            <a:r>
              <a:rPr lang="it-IT" dirty="0"/>
              <a:t>Titolo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05E390E9-9DBA-48FE-B984-D3CE877DEF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0ADA1CE-E809-4DB2-822D-8E0D1CA2AE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endParaRPr lang="it-IT" dirty="0"/>
          </a:p>
        </p:txBody>
      </p:sp>
      <p:pic>
        <p:nvPicPr>
          <p:cNvPr id="38" name="Segnaposto immagine 37" descr="Foto membro del team">
            <a:extLst>
              <a:ext uri="{FF2B5EF4-FFF2-40B4-BE49-F238E27FC236}">
                <a16:creationId xmlns:a16="http://schemas.microsoft.com/office/drawing/2014/main" id="{C36AB1AE-ED3E-45B2-BD1F-06E5CF2A89E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2BE43587-35BF-472F-B30B-B9F99D69ED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it-IT" dirty="0"/>
              <a:t>Persona 2</a:t>
            </a:r>
            <a:br>
              <a:rPr lang="it-IT" dirty="0"/>
            </a:br>
            <a:r>
              <a:rPr lang="it-IT" dirty="0"/>
              <a:t>Titolo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194B1D15-3C49-4A3D-BA4A-071D363080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23C08017-E917-410B-B692-42F913A2BD1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endParaRPr lang="it-IT" dirty="0"/>
          </a:p>
        </p:txBody>
      </p:sp>
      <p:pic>
        <p:nvPicPr>
          <p:cNvPr id="40" name="Segnaposto immagine 39" descr="Foto membro del team">
            <a:extLst>
              <a:ext uri="{FF2B5EF4-FFF2-40B4-BE49-F238E27FC236}">
                <a16:creationId xmlns:a16="http://schemas.microsoft.com/office/drawing/2014/main" id="{95C4594E-15F7-4496-998A-1BE0A9E852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3FD4A2BE-1165-40C6-A4C3-7413DA1B55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it-IT" dirty="0"/>
              <a:t>Persona 3</a:t>
            </a:r>
            <a:br>
              <a:rPr lang="it-IT" dirty="0"/>
            </a:br>
            <a:r>
              <a:rPr lang="it-IT" dirty="0"/>
              <a:t>Titolo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F539F05C-6585-4920-B4E4-E8A5FAB876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6C9DE3D3-D9CE-4D19-B7CD-CDE1D84B254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8B7472-A786-4683-A3CF-9E8FF8F1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D700DC-E5F4-4084-A5CF-39E36FDC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0285C1-2CA4-4018-8010-A65FA0DA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11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egnaposto immagine 50" descr="Logo aziendale">
            <a:extLst>
              <a:ext uri="{FF2B5EF4-FFF2-40B4-BE49-F238E27FC236}">
                <a16:creationId xmlns:a16="http://schemas.microsoft.com/office/drawing/2014/main" id="{F9B25EBD-61A9-4423-BED5-A304AE09E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88E4A22-52B4-48DB-BC1F-CEB43595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639" y="797157"/>
            <a:ext cx="5679831" cy="619448"/>
          </a:xfrm>
        </p:spPr>
        <p:txBody>
          <a:bodyPr rtlCol="0"/>
          <a:lstStyle/>
          <a:p>
            <a:pPr rtl="0"/>
            <a:r>
              <a:rPr lang="it-IT" dirty="0"/>
              <a:t>DIAPOSITIVA DEL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D0AA9F-97E6-459E-B3E9-87BC95D3BDB8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pic>
        <p:nvPicPr>
          <p:cNvPr id="53" name="Segnaposto immagine 52" descr="Foto membro del team">
            <a:extLst>
              <a:ext uri="{FF2B5EF4-FFF2-40B4-BE49-F238E27FC236}">
                <a16:creationId xmlns:a16="http://schemas.microsoft.com/office/drawing/2014/main" id="{FA59F357-42E3-405E-BA48-5F656C5C3A5F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B7527C1-7029-46F6-A38C-2FD2FB0597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1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05FA345-D865-463E-9A89-8FDB2EB305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pic>
        <p:nvPicPr>
          <p:cNvPr id="57" name="Segnaposto immagine 56" descr="Foto membro del team">
            <a:extLst>
              <a:ext uri="{FF2B5EF4-FFF2-40B4-BE49-F238E27FC236}">
                <a16:creationId xmlns:a16="http://schemas.microsoft.com/office/drawing/2014/main" id="{55C3C533-5FE2-4FF4-9750-FCCCA3E23CF0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82BA129D-99CE-4BF2-BE3E-1DA53A6F68A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2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5360210-8697-4EA2-955D-6FA0380AC0B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pic>
        <p:nvPicPr>
          <p:cNvPr id="61" name="Segnaposto immagine 60" descr="Foto membro del team">
            <a:extLst>
              <a:ext uri="{FF2B5EF4-FFF2-40B4-BE49-F238E27FC236}">
                <a16:creationId xmlns:a16="http://schemas.microsoft.com/office/drawing/2014/main" id="{0E9F51F8-6E3C-49EB-BC1E-3A4692BE09D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0769FB7-A83A-43E9-A189-0E7E7EFBE01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3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C2D8B52-E754-4D72-8FD8-DBC1F2628E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pic>
        <p:nvPicPr>
          <p:cNvPr id="55" name="Segnaposto immagine 54" descr="Foto membro del team">
            <a:extLst>
              <a:ext uri="{FF2B5EF4-FFF2-40B4-BE49-F238E27FC236}">
                <a16:creationId xmlns:a16="http://schemas.microsoft.com/office/drawing/2014/main" id="{481B2ADC-1178-4460-B296-04C1949615E0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6D42D452-05D8-4712-BBBC-4165D158A1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4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321A2AE2-E00D-4BFA-9B4C-F67053DFDC0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pic>
        <p:nvPicPr>
          <p:cNvPr id="59" name="Segnaposto immagine 58" descr="Foto membro del team">
            <a:extLst>
              <a:ext uri="{FF2B5EF4-FFF2-40B4-BE49-F238E27FC236}">
                <a16:creationId xmlns:a16="http://schemas.microsoft.com/office/drawing/2014/main" id="{CE0E6DFA-4DA8-44B6-B36C-E6AECC7E57C0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4E5E6B42-7262-4F13-AC09-468BBF8C5EA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5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FCD975EB-4047-4071-A4F4-C7002665863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pic>
        <p:nvPicPr>
          <p:cNvPr id="63" name="Segnaposto immagine 62" descr="Foto membro del team">
            <a:extLst>
              <a:ext uri="{FF2B5EF4-FFF2-40B4-BE49-F238E27FC236}">
                <a16:creationId xmlns:a16="http://schemas.microsoft.com/office/drawing/2014/main" id="{4FB88EE0-BD43-44CD-9077-9AE36EB7A82E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F23D0215-7F02-4C9E-9FCE-0B2EE5B3289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6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8D2299FC-6C5C-4EB8-A3F3-E30B14DE4F8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 rtlCol="0"/>
          <a:lstStyle/>
          <a:p>
            <a:pPr rtl="0"/>
            <a:r>
              <a:rPr lang="it-IT" dirty="0"/>
              <a:t>Titolo membro del team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A67CD6-EF38-4028-A995-DF89AA21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31BE5F-603A-4357-A6C0-4BF9AFD5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E56133-BD4E-40EC-842A-9B903B79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5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Logo aziendale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49423"/>
            <a:ext cx="5879592" cy="2113385"/>
          </a:xfrm>
        </p:spPr>
        <p:txBody>
          <a:bodyPr rtlCol="0">
            <a:noAutofit/>
          </a:bodyPr>
          <a:lstStyle/>
          <a:p>
            <a:pPr rtl="0"/>
            <a:r>
              <a:rPr lang="it-IT" sz="4700" dirty="0"/>
              <a:t>TITOLO DELLA</a:t>
            </a:r>
            <a:br>
              <a:rPr lang="it-IT" sz="4700" dirty="0"/>
            </a:br>
            <a:r>
              <a:rPr lang="it-IT" sz="4700" dirty="0"/>
              <a:t>PRESENTAZIONE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Slogan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egnaposto immagine 24" descr="Logo aziendale">
            <a:extLst>
              <a:ext uri="{FF2B5EF4-FFF2-40B4-BE49-F238E27FC236}">
                <a16:creationId xmlns:a16="http://schemas.microsoft.com/office/drawing/2014/main" id="{434C8664-8EC6-4ACE-B582-4DB2BE55ED7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549125E-EEEB-45D0-B6EF-2291C026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FINANZIAMENTO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1E570EB-DDEF-414F-BCAB-FA24A95E1AA5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sp>
        <p:nvSpPr>
          <p:cNvPr id="43" name="Rettangolo 42" descr="Chiave legenda colore 1">
            <a:extLst>
              <a:ext uri="{FF2B5EF4-FFF2-40B4-BE49-F238E27FC236}">
                <a16:creationId xmlns:a16="http://schemas.microsoft.com/office/drawing/2014/main" id="{EBD7454E-A6B4-A148-9B42-F76C68AD4046}"/>
              </a:ext>
            </a:extLst>
          </p:cNvPr>
          <p:cNvSpPr/>
          <p:nvPr/>
        </p:nvSpPr>
        <p:spPr>
          <a:xfrm>
            <a:off x="862012" y="3842655"/>
            <a:ext cx="265176" cy="265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61E2BC0-C618-4FBA-86B6-0C36653A6F2C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it-IT" dirty="0"/>
              <a:t>€ 1.500.000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F46D3965-F44D-4043-9719-B8B569ED5435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it-IT" i="0" dirty="0"/>
              <a:t>Descrizione categoria</a:t>
            </a:r>
          </a:p>
        </p:txBody>
      </p:sp>
      <p:sp>
        <p:nvSpPr>
          <p:cNvPr id="44" name="Rettangolo 43" descr="Chiave legenda colore 2">
            <a:extLst>
              <a:ext uri="{FF2B5EF4-FFF2-40B4-BE49-F238E27FC236}">
                <a16:creationId xmlns:a16="http://schemas.microsoft.com/office/drawing/2014/main" id="{83FFD2AD-DD30-E04D-A948-531B60FEDE68}"/>
              </a:ext>
            </a:extLst>
          </p:cNvPr>
          <p:cNvSpPr/>
          <p:nvPr/>
        </p:nvSpPr>
        <p:spPr>
          <a:xfrm>
            <a:off x="2869337" y="3842655"/>
            <a:ext cx="265176" cy="2651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B1079BF-F80D-4A11-9413-57BEE7F959FE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it-IT" dirty="0"/>
              <a:t>€ 1.500.000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4460E61-B898-4965-AFBD-326636AC2B3B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it-IT" i="0" dirty="0"/>
              <a:t>Descrizione categoria</a:t>
            </a:r>
          </a:p>
        </p:txBody>
      </p:sp>
      <p:sp>
        <p:nvSpPr>
          <p:cNvPr id="45" name="Rettangolo 44" descr="Chiave legenda colore 3">
            <a:extLst>
              <a:ext uri="{FF2B5EF4-FFF2-40B4-BE49-F238E27FC236}">
                <a16:creationId xmlns:a16="http://schemas.microsoft.com/office/drawing/2014/main" id="{4C865ABB-548F-6A4C-958D-39C8E2613D78}"/>
              </a:ext>
            </a:extLst>
          </p:cNvPr>
          <p:cNvSpPr/>
          <p:nvPr/>
        </p:nvSpPr>
        <p:spPr>
          <a:xfrm>
            <a:off x="4873800" y="3847140"/>
            <a:ext cx="265176" cy="265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E3ECDC1-C014-4E38-9A42-9F4F9D7FF7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it-IT" dirty="0"/>
              <a:t>€ 1.500.000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8C4553BF-F937-4148-AD1E-3F850A36AC5B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it-IT" i="0" dirty="0"/>
              <a:t>Descrizione categoria</a:t>
            </a:r>
          </a:p>
        </p:txBody>
      </p:sp>
      <p:sp>
        <p:nvSpPr>
          <p:cNvPr id="46" name="Rettangolo 45" descr="Chiave legenda colore 4">
            <a:extLst>
              <a:ext uri="{FF2B5EF4-FFF2-40B4-BE49-F238E27FC236}">
                <a16:creationId xmlns:a16="http://schemas.microsoft.com/office/drawing/2014/main" id="{3D1BEF1F-9730-C649-9578-D51D5E92EF18}"/>
              </a:ext>
            </a:extLst>
          </p:cNvPr>
          <p:cNvSpPr/>
          <p:nvPr/>
        </p:nvSpPr>
        <p:spPr>
          <a:xfrm>
            <a:off x="862012" y="4851068"/>
            <a:ext cx="265176" cy="2651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0301D30-8A31-47C3-822C-50EC47DD7C12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it-IT" dirty="0"/>
              <a:t>€ 2.500.000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6F210AFD-1532-42B4-A33B-57563116BEAE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it-IT" i="0" dirty="0"/>
              <a:t>Descrizione categoria</a:t>
            </a:r>
          </a:p>
        </p:txBody>
      </p:sp>
      <p:sp>
        <p:nvSpPr>
          <p:cNvPr id="47" name="Rettangolo 46" descr="Chiave legenda colore 5">
            <a:extLst>
              <a:ext uri="{FF2B5EF4-FFF2-40B4-BE49-F238E27FC236}">
                <a16:creationId xmlns:a16="http://schemas.microsoft.com/office/drawing/2014/main" id="{1BB30745-3773-624D-B924-1C130260F60F}"/>
              </a:ext>
            </a:extLst>
          </p:cNvPr>
          <p:cNvSpPr/>
          <p:nvPr/>
        </p:nvSpPr>
        <p:spPr>
          <a:xfrm>
            <a:off x="2869337" y="4851068"/>
            <a:ext cx="265176" cy="2651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C2975971-DEE8-44EA-BD44-8942ADA8472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it-IT" dirty="0"/>
              <a:t>€ 1.500.000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AE92A8B-1EAF-4286-88F7-66D2804F09D7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it-IT" i="0" dirty="0"/>
              <a:t>Descrizione categoria</a:t>
            </a:r>
          </a:p>
        </p:txBody>
      </p:sp>
      <p:sp>
        <p:nvSpPr>
          <p:cNvPr id="48" name="Rettangolo 47" descr="Chiave legenda colore 6">
            <a:extLst>
              <a:ext uri="{FF2B5EF4-FFF2-40B4-BE49-F238E27FC236}">
                <a16:creationId xmlns:a16="http://schemas.microsoft.com/office/drawing/2014/main" id="{359DA6B3-7810-764B-AC09-9B48E5221FB6}"/>
              </a:ext>
            </a:extLst>
          </p:cNvPr>
          <p:cNvSpPr/>
          <p:nvPr/>
        </p:nvSpPr>
        <p:spPr>
          <a:xfrm>
            <a:off x="4873800" y="4855553"/>
            <a:ext cx="265176" cy="265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46020FAD-9FB9-4A7A-AAB1-530FFF66A570}"/>
              </a:ext>
            </a:extLst>
          </p:cNvPr>
          <p:cNvSpPr>
            <a:spLocks noGrp="1"/>
          </p:cNvSpPr>
          <p:nvPr>
            <p:ph type="body" idx="53"/>
          </p:nvPr>
        </p:nvSpPr>
        <p:spPr>
          <a:xfrm>
            <a:off x="4874046" y="5114637"/>
            <a:ext cx="1867879" cy="349611"/>
          </a:xfrm>
        </p:spPr>
        <p:txBody>
          <a:bodyPr rtlCol="0"/>
          <a:lstStyle/>
          <a:p>
            <a:pPr rtl="0"/>
            <a:r>
              <a:rPr lang="it-IT" dirty="0"/>
              <a:t>€ 1.500.000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34F9EF66-986B-4B55-89AA-F0B581FAC407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it-IT" i="0" dirty="0"/>
              <a:t>Descrizione categoria</a:t>
            </a:r>
          </a:p>
        </p:txBody>
      </p:sp>
      <p:graphicFrame>
        <p:nvGraphicFramePr>
          <p:cNvPr id="23" name="Segnaposto grafico 22" descr="Grafico a torta">
            <a:extLst>
              <a:ext uri="{FF2B5EF4-FFF2-40B4-BE49-F238E27FC236}">
                <a16:creationId xmlns:a16="http://schemas.microsoft.com/office/drawing/2014/main" id="{7DDDC966-225F-4226-9929-68992A6851D7}"/>
              </a:ext>
            </a:extLst>
          </p:cNvPr>
          <p:cNvGraphicFramePr>
            <a:graphicFrameLocks noGrp="1"/>
          </p:cNvGraphicFramePr>
          <p:nvPr>
            <p:ph type="chart" sz="quarter" idx="44"/>
            <p:extLst>
              <p:ext uri="{D42A27DB-BD31-4B8C-83A1-F6EECF244321}">
                <p14:modId xmlns:p14="http://schemas.microsoft.com/office/powerpoint/2010/main" val="1844253760"/>
              </p:ext>
            </p:extLst>
          </p:nvPr>
        </p:nvGraphicFramePr>
        <p:xfrm>
          <a:off x="7116356" y="895805"/>
          <a:ext cx="4370388" cy="510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CA70FB-5E8E-46B0-9C2D-7D0D55E1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D215BD-26FD-4B88-B701-345D714A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28E90F-8FE2-4EC5-A09B-8FBC37E4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92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Grattacieli">
            <a:extLst>
              <a:ext uri="{FF2B5EF4-FFF2-40B4-BE49-F238E27FC236}">
                <a16:creationId xmlns:a16="http://schemas.microsoft.com/office/drawing/2014/main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pic>
        <p:nvPicPr>
          <p:cNvPr id="22" name="Segnaposto immagine 21" descr="Logo aziendale">
            <a:extLst>
              <a:ext uri="{FF2B5EF4-FFF2-40B4-BE49-F238E27FC236}">
                <a16:creationId xmlns:a16="http://schemas.microsoft.com/office/drawing/2014/main" id="{A99F4ABB-EB23-40CD-8FEC-C2968264BC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RIEPILOGO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</a:t>
            </a:r>
          </a:p>
          <a:p>
            <a:pPr rtl="0"/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  <a:p>
            <a:pPr rtl="0"/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A376B7-AF38-415A-A7A0-8E8934D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3CA7F4-70FA-4B91-9A08-DC4A6FD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egnaposto immagine 14" descr="Logo aziendale">
            <a:extLst>
              <a:ext uri="{FF2B5EF4-FFF2-40B4-BE49-F238E27FC236}">
                <a16:creationId xmlns:a16="http://schemas.microsoft.com/office/drawing/2014/main" id="{6E0C68BB-78B0-4E48-A15F-000F49DBF3D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7" b="447"/>
          <a:stretch>
            <a:fillRect/>
          </a:stretch>
        </p:blipFill>
        <p:spPr/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10" y="2521329"/>
            <a:ext cx="3990525" cy="2740961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  <a:br>
              <a:rPr lang="it-IT" dirty="0"/>
            </a:br>
            <a:r>
              <a:rPr lang="it-IT" dirty="0"/>
              <a:t>A TUTTI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1181907-ED54-40A8-BFDF-6EA13291E8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Davide Milano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4EE85FC-ED8D-48DF-89BD-B085F9178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Telefono: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 dirty="0"/>
              <a:t>+11 216 555-0011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 dirty="0"/>
              <a:t>Email: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 dirty="0"/>
              <a:t>Milano@vanarsdelltd.com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Sito Web: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it-IT" dirty="0"/>
              <a:t>www.vanarsdelltd.com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immagine 12" descr="Logo aziendale">
            <a:extLst>
              <a:ext uri="{FF2B5EF4-FFF2-40B4-BE49-F238E27FC236}">
                <a16:creationId xmlns:a16="http://schemas.microsoft.com/office/drawing/2014/main" id="{4A015036-C466-40E2-9E51-321D601A5BA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352265A1-CA22-407F-AB4C-E1D3E445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APPENDICE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69EB2E-32AD-4E56-ACCD-628499CF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B07080-DDFB-4D26-BCE5-C73FB50C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F8039A-CC91-4182-BE91-65DD91EA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23</a:t>
            </a:fld>
            <a:endParaRPr lang="it-IT" dirty="0"/>
          </a:p>
        </p:txBody>
      </p:sp>
      <p:pic>
        <p:nvPicPr>
          <p:cNvPr id="8" name="Segnaposto immagine 7" descr="Vista aerea della scrivania di un uomo con blocchi appunti a sinistra, mano che indica lo schermo del portatile e cellulare poggiato su delle cartelle sul lato destro. 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449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egnaposto immagine 20" descr="Logo aziendale">
            <a:extLst>
              <a:ext uri="{FF2B5EF4-FFF2-40B4-BE49-F238E27FC236}">
                <a16:creationId xmlns:a16="http://schemas.microsoft.com/office/drawing/2014/main" id="{6B016DDB-8130-45B7-BB72-F41ED3F505C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25DFF455-C208-4ACA-9D5E-07DFF94D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TESTIMONIANZE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3C315FA-2C72-425A-8738-94AC7A485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  <a:p>
            <a:pPr rtl="0"/>
            <a:endParaRPr lang="it-IT" dirty="0"/>
          </a:p>
        </p:txBody>
      </p:sp>
      <p:pic>
        <p:nvPicPr>
          <p:cNvPr id="23" name="Segnaposto immagine 22" descr="Foto cliente">
            <a:extLst>
              <a:ext uri="{FF2B5EF4-FFF2-40B4-BE49-F238E27FC236}">
                <a16:creationId xmlns:a16="http://schemas.microsoft.com/office/drawing/2014/main" id="{EC5013A9-73C2-4436-A997-22B4D6EAEEE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39A56BA-1FDB-4E0B-A0F7-34CBA24E31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1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29251B-60A0-41C6-BF2F-F37EACD62A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Titolo cliente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9FD925B9-8911-46B8-ADBB-8C542F8544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</a:t>
            </a:r>
          </a:p>
        </p:txBody>
      </p:sp>
      <p:pic>
        <p:nvPicPr>
          <p:cNvPr id="25" name="Segnaposto immagine 24" descr="Foto cliente">
            <a:extLst>
              <a:ext uri="{FF2B5EF4-FFF2-40B4-BE49-F238E27FC236}">
                <a16:creationId xmlns:a16="http://schemas.microsoft.com/office/drawing/2014/main" id="{F3DF5F37-735C-40D5-A514-1754A803B040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25018DC-9437-4973-99F3-3FC98125F2F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it-IT" sz="1800" dirty="0"/>
              <a:t>Nome persona 2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04F776E8-D5AB-4C0C-92CC-3B247CEEBB0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it-IT" dirty="0"/>
              <a:t>Titolo cliente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A0C5994-CC8E-48FF-AF13-3D1C1D7266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 </a:t>
            </a:r>
          </a:p>
          <a:p>
            <a:pPr rtl="0"/>
            <a:endParaRPr lang="it-IT" dirty="0"/>
          </a:p>
        </p:txBody>
      </p:sp>
      <p:pic>
        <p:nvPicPr>
          <p:cNvPr id="27" name="Segnaposto immagine 26" descr="Foto cliente">
            <a:extLst>
              <a:ext uri="{FF2B5EF4-FFF2-40B4-BE49-F238E27FC236}">
                <a16:creationId xmlns:a16="http://schemas.microsoft.com/office/drawing/2014/main" id="{CCC429AF-E6AE-4E81-8DCA-D310F78F5A6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F830B4D-108F-4D16-B0D0-B7731A7E03B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060462" y="4732171"/>
            <a:ext cx="2149559" cy="325986"/>
          </a:xfrm>
        </p:spPr>
        <p:txBody>
          <a:bodyPr rtlCol="0"/>
          <a:lstStyle/>
          <a:p>
            <a:pPr rtl="0"/>
            <a:r>
              <a:rPr lang="it-IT" sz="1800" dirty="0"/>
              <a:t>Nome persona 3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8BB4FC88-DC3D-437D-B28B-E72C98A12C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it-IT" dirty="0"/>
              <a:t>Titolo cliente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04D670-3B89-4C71-A369-729E8534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68A50-8C3B-4ABB-8E3E-121FFCFE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6E6113-932B-4EB0-B961-C20936DB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04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descr="Logo aziendale">
            <a:extLst>
              <a:ext uri="{FF2B5EF4-FFF2-40B4-BE49-F238E27FC236}">
                <a16:creationId xmlns:a16="http://schemas.microsoft.com/office/drawing/2014/main" id="{A9D207C6-1820-46B5-82E6-35F81661B5E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9F4F263D-44CF-4256-B0B7-DB7B93DC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CASE STUDY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AF0B17-1BF8-4D49-9FE3-CB000C24D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</a:t>
            </a:r>
            <a:br>
              <a:rPr lang="it-IT" dirty="0"/>
            </a:b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br>
              <a:rPr lang="it-IT" dirty="0"/>
            </a:br>
            <a:r>
              <a:rPr lang="it-IT" dirty="0"/>
              <a:t>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9B313DA-1EA5-4F22-AD74-85D6A63426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 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 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  <a:p>
            <a:pPr rtl="0"/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6FF25D4-9324-46BC-8A31-2A3CA8B30E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  <a:p>
            <a:pPr rtl="0"/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1ADCF45-FFD5-4031-BF53-493C3177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CCD4AC-158A-4AC0-A50F-5B258986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53277D-7640-45AA-AE6C-D1715F36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descr="Logo aziendale">
            <a:extLst>
              <a:ext uri="{FF2B5EF4-FFF2-40B4-BE49-F238E27FC236}">
                <a16:creationId xmlns:a16="http://schemas.microsoft.com/office/drawing/2014/main" id="{4342AC73-0816-42CC-A705-F050B94ACE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184174A-FD67-4972-BAB9-4955DA64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VERSIONE PER DISPOSITIVI MOBILI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360343-05A0-421B-88A9-4E27C387D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44FEE34-740F-4F7C-82ED-7D87E04369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</p:txBody>
      </p:sp>
      <p:pic>
        <p:nvPicPr>
          <p:cNvPr id="14" name="Segnaposto immagine 13" descr="Monete e banconote">
            <a:extLst>
              <a:ext uri="{FF2B5EF4-FFF2-40B4-BE49-F238E27FC236}">
                <a16:creationId xmlns:a16="http://schemas.microsoft.com/office/drawing/2014/main" id="{C998F6BF-B93B-4E02-958D-555A4955D96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47A24F-55EA-4A76-9DD8-83CBBEF2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04093A-E2E1-4185-B610-C519FF77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22B422-9764-4BEF-BDE2-B1C4C81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091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Personalizzare questo modello</a:t>
            </a:r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60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Istruzioni di modifica modelli e feedback</a:t>
            </a:r>
            <a:endParaRPr lang="it-IT" sz="6000" u="sng" dirty="0">
              <a:solidFill>
                <a:srgbClr val="0070C0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D6345A-1B84-4119-B803-EDB9B6BA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Foto dei membri del team">
            <a:extLst>
              <a:ext uri="{FF2B5EF4-FFF2-40B4-BE49-F238E27FC236}">
                <a16:creationId xmlns:a16="http://schemas.microsoft.com/office/drawing/2014/main" id="{1B5AE340-4D93-45F6-9C37-BA02CDC759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2" name="Segnaposto immagine 21" descr="Logo aziendale">
            <a:extLst>
              <a:ext uri="{FF2B5EF4-FFF2-40B4-BE49-F238E27FC236}">
                <a16:creationId xmlns:a16="http://schemas.microsoft.com/office/drawing/2014/main" id="{3FE64916-DFEE-47FA-8796-B989DBF97EC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INFORMAZIONI SULL'AZIENDA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7241320-E948-4C41-96A5-A5BBDCB41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C02FA8-3560-4407-B02A-78AB9FA2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29B9E1-3BE6-46D1-8CAB-46B3467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egnaposto immagine 21" descr="Logo aziendale">
            <a:extLst>
              <a:ext uri="{FF2B5EF4-FFF2-40B4-BE49-F238E27FC236}">
                <a16:creationId xmlns:a16="http://schemas.microsoft.com/office/drawing/2014/main" id="{A2BE531E-C8B7-4ABE-9065-2A66657413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PROBLEMA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7DD1C-57E2-49D8-8EA1-532034C7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97E66D7-791B-4DE1-9B2A-979805735D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</a:t>
            </a:r>
          </a:p>
          <a:p>
            <a:pPr rtl="0"/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6DDBE9-329C-4482-B49A-274D0E8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9651A3-B41C-436E-8A64-D3F5C1F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Segnaposto immagine 8" descr="Man's arms dressed in a suit pointing at documents on his desk.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egnaposto immagine 34" descr="Logo aziendale">
            <a:extLst>
              <a:ext uri="{FF2B5EF4-FFF2-40B4-BE49-F238E27FC236}">
                <a16:creationId xmlns:a16="http://schemas.microsoft.com/office/drawing/2014/main" id="{D457851C-3483-4905-915D-696303129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7" b="447"/>
          <a:stretch>
            <a:fillRect/>
          </a:stretch>
        </p:blipFill>
        <p:spPr/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SOLUZIONE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746D3BBB-6CF6-48E9-A167-0EB926B60BC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  <a:p>
            <a:pPr rtl="0"/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pharetra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et orci.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3" name="Segnaposto immagine 2" descr="Mani di uomini che si stringono su una scrivania, con portatile in vista e un'altra mano che tiene una penna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egnaposto immagine 33" descr="Logo aziendale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PRODOTTO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pic>
        <p:nvPicPr>
          <p:cNvPr id="36" name="Segnaposto immagine 35" descr="Icona della casa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818" r="6818"/>
          <a:stretch/>
        </p:blipFill>
        <p:spPr/>
      </p:pic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pic>
        <p:nvPicPr>
          <p:cNvPr id="38" name="Segnaposto immagine 37" descr="Icona calendario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2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pic>
        <p:nvPicPr>
          <p:cNvPr id="40" name="Segnaposto immagine 39" descr="Icona edificio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3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pic>
        <p:nvPicPr>
          <p:cNvPr id="42" name="Segnaposto immagine 41" descr="Icona grattacielo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4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CAAE5F-BDA5-46F0-A4D6-71D85DD0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C7BC75-0B6D-4C36-B06B-4B76255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BC56BA-BDCA-4DA5-95E1-13CC2B86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41E06D-241F-44AD-8DC0-441DA63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D2DB9C-F718-4DDB-A203-2E4D0E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47026CE-2FFA-46E5-BE0E-C3AB7127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PRODOTTO</a:t>
            </a:r>
            <a:br>
              <a:rPr lang="it-IT" dirty="0"/>
            </a:br>
            <a:r>
              <a:rPr lang="it-IT" dirty="0"/>
              <a:t>PARTE 2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8906EF9-C66E-4ED2-9498-B147091F7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04E28D1-72EB-4990-9E3E-02F781A5D10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</a:t>
            </a:r>
          </a:p>
          <a:p>
            <a:pPr rtl="0"/>
            <a:r>
              <a:rPr lang="it-IT" dirty="0" err="1"/>
              <a:t>Nunc</a:t>
            </a:r>
            <a:r>
              <a:rPr lang="it-IT" dirty="0"/>
              <a:t> viverra </a:t>
            </a:r>
            <a:r>
              <a:rPr lang="it-IT" dirty="0" err="1"/>
              <a:t>imperdiet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est. </a:t>
            </a:r>
            <a:r>
              <a:rPr lang="it-IT" dirty="0" err="1"/>
              <a:t>Vivamus</a:t>
            </a:r>
            <a:r>
              <a:rPr lang="it-IT" dirty="0"/>
              <a:t> a </a:t>
            </a:r>
            <a:r>
              <a:rPr lang="it-IT" dirty="0" err="1"/>
              <a:t>tellus</a:t>
            </a:r>
            <a:r>
              <a:rPr lang="it-IT" dirty="0"/>
              <a:t>.</a:t>
            </a:r>
          </a:p>
        </p:txBody>
      </p:sp>
      <p:pic>
        <p:nvPicPr>
          <p:cNvPr id="12" name="Segnaposto immagine 11" descr="Monete e banconote">
            <a:extLst>
              <a:ext uri="{FF2B5EF4-FFF2-40B4-BE49-F238E27FC236}">
                <a16:creationId xmlns:a16="http://schemas.microsoft.com/office/drawing/2014/main" id="{A3B5F528-56D7-49F1-90C2-C79A494F61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14" name="Segnaposto immagine 13" descr="Logo aziendale">
            <a:extLst>
              <a:ext uri="{FF2B5EF4-FFF2-40B4-BE49-F238E27FC236}">
                <a16:creationId xmlns:a16="http://schemas.microsoft.com/office/drawing/2014/main" id="{A948D699-AD1A-4F9B-A563-651B9430B5E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80" b="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786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Vista aerea della scrivania di un uomo con blocchi appunti a sinistra, mano che indica lo schermo del portatile e cellulare poggiato su delle cartelle sul lato destro. 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B5CFAF-CF48-4EC9-B1EC-44E3EC80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CB58A7-371E-4D1C-855A-E77410F9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172CF4-2AF2-42E0-9046-25EBDED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B2EEB7-F022-47BB-A315-405703F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DIVISORE</a:t>
            </a:r>
          </a:p>
        </p:txBody>
      </p:sp>
      <p:pic>
        <p:nvPicPr>
          <p:cNvPr id="29" name="Segnaposto immagine 28" descr="Logo aziendale">
            <a:extLst>
              <a:ext uri="{FF2B5EF4-FFF2-40B4-BE49-F238E27FC236}">
                <a16:creationId xmlns:a16="http://schemas.microsoft.com/office/drawing/2014/main" id="{B203029A-5A26-476D-B2C8-E7C928DC14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BBC65081-FCFC-4FD6-9562-2242A89DDF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22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BUSINESS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endParaRPr lang="it-IT" dirty="0"/>
          </a:p>
        </p:txBody>
      </p:sp>
      <p:pic>
        <p:nvPicPr>
          <p:cNvPr id="19" name="Segnaposto immagine 18" descr="Logo aziendale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/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4B7E120F-D11D-4226-9448-CBBF8AFF3B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</a:p>
          <a:p>
            <a:pPr rtl="0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F8882582-7E2D-4036-AE70-5F2600CB54E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1A4D816-16C0-4A8A-8056-74F115345C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it-IT" dirty="0"/>
              <a:t>Titolo sezione 3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massa.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, magna </a:t>
            </a:r>
            <a:r>
              <a:rPr lang="it-IT" dirty="0" err="1"/>
              <a:t>sed</a:t>
            </a:r>
            <a:r>
              <a:rPr lang="it-IT" dirty="0"/>
              <a:t> pulvinar </a:t>
            </a:r>
            <a:r>
              <a:rPr lang="it-IT" dirty="0" err="1"/>
              <a:t>ultricies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lectus</a:t>
            </a:r>
            <a:r>
              <a:rPr lang="it-IT" dirty="0"/>
              <a:t> </a:t>
            </a:r>
            <a:r>
              <a:rPr lang="it-IT" dirty="0" err="1"/>
              <a:t>malesuada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magna eros </a:t>
            </a:r>
            <a:r>
              <a:rPr lang="it-IT" dirty="0" err="1"/>
              <a:t>quis</a:t>
            </a:r>
            <a:r>
              <a:rPr lang="it-IT" dirty="0"/>
              <a:t> urna. 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869A84-90DC-49FB-86C5-42C186BF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GG.MM.20XX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806519-9062-4FF1-AC26-8B769E0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9BB3731-526F-4638-85F8-715D717FFC1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zione_Finanziaria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1341_TF78270744" id="{FB558E51-C096-420D-89D2-94AD9BBD3ABB}" vid="{BBA10076-CCB6-4002-A1F0-1C9674C23BC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finanziaria</Template>
  <TotalTime>0</TotalTime>
  <Words>2424</Words>
  <Application>Microsoft Office PowerPoint</Application>
  <PresentationFormat>Widescreen</PresentationFormat>
  <Paragraphs>391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Wingdings</vt:lpstr>
      <vt:lpstr>Presentazione_Finanziaria_MO-v6</vt:lpstr>
      <vt:lpstr>TITOLO DELLA PRESENTAZIONE</vt:lpstr>
      <vt:lpstr>TITOLO DELLA PRESENTAZIONE</vt:lpstr>
      <vt:lpstr>INFORMAZIONI SULL'AZIENDA</vt:lpstr>
      <vt:lpstr>PROBLEMA</vt:lpstr>
      <vt:lpstr>SOLUZIONE</vt:lpstr>
      <vt:lpstr>PRODOTTO</vt:lpstr>
      <vt:lpstr>PRODOTTO PARTE 2</vt:lpstr>
      <vt:lpstr>DIVISORE</vt:lpstr>
      <vt:lpstr>MODELLO DI BUSINESS</vt:lpstr>
      <vt:lpstr>OPPORTUNITÀ DI MERCATO</vt:lpstr>
      <vt:lpstr>OPPORTUNITÀ DI MERCATO PARTE 2</vt:lpstr>
      <vt:lpstr>CONCORRENZA</vt:lpstr>
      <vt:lpstr>CONCORRENZA PARTE 2</vt:lpstr>
      <vt:lpstr>STRATEGIA DI CRESCITA</vt:lpstr>
      <vt:lpstr>ANDAMENTO</vt:lpstr>
      <vt:lpstr>SEQUENZA TEMPORALE</vt:lpstr>
      <vt:lpstr>DATI FINANZIARI</vt:lpstr>
      <vt:lpstr>IL NOSTRO TEAM</vt:lpstr>
      <vt:lpstr>DIAPOSITIVA DEL TEAM</vt:lpstr>
      <vt:lpstr>FINANZIAMENTO</vt:lpstr>
      <vt:lpstr>RIEPILOGO</vt:lpstr>
      <vt:lpstr>GRAZIE A TUTTI</vt:lpstr>
      <vt:lpstr>APPENDICE</vt:lpstr>
      <vt:lpstr>TESTIMONIANZE</vt:lpstr>
      <vt:lpstr>CASE STUDY</vt:lpstr>
      <vt:lpstr>VERSIONE PER DISPOSITIVI MOBILI</vt:lpstr>
      <vt:lpstr>Personalizzare questo modello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2019-11-13T10:10:05Z</dcterms:created>
  <dcterms:modified xsi:type="dcterms:W3CDTF">2019-11-13T11:07:14Z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2018-08-01T19:19:11.0426906Z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