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60" r:id="rId4"/>
    <p:sldId id="257" r:id="rId5"/>
    <p:sldId id="258" r:id="rId6"/>
    <p:sldId id="259" r:id="rId7"/>
    <p:sldId id="261" r:id="rId8"/>
    <p:sldId id="262" r:id="rId9"/>
    <p:sldId id="282" r:id="rId10"/>
    <p:sldId id="268" r:id="rId11"/>
    <p:sldId id="283" r:id="rId12"/>
    <p:sldId id="284" r:id="rId13"/>
    <p:sldId id="263" r:id="rId14"/>
    <p:sldId id="264" r:id="rId15"/>
    <p:sldId id="265" r:id="rId16"/>
    <p:sldId id="286" r:id="rId17"/>
    <p:sldId id="266" r:id="rId18"/>
    <p:sldId id="287" r:id="rId19"/>
    <p:sldId id="288" r:id="rId20"/>
    <p:sldId id="289" r:id="rId21"/>
    <p:sldId id="267" r:id="rId22"/>
    <p:sldId id="270" r:id="rId23"/>
    <p:sldId id="271" r:id="rId24"/>
    <p:sldId id="274" r:id="rId25"/>
    <p:sldId id="280" r:id="rId26"/>
    <p:sldId id="272" r:id="rId27"/>
    <p:sldId id="273" r:id="rId28"/>
    <p:sldId id="275" r:id="rId29"/>
    <p:sldId id="276" r:id="rId30"/>
    <p:sldId id="277" r:id="rId31"/>
    <p:sldId id="278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30A5-06E2-4AB9-8F1F-071E475ECEA7}" type="datetimeFigureOut">
              <a:rPr lang="it-IT" smtClean="0"/>
              <a:t>31/10/2020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9EE-6A7E-4BC3-9E9A-CBDA9B36AA3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54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30A5-06E2-4AB9-8F1F-071E475ECEA7}" type="datetimeFigureOut">
              <a:rPr lang="it-IT" smtClean="0"/>
              <a:t>31/10/2020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9EE-6A7E-4BC3-9E9A-CBDA9B36AA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429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30A5-06E2-4AB9-8F1F-071E475ECEA7}" type="datetimeFigureOut">
              <a:rPr lang="it-IT" smtClean="0"/>
              <a:t>31/10/2020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9EE-6A7E-4BC3-9E9A-CBDA9B36AA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96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30A5-06E2-4AB9-8F1F-071E475ECEA7}" type="datetimeFigureOut">
              <a:rPr lang="it-IT" smtClean="0"/>
              <a:t>31/10/2020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9EE-6A7E-4BC3-9E9A-CBDA9B36AA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91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30A5-06E2-4AB9-8F1F-071E475ECEA7}" type="datetimeFigureOut">
              <a:rPr lang="it-IT" smtClean="0"/>
              <a:t>31/10/2020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9EE-6A7E-4BC3-9E9A-CBDA9B36AA3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96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30A5-06E2-4AB9-8F1F-071E475ECEA7}" type="datetimeFigureOut">
              <a:rPr lang="it-IT" smtClean="0"/>
              <a:t>31/10/2020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9EE-6A7E-4BC3-9E9A-CBDA9B36AA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2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30A5-06E2-4AB9-8F1F-071E475ECEA7}" type="datetimeFigureOut">
              <a:rPr lang="it-IT" smtClean="0"/>
              <a:t>31/10/2020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9EE-6A7E-4BC3-9E9A-CBDA9B36AA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5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30A5-06E2-4AB9-8F1F-071E475ECEA7}" type="datetimeFigureOut">
              <a:rPr lang="it-IT" smtClean="0"/>
              <a:t>31/10/2020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9EE-6A7E-4BC3-9E9A-CBDA9B36AA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28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30A5-06E2-4AB9-8F1F-071E475ECEA7}" type="datetimeFigureOut">
              <a:rPr lang="it-IT" smtClean="0"/>
              <a:t>31/10/2020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9EE-6A7E-4BC3-9E9A-CBDA9B36AA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79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2030A5-06E2-4AB9-8F1F-071E475ECEA7}" type="datetimeFigureOut">
              <a:rPr lang="it-IT" smtClean="0"/>
              <a:t>31/10/2020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0A19EE-6A7E-4BC3-9E9A-CBDA9B36AA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90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30A5-06E2-4AB9-8F1F-071E475ECEA7}" type="datetimeFigureOut">
              <a:rPr lang="it-IT" smtClean="0"/>
              <a:t>31/10/2020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9EE-6A7E-4BC3-9E9A-CBDA9B36AA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85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2030A5-06E2-4AB9-8F1F-071E475ECEA7}" type="datetimeFigureOut">
              <a:rPr lang="it-IT" smtClean="0"/>
              <a:t>31/10/2020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0A19EE-6A7E-4BC3-9E9A-CBDA9B36AA31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016D66-5CAF-42DF-86F6-DADBE4500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CDMA Transmission 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Jamming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Queue Theory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CAE51A-0A16-492F-86E3-CC3BCF8526C3}"/>
              </a:ext>
            </a:extLst>
          </p:cNvPr>
          <p:cNvSpPr txBox="1"/>
          <p:nvPr/>
        </p:nvSpPr>
        <p:spPr>
          <a:xfrm>
            <a:off x="1100051" y="5225240"/>
            <a:ext cx="100584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it-IT" sz="2800" dirty="0">
                <a:solidFill>
                  <a:srgbClr val="FFFFFF"/>
                </a:solidFill>
              </a:rPr>
              <a:t>Bartolomeo Elia</a:t>
            </a:r>
            <a:br>
              <a:rPr lang="it-IT" sz="2800" dirty="0">
                <a:solidFill>
                  <a:srgbClr val="FFFFFF"/>
                </a:solidFill>
              </a:rPr>
            </a:br>
            <a:r>
              <a:rPr lang="it-IT" sz="2800" dirty="0">
                <a:solidFill>
                  <a:srgbClr val="FFFFFF"/>
                </a:solidFill>
              </a:rPr>
              <a:t>Giovanni Rescinito</a:t>
            </a:r>
            <a:br>
              <a:rPr lang="it-IT" sz="2800" dirty="0">
                <a:solidFill>
                  <a:srgbClr val="FFFFFF"/>
                </a:solidFill>
              </a:rPr>
            </a:br>
            <a:r>
              <a:rPr lang="it-IT" sz="2800" dirty="0">
                <a:solidFill>
                  <a:srgbClr val="FFFFFF"/>
                </a:solidFill>
              </a:rPr>
              <a:t>Giuseppe Seccia</a:t>
            </a:r>
          </a:p>
        </p:txBody>
      </p:sp>
    </p:spTree>
    <p:extLst>
      <p:ext uri="{BB962C8B-B14F-4D97-AF65-F5344CB8AC3E}">
        <p14:creationId xmlns:p14="http://schemas.microsoft.com/office/powerpoint/2010/main" val="173775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15F66D7-7108-4AC5-BBBA-282178964F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BER 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4000" b="0" i="1" dirty="0" smtClean="0"/>
                        </m:ctrlPr>
                      </m:sSubPr>
                      <m:e>
                        <m:r>
                          <a:rPr lang="it-IT" sz="4000" i="1" dirty="0" smtClean="0"/>
                          <m:t>𝐿</m:t>
                        </m:r>
                      </m:e>
                      <m:sub>
                        <m:r>
                          <a:rPr lang="it-IT" sz="4000" i="1" dirty="0" smtClean="0"/>
                          <m:t>𝑐</m:t>
                        </m:r>
                      </m:sub>
                    </m:sSub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and #Users</a:t>
                </a:r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15F66D7-7108-4AC5-BBBA-282178964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BB9DB55F-0520-4388-8C25-EF351794D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4511" r="7846" b="3864"/>
          <a:stretch/>
        </p:blipFill>
        <p:spPr>
          <a:xfrm>
            <a:off x="2026596" y="1871695"/>
            <a:ext cx="8199768" cy="44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15F66D7-7108-4AC5-BBBA-282178964F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BER 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4000" b="0" i="1" dirty="0" smtClean="0"/>
                        </m:ctrlPr>
                      </m:sSubPr>
                      <m:e>
                        <m:r>
                          <a:rPr lang="it-IT" sz="4000" i="1" dirty="0" smtClean="0"/>
                          <m:t>𝐸</m:t>
                        </m:r>
                      </m:e>
                      <m:sub>
                        <m:r>
                          <a:rPr lang="it-IT" sz="4000" i="1" dirty="0" smtClean="0"/>
                          <m:t>𝑏</m:t>
                        </m:r>
                      </m:sub>
                    </m:sSub>
                  </m:oMath>
                </a14:m>
                <a:r>
                  <a:rPr lang="it-IT" sz="4000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4000" b="0" i="1" dirty="0" smtClean="0"/>
                        </m:ctrlPr>
                      </m:sSubPr>
                      <m:e>
                        <m:r>
                          <a:rPr lang="it-IT" sz="4000" i="1" dirty="0" smtClean="0"/>
                          <m:t>𝑁</m:t>
                        </m:r>
                      </m:e>
                      <m:sub>
                        <m:r>
                          <a:rPr lang="it-IT" sz="4000" i="1" dirty="0" smtClean="0"/>
                          <m:t>0</m:t>
                        </m:r>
                      </m:sub>
                    </m:sSub>
                  </m:oMath>
                </a14:m>
                <a:r>
                  <a:rPr lang="it-IT" sz="4000" dirty="0">
                    <a:latin typeface="+mn-lt"/>
                  </a:rPr>
                  <a:t> </a:t>
                </a:r>
                <a:r>
                  <a:rPr lang="it-IT" dirty="0"/>
                  <a:t>and #Users</a:t>
                </a:r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15F66D7-7108-4AC5-BBBA-282178964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525AF291-7ECB-4F19-8C1A-EB341754A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4" t="6288" r="8500" b="4834"/>
          <a:stretch/>
        </p:blipFill>
        <p:spPr>
          <a:xfrm>
            <a:off x="1900703" y="1811162"/>
            <a:ext cx="8390593" cy="44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3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15F66D7-7108-4AC5-BBBA-282178964F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BER 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4000" b="0" i="1" dirty="0" smtClean="0"/>
                        </m:ctrlPr>
                      </m:sSubPr>
                      <m:e>
                        <m:r>
                          <a:rPr lang="it-IT" sz="4000" i="1" dirty="0" smtClean="0"/>
                          <m:t>𝐸</m:t>
                        </m:r>
                      </m:e>
                      <m:sub>
                        <m:r>
                          <a:rPr lang="it-IT" sz="4000" i="1" dirty="0" smtClean="0"/>
                          <m:t>𝑏</m:t>
                        </m:r>
                      </m:sub>
                    </m:sSub>
                  </m:oMath>
                </a14:m>
                <a:r>
                  <a:rPr lang="it-IT" sz="4000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4000" b="0" i="1" dirty="0" smtClean="0"/>
                        </m:ctrlPr>
                      </m:sSubPr>
                      <m:e>
                        <m:r>
                          <a:rPr lang="it-IT" sz="4000" i="1" dirty="0" smtClean="0"/>
                          <m:t>𝑁</m:t>
                        </m:r>
                      </m:e>
                      <m:sub>
                        <m:r>
                          <a:rPr lang="it-IT" sz="4000" i="1" dirty="0" smtClean="0"/>
                          <m:t>0</m:t>
                        </m:r>
                      </m:sub>
                    </m:sSub>
                  </m:oMath>
                </a14:m>
                <a:r>
                  <a:rPr lang="it-IT" sz="4000" dirty="0"/>
                  <a:t> </a:t>
                </a:r>
                <a:r>
                  <a:rPr lang="it-IT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4000" b="0" i="1" dirty="0" smtClean="0"/>
                        </m:ctrlPr>
                      </m:sSubPr>
                      <m:e>
                        <m:r>
                          <a:rPr lang="it-IT" sz="4000" i="1" dirty="0" smtClean="0"/>
                          <m:t>𝐿</m:t>
                        </m:r>
                      </m:e>
                      <m:sub>
                        <m:r>
                          <a:rPr lang="it-IT" sz="4000" i="1" dirty="0" smtClean="0"/>
                          <m:t>𝑐</m:t>
                        </m:r>
                      </m:sub>
                    </m:sSub>
                  </m:oMath>
                </a14:m>
                <a:endParaRPr lang="it-IT" sz="4000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15F66D7-7108-4AC5-BBBA-282178964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DB328E56-AF82-45F3-94AB-4CCBF86E43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6128" r="8500" b="4996"/>
          <a:stretch/>
        </p:blipFill>
        <p:spPr>
          <a:xfrm>
            <a:off x="1873222" y="1811206"/>
            <a:ext cx="8445555" cy="449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6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11F16-22A2-411F-B574-42C7E5C3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Jamming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3536EA-C87A-441C-9FDD-FC9F28599F71}"/>
              </a:ext>
            </a:extLst>
          </p:cNvPr>
          <p:cNvSpPr txBox="1"/>
          <p:nvPr/>
        </p:nvSpPr>
        <p:spPr>
          <a:xfrm>
            <a:off x="1097280" y="1943887"/>
            <a:ext cx="10058399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Interferenza nelle comunicazioni esistenti al fine di diminuire il rapporto segnale-rumore al ricevitore</a:t>
            </a:r>
          </a:p>
        </p:txBody>
      </p:sp>
    </p:spTree>
    <p:extLst>
      <p:ext uri="{BB962C8B-B14F-4D97-AF65-F5344CB8AC3E}">
        <p14:creationId xmlns:p14="http://schemas.microsoft.com/office/powerpoint/2010/main" val="195296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4BD9B-2070-45FB-A150-878DCCED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Broadband Jamming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FFA43F-4006-476B-AE27-59F7E0445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3" t="3269" r="7245" b="53176"/>
          <a:stretch/>
        </p:blipFill>
        <p:spPr>
          <a:xfrm>
            <a:off x="4538517" y="2263760"/>
            <a:ext cx="6527863" cy="366133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4CD749-96F3-4239-94AC-7B7531E03C47}"/>
              </a:ext>
            </a:extLst>
          </p:cNvPr>
          <p:cNvSpPr txBox="1"/>
          <p:nvPr/>
        </p:nvSpPr>
        <p:spPr>
          <a:xfrm>
            <a:off x="1097280" y="1836423"/>
            <a:ext cx="996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Anche noto come Barrage Jamming, modella una sequenza di rumore gaussiano bianco</a:t>
            </a:r>
            <a:r>
              <a:rPr lang="it-IT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it-IT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8F25178-0366-4B14-89D4-4E95AA34F3E6}"/>
                  </a:ext>
                </a:extLst>
              </p:cNvPr>
              <p:cNvSpPr txBox="1"/>
              <p:nvPr/>
            </p:nvSpPr>
            <p:spPr>
              <a:xfrm>
                <a:off x="1097280" y="2678765"/>
                <a:ext cx="3381414" cy="214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>
                  <a:lnSpc>
                    <a:spcPct val="150000"/>
                  </a:lnSpc>
                </a:pPr>
                <a:r>
                  <a:rPr lang="it-IT" dirty="0"/>
                  <a:t>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dirty="0"/>
                  <a:t> sequenza incorrelata di variabili aleatorie gaussiane a media zero e varianza unitaria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8F25178-0366-4B14-89D4-4E95AA34F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678765"/>
                <a:ext cx="3381414" cy="2141420"/>
              </a:xfrm>
              <a:prstGeom prst="rect">
                <a:avLst/>
              </a:prstGeom>
              <a:blipFill>
                <a:blip r:embed="rId3"/>
                <a:stretch>
                  <a:fillRect l="-1441" b="-34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21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42E90-9502-40FF-8CA2-EC9A2DA2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Tone Jamming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621779-6C0D-4219-9407-3D411B9BE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8" t="3057" r="8500" b="53958"/>
          <a:stretch/>
        </p:blipFill>
        <p:spPr>
          <a:xfrm>
            <a:off x="6126480" y="3584214"/>
            <a:ext cx="4678369" cy="258755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A77713E-D073-4B5D-9C3A-61396B8E4D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0" t="4444" r="8198" b="54996"/>
          <a:stretch/>
        </p:blipFill>
        <p:spPr>
          <a:xfrm>
            <a:off x="1097280" y="3672192"/>
            <a:ext cx="4513635" cy="24416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82C6D7-6C1C-411A-AB27-9D01D96910AC}"/>
                  </a:ext>
                </a:extLst>
              </p:cNvPr>
              <p:cNvSpPr txBox="1"/>
              <p:nvPr/>
            </p:nvSpPr>
            <p:spPr>
              <a:xfrm>
                <a:off x="5371795" y="2762801"/>
                <a:ext cx="142006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82C6D7-6C1C-411A-AB27-9D01D969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95" y="2762801"/>
                <a:ext cx="1420069" cy="563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9019529-33DA-46AC-9ADB-9CE038B09154}"/>
                  </a:ext>
                </a:extLst>
              </p:cNvPr>
              <p:cNvSpPr txBox="1"/>
              <p:nvPr/>
            </p:nvSpPr>
            <p:spPr>
              <a:xfrm>
                <a:off x="1097280" y="1836423"/>
                <a:ext cx="9969100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t-IT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Segnale non modulato con potenza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 nella banda del segnale </a:t>
                </a:r>
                <a:r>
                  <a:rPr lang="it-IT" b="0" i="1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spreaded</a:t>
                </a:r>
                <a:r>
                  <a:rPr lang="it-IT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. </a:t>
                </a:r>
                <a:r>
                  <a:rPr lang="it-IT" dirty="0">
                    <a:solidFill>
                      <a:srgbClr val="000000"/>
                    </a:solidFill>
                    <a:latin typeface="Helvetica" panose="020B0604020202020204" pitchFamily="34" charset="0"/>
                  </a:rPr>
                  <a:t>Rappresenta un impulso in frequenza centrato nella frequenza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9019529-33DA-46AC-9ADB-9CE038B09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36423"/>
                <a:ext cx="9969100" cy="668645"/>
              </a:xfrm>
              <a:prstGeom prst="rect">
                <a:avLst/>
              </a:prstGeom>
              <a:blipFill>
                <a:blip r:embed="rId5"/>
                <a:stretch>
                  <a:fillRect l="-489" t="-4545"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83C9DAB-EBA5-44AE-BB97-FB03F32EA618}"/>
                  </a:ext>
                </a:extLst>
              </p:cNvPr>
              <p:cNvSpPr txBox="1"/>
              <p:nvPr/>
            </p:nvSpPr>
            <p:spPr>
              <a:xfrm>
                <a:off x="6706844" y="3245870"/>
                <a:ext cx="3517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t-IT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83C9DAB-EBA5-44AE-BB97-FB03F32EA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844" y="3245870"/>
                <a:ext cx="351764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9F90289-B22A-4C01-B01D-561A9AB412CD}"/>
                  </a:ext>
                </a:extLst>
              </p:cNvPr>
              <p:cNvSpPr txBox="1"/>
              <p:nvPr/>
            </p:nvSpPr>
            <p:spPr>
              <a:xfrm>
                <a:off x="1747677" y="3227096"/>
                <a:ext cx="3517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9F90289-B22A-4C01-B01D-561A9AB41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77" y="3227096"/>
                <a:ext cx="351764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783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42E90-9502-40FF-8CA2-EC9A2DA2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 Tone Jamming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82C6D7-6C1C-411A-AB27-9D01D96910AC}"/>
                  </a:ext>
                </a:extLst>
              </p:cNvPr>
              <p:cNvSpPr txBox="1"/>
              <p:nvPr/>
            </p:nvSpPr>
            <p:spPr>
              <a:xfrm>
                <a:off x="1387680" y="3336587"/>
                <a:ext cx="2232381" cy="1299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82C6D7-6C1C-411A-AB27-9D01D969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680" y="3336587"/>
                <a:ext cx="2232381" cy="1299395"/>
              </a:xfrm>
              <a:prstGeom prst="rect">
                <a:avLst/>
              </a:prstGeom>
              <a:blipFill>
                <a:blip r:embed="rId2"/>
                <a:stretch>
                  <a:fillRect r="-226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9019529-33DA-46AC-9ADB-9CE038B09154}"/>
                  </a:ext>
                </a:extLst>
              </p:cNvPr>
              <p:cNvSpPr txBox="1"/>
              <p:nvPr/>
            </p:nvSpPr>
            <p:spPr>
              <a:xfrm>
                <a:off x="1097280" y="1836423"/>
                <a:ext cx="9969100" cy="672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b="0" i="0" dirty="0">
                    <a:solidFill>
                      <a:srgbClr val="000000"/>
                    </a:solidFill>
                    <a:effectLst/>
                  </a:rPr>
                  <a:t>Segnale non modulato con potenza totale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effectLst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effectLst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00000"/>
                            </a:solidFill>
                            <a:effectLst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b="0" i="0" dirty="0">
                    <a:solidFill>
                      <a:srgbClr val="000000"/>
                    </a:solidFill>
                    <a:effectLst/>
                  </a:rPr>
                  <a:t> nella banda del segnale </a:t>
                </a:r>
                <a:r>
                  <a:rPr lang="it-IT" b="0" i="1" dirty="0" err="1">
                    <a:solidFill>
                      <a:srgbClr val="000000"/>
                    </a:solidFill>
                    <a:effectLst/>
                  </a:rPr>
                  <a:t>spreaded</a:t>
                </a:r>
                <a:r>
                  <a:rPr lang="it-IT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it-IT" dirty="0">
                    <a:solidFill>
                      <a:srgbClr val="000000"/>
                    </a:solidFill>
                  </a:rPr>
                  <a:t>Rappresenta un treno di impulsi centrati a frequenze differenti.</a:t>
                </a:r>
                <a:endParaRPr lang="it-IT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9019529-33DA-46AC-9ADB-9CE038B09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36423"/>
                <a:ext cx="9969100" cy="672556"/>
              </a:xfrm>
              <a:prstGeom prst="rect">
                <a:avLst/>
              </a:prstGeom>
              <a:blipFill>
                <a:blip r:embed="rId3"/>
                <a:stretch>
                  <a:fillRect l="-489" t="-3604" b="-126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71ECBCD-A16F-4279-BDDB-27FFD3A60D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7" t="3219" r="7207" b="52342"/>
          <a:stretch/>
        </p:blipFill>
        <p:spPr>
          <a:xfrm>
            <a:off x="4599147" y="2512926"/>
            <a:ext cx="6556533" cy="36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3B1DB-8C4D-463A-9550-4324F42A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CDMA Transmission with Jamming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D0C83E-ABF7-4094-B73D-DFC3176560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9" t="26811" r="7846" b="6935"/>
          <a:stretch/>
        </p:blipFill>
        <p:spPr>
          <a:xfrm>
            <a:off x="805340" y="1847013"/>
            <a:ext cx="10581320" cy="42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1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3B1DB-8C4D-463A-9550-4324F42A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CDMA Transmission with Jamming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D0C83E-ABF7-4094-B73D-DFC3176560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1" t="4861" r="8048" b="7816"/>
          <a:stretch/>
        </p:blipFill>
        <p:spPr>
          <a:xfrm>
            <a:off x="1906135" y="1821681"/>
            <a:ext cx="8440690" cy="44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56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3B1DB-8C4D-463A-9550-4324F42A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CDMA Transmission with Jamming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E428569-EEB8-4CD9-B12D-11897FD1C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1" t="4511" r="8500" b="37638"/>
          <a:stretch/>
        </p:blipFill>
        <p:spPr>
          <a:xfrm>
            <a:off x="304246" y="1926077"/>
            <a:ext cx="1158350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5F7F0-CB4D-4094-B488-B2CB338A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cxnSp>
        <p:nvCxnSpPr>
          <p:cNvPr id="9" name="Straight Connector 27">
            <a:extLst>
              <a:ext uri="{FF2B5EF4-FFF2-40B4-BE49-F238E27FC236}">
                <a16:creationId xmlns:a16="http://schemas.microsoft.com/office/drawing/2014/main" id="{6490F54B-7F97-4BEB-A32B-895926D4BF95}"/>
              </a:ext>
            </a:extLst>
          </p:cNvPr>
          <p:cNvCxnSpPr>
            <a:cxnSpLocks/>
            <a:stCxn id="15" idx="2"/>
            <a:endCxn id="13" idx="6"/>
          </p:cNvCxnSpPr>
          <p:nvPr/>
        </p:nvCxnSpPr>
        <p:spPr>
          <a:xfrm flipH="1" flipV="1">
            <a:off x="6074309" y="3550722"/>
            <a:ext cx="3002284" cy="150625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3">
            <a:extLst>
              <a:ext uri="{FF2B5EF4-FFF2-40B4-BE49-F238E27FC236}">
                <a16:creationId xmlns:a16="http://schemas.microsoft.com/office/drawing/2014/main" id="{051E4495-20C4-4A56-BCFA-E5BB893BE64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804723" y="3550722"/>
            <a:ext cx="2681106" cy="150625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">
            <a:extLst>
              <a:ext uri="{FF2B5EF4-FFF2-40B4-BE49-F238E27FC236}">
                <a16:creationId xmlns:a16="http://schemas.microsoft.com/office/drawing/2014/main" id="{35E8DEF0-5FE2-44D6-ADF3-A4FB8E175696}"/>
              </a:ext>
            </a:extLst>
          </p:cNvPr>
          <p:cNvSpPr/>
          <p:nvPr/>
        </p:nvSpPr>
        <p:spPr>
          <a:xfrm>
            <a:off x="2216243" y="4762735"/>
            <a:ext cx="588480" cy="58848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607F4FD9-1162-45A3-AD5F-93C636E8E456}"/>
              </a:ext>
            </a:extLst>
          </p:cNvPr>
          <p:cNvSpPr txBox="1"/>
          <p:nvPr/>
        </p:nvSpPr>
        <p:spPr>
          <a:xfrm>
            <a:off x="2318831" y="473380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813C0E-6CC1-40B9-98E7-986FD5BDB535}"/>
              </a:ext>
            </a:extLst>
          </p:cNvPr>
          <p:cNvSpPr/>
          <p:nvPr/>
        </p:nvSpPr>
        <p:spPr>
          <a:xfrm>
            <a:off x="5485829" y="3256482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DE72E-766B-42BD-95D7-34072DC39696}"/>
              </a:ext>
            </a:extLst>
          </p:cNvPr>
          <p:cNvSpPr txBox="1"/>
          <p:nvPr/>
        </p:nvSpPr>
        <p:spPr>
          <a:xfrm>
            <a:off x="5588417" y="3227556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1F0F12-BE57-4698-AC88-DEA1D6F09770}"/>
              </a:ext>
            </a:extLst>
          </p:cNvPr>
          <p:cNvSpPr/>
          <p:nvPr/>
        </p:nvSpPr>
        <p:spPr>
          <a:xfrm>
            <a:off x="9076593" y="4762735"/>
            <a:ext cx="588480" cy="58848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3C2A8-6E25-489D-93B6-D47C5F2EBDF3}"/>
              </a:ext>
            </a:extLst>
          </p:cNvPr>
          <p:cNvSpPr txBox="1"/>
          <p:nvPr/>
        </p:nvSpPr>
        <p:spPr>
          <a:xfrm>
            <a:off x="9179181" y="473380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3" name="Group 95">
            <a:extLst>
              <a:ext uri="{FF2B5EF4-FFF2-40B4-BE49-F238E27FC236}">
                <a16:creationId xmlns:a16="http://schemas.microsoft.com/office/drawing/2014/main" id="{4D698765-F461-4B89-BB8D-7659BC88003A}"/>
              </a:ext>
            </a:extLst>
          </p:cNvPr>
          <p:cNvGrpSpPr/>
          <p:nvPr/>
        </p:nvGrpSpPr>
        <p:grpSpPr>
          <a:xfrm>
            <a:off x="1484877" y="3235662"/>
            <a:ext cx="2126507" cy="1395857"/>
            <a:chOff x="378640" y="3809602"/>
            <a:chExt cx="2126507" cy="1395857"/>
          </a:xfrm>
        </p:grpSpPr>
        <p:sp>
          <p:nvSpPr>
            <p:cNvPr id="24" name="TextBox 82">
              <a:extLst>
                <a:ext uri="{FF2B5EF4-FFF2-40B4-BE49-F238E27FC236}">
                  <a16:creationId xmlns:a16="http://schemas.microsoft.com/office/drawing/2014/main" id="{3E18B15F-58E2-4D67-BD2A-1B3319A7D267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</a:rPr>
                <a:t>CDMA</a:t>
              </a:r>
            </a:p>
          </p:txBody>
        </p:sp>
        <p:sp>
          <p:nvSpPr>
            <p:cNvPr id="25" name="TextBox 83">
              <a:extLst>
                <a:ext uri="{FF2B5EF4-FFF2-40B4-BE49-F238E27FC236}">
                  <a16:creationId xmlns:a16="http://schemas.microsoft.com/office/drawing/2014/main" id="{D32F0C48-30B3-48B0-9054-1D0B2A06814A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</a:rPr>
                <a:t>PN Codes </a:t>
              </a:r>
            </a:p>
            <a:p>
              <a:pPr algn="ctr"/>
              <a:r>
                <a:rPr lang="en-US" sz="1600" b="1" dirty="0">
                  <a:solidFill>
                    <a:srgbClr val="A6A6A6"/>
                  </a:solidFill>
                </a:rPr>
                <a:t>M-Sequence</a:t>
              </a:r>
            </a:p>
            <a:p>
              <a:pPr algn="ctr"/>
              <a:r>
                <a:rPr lang="en-US" sz="1600" b="1" dirty="0">
                  <a:solidFill>
                    <a:srgbClr val="A6A6A6"/>
                  </a:solidFill>
                </a:rPr>
                <a:t>Simulation</a:t>
              </a:r>
            </a:p>
            <a:p>
              <a:pPr algn="ctr"/>
              <a:r>
                <a:rPr lang="en-US" sz="1600" b="1" dirty="0">
                  <a:solidFill>
                    <a:srgbClr val="A6A6A6"/>
                  </a:solidFill>
                </a:rPr>
                <a:t>Results</a:t>
              </a:r>
            </a:p>
          </p:txBody>
        </p:sp>
      </p:grpSp>
      <p:grpSp>
        <p:nvGrpSpPr>
          <p:cNvPr id="26" name="Group 96">
            <a:extLst>
              <a:ext uri="{FF2B5EF4-FFF2-40B4-BE49-F238E27FC236}">
                <a16:creationId xmlns:a16="http://schemas.microsoft.com/office/drawing/2014/main" id="{53349D1F-6B21-4595-934C-87F9A69C502A}"/>
              </a:ext>
            </a:extLst>
          </p:cNvPr>
          <p:cNvGrpSpPr/>
          <p:nvPr/>
        </p:nvGrpSpPr>
        <p:grpSpPr>
          <a:xfrm>
            <a:off x="4716814" y="2113940"/>
            <a:ext cx="2126507" cy="1149636"/>
            <a:chOff x="2281192" y="2835528"/>
            <a:chExt cx="2126507" cy="1149636"/>
          </a:xfrm>
        </p:grpSpPr>
        <p:sp>
          <p:nvSpPr>
            <p:cNvPr id="27" name="TextBox 84">
              <a:extLst>
                <a:ext uri="{FF2B5EF4-FFF2-40B4-BE49-F238E27FC236}">
                  <a16:creationId xmlns:a16="http://schemas.microsoft.com/office/drawing/2014/main" id="{E402B914-1CEE-4B72-AC99-6EB57B778D61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</a:rPr>
                <a:t>Jamming</a:t>
              </a:r>
            </a:p>
          </p:txBody>
        </p:sp>
        <p:sp>
          <p:nvSpPr>
            <p:cNvPr id="28" name="TextBox 85">
              <a:extLst>
                <a:ext uri="{FF2B5EF4-FFF2-40B4-BE49-F238E27FC236}">
                  <a16:creationId xmlns:a16="http://schemas.microsoft.com/office/drawing/2014/main" id="{6087BE9C-34FA-4A48-8C4C-34609E2638D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</a:rPr>
                <a:t>Jammer Types</a:t>
              </a:r>
            </a:p>
            <a:p>
              <a:pPr algn="ctr"/>
              <a:r>
                <a:rPr lang="en-US" sz="1600" b="1" dirty="0">
                  <a:solidFill>
                    <a:srgbClr val="A6A6A6"/>
                  </a:solidFill>
                </a:rPr>
                <a:t>Simulation</a:t>
              </a:r>
            </a:p>
            <a:p>
              <a:pPr algn="ctr"/>
              <a:r>
                <a:rPr lang="en-US" sz="1600" b="1" dirty="0">
                  <a:solidFill>
                    <a:srgbClr val="A6A6A6"/>
                  </a:solidFill>
                </a:rPr>
                <a:t>Results</a:t>
              </a:r>
            </a:p>
          </p:txBody>
        </p:sp>
      </p:grpSp>
      <p:grpSp>
        <p:nvGrpSpPr>
          <p:cNvPr id="29" name="Group 99">
            <a:extLst>
              <a:ext uri="{FF2B5EF4-FFF2-40B4-BE49-F238E27FC236}">
                <a16:creationId xmlns:a16="http://schemas.microsoft.com/office/drawing/2014/main" id="{C6D6E3BA-66A4-4DB4-93F3-A173AF5880F9}"/>
              </a:ext>
            </a:extLst>
          </p:cNvPr>
          <p:cNvGrpSpPr/>
          <p:nvPr/>
        </p:nvGrpSpPr>
        <p:grpSpPr>
          <a:xfrm>
            <a:off x="8324023" y="3555248"/>
            <a:ext cx="2126507" cy="1149636"/>
            <a:chOff x="4246516" y="3872063"/>
            <a:chExt cx="2126507" cy="1149636"/>
          </a:xfrm>
        </p:grpSpPr>
        <p:sp>
          <p:nvSpPr>
            <p:cNvPr id="30" name="TextBox 86">
              <a:extLst>
                <a:ext uri="{FF2B5EF4-FFF2-40B4-BE49-F238E27FC236}">
                  <a16:creationId xmlns:a16="http://schemas.microsoft.com/office/drawing/2014/main" id="{B4C35E08-043A-483C-B556-4BFDA3CA2E11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Queue Theory</a:t>
              </a:r>
            </a:p>
          </p:txBody>
        </p:sp>
        <p:sp>
          <p:nvSpPr>
            <p:cNvPr id="31" name="TextBox 87">
              <a:extLst>
                <a:ext uri="{FF2B5EF4-FFF2-40B4-BE49-F238E27FC236}">
                  <a16:creationId xmlns:a16="http://schemas.microsoft.com/office/drawing/2014/main" id="{34EB48CD-F114-4C16-9445-A15EB50C8932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</a:rPr>
                <a:t>M/M/K</a:t>
              </a:r>
            </a:p>
            <a:p>
              <a:pPr algn="ctr"/>
              <a:r>
                <a:rPr lang="en-US" sz="1600" b="1" dirty="0">
                  <a:solidFill>
                    <a:srgbClr val="A6A6A6"/>
                  </a:solidFill>
                </a:rPr>
                <a:t>Simulation</a:t>
              </a:r>
            </a:p>
            <a:p>
              <a:pPr algn="ctr"/>
              <a:r>
                <a:rPr lang="en-US" sz="1600" b="1" dirty="0">
                  <a:solidFill>
                    <a:srgbClr val="A6A6A6"/>
                  </a:solidFill>
                </a:rPr>
                <a:t>Comparison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87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3B1DB-8C4D-463A-9550-4324F42A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CDMA Transmission with Jamming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236828B-218B-4133-BB4B-1EEFD74152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3" t="5805" r="7447" b="5965"/>
          <a:stretch/>
        </p:blipFill>
        <p:spPr>
          <a:xfrm>
            <a:off x="1433969" y="1802674"/>
            <a:ext cx="9385022" cy="444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8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AA9B3-BA66-4900-A738-8CA70BC2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BER varying Jamming </a:t>
            </a:r>
            <a:r>
              <a:rPr lang="it-IT" dirty="0" err="1"/>
              <a:t>Intensity</a:t>
            </a:r>
            <a:r>
              <a:rPr lang="it-IT" dirty="0"/>
              <a:t> and Type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7C1918-B5B4-4EB0-BCA1-5961A77DB0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5437" r="7934" b="4043"/>
          <a:stretch/>
        </p:blipFill>
        <p:spPr>
          <a:xfrm>
            <a:off x="1848705" y="1812005"/>
            <a:ext cx="8494589" cy="44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2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AA9B3-BA66-4900-A738-8CA70BC2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BER varying Jamming Type and #User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8C48F5-07B3-4EDB-8F92-AEF369EE7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t="5481" r="7367" b="5966"/>
          <a:stretch/>
        </p:blipFill>
        <p:spPr>
          <a:xfrm>
            <a:off x="1784377" y="1812348"/>
            <a:ext cx="8623246" cy="448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8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57AA9B3-BA66-4900-A738-8CA70BC204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BER varying Jamming Type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4800" b="0" i="1" dirty="0" smtClean="0"/>
                        </m:ctrlPr>
                      </m:sSubPr>
                      <m:e>
                        <m:r>
                          <a:rPr lang="it-IT" sz="4800" i="1" dirty="0" smtClean="0"/>
                          <m:t>𝐸</m:t>
                        </m:r>
                      </m:e>
                      <m:sub>
                        <m:r>
                          <a:rPr lang="it-IT" sz="4800" i="1" dirty="0" smtClean="0"/>
                          <m:t>𝑏</m:t>
                        </m:r>
                      </m:sub>
                    </m:sSub>
                  </m:oMath>
                </a14:m>
                <a:r>
                  <a:rPr lang="it-IT" sz="4800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4800" b="0" i="1" dirty="0" smtClean="0"/>
                        </m:ctrlPr>
                      </m:sSubPr>
                      <m:e>
                        <m:r>
                          <a:rPr lang="it-IT" sz="4800" i="1" dirty="0" smtClean="0"/>
                          <m:t>𝑁</m:t>
                        </m:r>
                      </m:e>
                      <m:sub>
                        <m:r>
                          <a:rPr lang="it-IT" sz="4800" i="1" dirty="0" smtClean="0"/>
                          <m:t>0</m:t>
                        </m:r>
                      </m:sub>
                    </m:sSub>
                  </m:oMath>
                </a14:m>
                <a:r>
                  <a:rPr lang="it-IT" sz="4800" dirty="0"/>
                  <a:t> </a:t>
                </a:r>
                <a:endParaRPr lang="it-IT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57AA9B3-BA66-4900-A738-8CA70BC20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78D59CEC-44E6-4DB8-8AC3-A935156B62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" t="5642" r="7925" b="5481"/>
          <a:stretch/>
        </p:blipFill>
        <p:spPr>
          <a:xfrm>
            <a:off x="1794105" y="1815058"/>
            <a:ext cx="8603790" cy="4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8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DF148C-60AF-480A-BD58-F7F5EE54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Audio Transmission</a:t>
            </a:r>
          </a:p>
        </p:txBody>
      </p:sp>
    </p:spTree>
    <p:extLst>
      <p:ext uri="{BB962C8B-B14F-4D97-AF65-F5344CB8AC3E}">
        <p14:creationId xmlns:p14="http://schemas.microsoft.com/office/powerpoint/2010/main" val="402077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28D5F8-E1CB-4A13-8B5E-A2BDC979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BER SYMER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7D1646-577A-409C-AC0D-80F79A927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7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C2E27B-F89C-4A55-9BD7-AFA8ADC2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Queue Theory M/M/K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237EAF-6371-44ED-B98C-47212A9D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95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A3004-E6FE-4D3A-B899-16F2608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M/M/K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23E29-AB98-400A-8541-931F6E50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32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BCDDD-8056-4CC1-AF7C-8158C4E3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Expecte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Queue </a:t>
            </a:r>
            <a:r>
              <a:rPr lang="it-IT" dirty="0" err="1"/>
              <a:t>Length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EDDCF6-4C2F-45DE-88C2-5382CEF3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847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B8F4C-C0E5-41F8-AA4A-7B08D46B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Structure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FF9CAC-F3BD-4573-80D5-F13B0FD2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63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99AAE-D9D2-4A1B-A310-51B02A45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Direct Sequence Spread-</a:t>
            </a:r>
            <a:r>
              <a:rPr lang="it-IT" dirty="0" err="1"/>
              <a:t>Spectrum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520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54EBD-4668-4013-9A3E-09E3A135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Mean</a:t>
            </a:r>
            <a:r>
              <a:rPr lang="it-IT" dirty="0"/>
              <a:t> Queue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mu and </a:t>
            </a:r>
            <a:r>
              <a:rPr lang="it-IT" dirty="0" err="1"/>
              <a:t>lamda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293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B1431-B696-4292-8CA9-8A2A4707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8E738-B753-4CFF-9807-FA4B167E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17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DB4C54-2EDE-42F5-A7EC-CF2E3EDC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58518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7E429-CCE9-4128-98BC-43188DF8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Division Multiple Access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BD3A804-DA0A-4E68-96F2-EC09B9001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59" y="2258008"/>
            <a:ext cx="30575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B165D39B-1E0F-44B2-9EA6-502277310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57" y="1991308"/>
            <a:ext cx="37242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3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A1F13-9AA9-4CE9-AB72-23A7B35F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Generation and PN-</a:t>
            </a:r>
            <a:r>
              <a:rPr lang="it-IT" dirty="0" err="1"/>
              <a:t>Sequences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2DBC79-87A5-4FE9-9533-7A7CBBC1C51A}"/>
              </a:ext>
            </a:extLst>
          </p:cNvPr>
          <p:cNvSpPr txBox="1"/>
          <p:nvPr/>
        </p:nvSpPr>
        <p:spPr>
          <a:xfrm>
            <a:off x="1199119" y="1940765"/>
            <a:ext cx="7522067" cy="4391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it-IT" b="0" i="0" dirty="0">
                <a:solidFill>
                  <a:srgbClr val="000000"/>
                </a:solidFill>
                <a:effectLst/>
              </a:rPr>
              <a:t>Proprietà: 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00000"/>
                </a:solidFill>
                <a:effectLst/>
              </a:rPr>
              <a:t>Sequenza costituita da due livelli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</a:rPr>
              <a:t>Alta </a:t>
            </a:r>
            <a:r>
              <a:rPr lang="it-IT" b="0" i="0" dirty="0">
                <a:solidFill>
                  <a:srgbClr val="000000"/>
                </a:solidFill>
                <a:effectLst/>
              </a:rPr>
              <a:t>auto-correlazione in modo da essere identificato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00000"/>
                </a:solidFill>
                <a:effectLst/>
              </a:rPr>
              <a:t>Bassa cross-correlazione per avere più utenti nel sistema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00000"/>
                </a:solidFill>
                <a:effectLst/>
              </a:rPr>
              <a:t>Bilanciato ovvero la differenza tra 1 e 0 deve essere minima </a:t>
            </a:r>
          </a:p>
          <a:p>
            <a:pPr algn="l">
              <a:lnSpc>
                <a:spcPct val="120000"/>
              </a:lnSpc>
            </a:pPr>
            <a:endParaRPr lang="it-IT" dirty="0">
              <a:solidFill>
                <a:srgbClr val="00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it-IT" b="0" i="0" dirty="0">
                <a:solidFill>
                  <a:srgbClr val="000000"/>
                </a:solidFill>
                <a:effectLst/>
              </a:rPr>
              <a:t>Si distinguono due tipologie di codici: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00000"/>
                </a:solidFill>
                <a:effectLst/>
              </a:rPr>
              <a:t>Codici ortogonali: Walsh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Sequences</a:t>
            </a:r>
            <a:endParaRPr lang="it-IT" dirty="0">
              <a:solidFill>
                <a:srgbClr val="000000"/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00000"/>
                </a:solidFill>
                <a:effectLst/>
              </a:rPr>
              <a:t>Codici non-ortogonali (Long Shift Register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Sequences</a:t>
            </a:r>
            <a:r>
              <a:rPr lang="it-IT" b="0" i="0" dirty="0">
                <a:solidFill>
                  <a:srgbClr val="000000"/>
                </a:solidFill>
                <a:effectLst/>
              </a:rPr>
              <a:t>):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00000"/>
                </a:solidFill>
                <a:effectLst/>
              </a:rPr>
              <a:t>M-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Sequences</a:t>
            </a:r>
            <a:endParaRPr lang="it-IT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00000"/>
                </a:solidFill>
                <a:effectLst/>
              </a:rPr>
              <a:t>Gold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Codes</a:t>
            </a:r>
            <a:endParaRPr lang="it-IT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0" i="0" dirty="0" err="1">
                <a:solidFill>
                  <a:srgbClr val="000000"/>
                </a:solidFill>
                <a:effectLst/>
              </a:rPr>
              <a:t>Kasami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Codes</a:t>
            </a:r>
            <a:endParaRPr lang="it-IT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20000"/>
              </a:lnSpc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A8AA2B2-6B1C-41E5-B2D0-4A048943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448" y="2439955"/>
            <a:ext cx="3546433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0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436DE-168E-418E-B046-2AD23557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M-</a:t>
            </a:r>
            <a:r>
              <a:rPr lang="it-IT" dirty="0" err="1"/>
              <a:t>Sequences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4E042A3-EF9E-4C7D-828C-5B713B401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4"/>
          <a:stretch/>
        </p:blipFill>
        <p:spPr>
          <a:xfrm>
            <a:off x="1097280" y="1968760"/>
            <a:ext cx="3955457" cy="377564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F6D152-B790-44A7-83E2-F95B3EB41730}"/>
              </a:ext>
            </a:extLst>
          </p:cNvPr>
          <p:cNvSpPr txBox="1"/>
          <p:nvPr/>
        </p:nvSpPr>
        <p:spPr>
          <a:xfrm>
            <a:off x="5543005" y="2464214"/>
            <a:ext cx="6148874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Implementate tramite LFSR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Si utilizzano polinomi primitivi di grado </a:t>
            </a:r>
            <a:r>
              <a:rPr lang="it-IT" i="1" dirty="0"/>
              <a:t>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Condizione iniziale definita da un vettore di zeri tranne l’ultimo elemento [0 0 0 ... 0 1]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Le sequenze generate sono di lunghezza </a:t>
            </a:r>
            <a:r>
              <a:rPr lang="it-IT" i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25396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E07E0-27EC-4832-8046-9D91349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CDMA Transmission </a:t>
            </a:r>
            <a:r>
              <a:rPr lang="it-IT" dirty="0" err="1"/>
              <a:t>Simulation</a:t>
            </a:r>
            <a:r>
              <a:rPr lang="it-IT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F30F877-3DFF-4A0F-9429-7BAF5D00C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26930" r="7396" b="5679"/>
          <a:stretch/>
        </p:blipFill>
        <p:spPr>
          <a:xfrm>
            <a:off x="768451" y="1896894"/>
            <a:ext cx="10716057" cy="43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62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E07E0-27EC-4832-8046-9D91349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CDMA Transmission </a:t>
            </a:r>
            <a:r>
              <a:rPr lang="it-IT" dirty="0" err="1"/>
              <a:t>Simulation</a:t>
            </a:r>
            <a:r>
              <a:rPr 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5D81A4-DECF-4003-BB69-C746D89DC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1" t="3864" r="7208" b="66402"/>
          <a:stretch/>
        </p:blipFill>
        <p:spPr>
          <a:xfrm>
            <a:off x="1097280" y="1994170"/>
            <a:ext cx="9961124" cy="178989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EA816A-9EFE-4306-A8FD-AAF369346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63817" r="8166" b="6449"/>
          <a:stretch/>
        </p:blipFill>
        <p:spPr>
          <a:xfrm>
            <a:off x="1013305" y="4040870"/>
            <a:ext cx="9961124" cy="17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8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E07E0-27EC-4832-8046-9D91349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CDMA Transmission </a:t>
            </a:r>
            <a:r>
              <a:rPr lang="it-IT" dirty="0" err="1"/>
              <a:t>Simulation</a:t>
            </a:r>
            <a:r>
              <a:rPr lang="it-IT" dirty="0"/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FE3B05-D6BD-48B9-87FE-C56C5F994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3" t="3889" r="7474" b="37152"/>
          <a:stretch/>
        </p:blipFill>
        <p:spPr>
          <a:xfrm>
            <a:off x="1009572" y="1978091"/>
            <a:ext cx="10146108" cy="406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363</Words>
  <Application>Microsoft Office PowerPoint</Application>
  <PresentationFormat>Widescreen</PresentationFormat>
  <Paragraphs>75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Helvetica</vt:lpstr>
      <vt:lpstr>Retrospettivo</vt:lpstr>
      <vt:lpstr>CDMA Transmission  Jamming Queue Theory</vt:lpstr>
      <vt:lpstr>Agenda</vt:lpstr>
      <vt:lpstr>Direct Sequence Spread-Spectrum</vt:lpstr>
      <vt:lpstr>Code Division Multiple Access</vt:lpstr>
      <vt:lpstr>Code Generation and PN-Sequences</vt:lpstr>
      <vt:lpstr>M-Sequences</vt:lpstr>
      <vt:lpstr>Single CDMA Transmission Simulation </vt:lpstr>
      <vt:lpstr>Single CDMA Transmission Simulation </vt:lpstr>
      <vt:lpstr>Single CDMA Transmission Simulation </vt:lpstr>
      <vt:lpstr>BER varying L_c  and #Users</vt:lpstr>
      <vt:lpstr>BER varying E_b/N_0 and #Users</vt:lpstr>
      <vt:lpstr>BER varying E_b/N_0 and L_c</vt:lpstr>
      <vt:lpstr>Jamming</vt:lpstr>
      <vt:lpstr>Broadband Jamming</vt:lpstr>
      <vt:lpstr>Single Tone Jamming</vt:lpstr>
      <vt:lpstr>Multi Tone Jamming</vt:lpstr>
      <vt:lpstr>Single CDMA Transmission with Jamming </vt:lpstr>
      <vt:lpstr>Single CDMA Transmission with Jamming </vt:lpstr>
      <vt:lpstr>Single CDMA Transmission with Jamming </vt:lpstr>
      <vt:lpstr>Single CDMA Transmission with Jamming </vt:lpstr>
      <vt:lpstr>BER varying Jamming Intensity and Type</vt:lpstr>
      <vt:lpstr>BER varying Jamming Type and #User</vt:lpstr>
      <vt:lpstr>BER varying Jamming Type and E_b/N_0 </vt:lpstr>
      <vt:lpstr>Audio Transmission</vt:lpstr>
      <vt:lpstr>BER SYMER</vt:lpstr>
      <vt:lpstr>Queue Theory M/M/K</vt:lpstr>
      <vt:lpstr>M/M/K</vt:lpstr>
      <vt:lpstr>Expecte Mean Queue Length</vt:lpstr>
      <vt:lpstr>Simulation Structure</vt:lpstr>
      <vt:lpstr>Mean Queue at variable mu and lamda</vt:lpstr>
      <vt:lpstr>Comparazione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CDMA Transmission  Jamming Queue Theory</dc:title>
  <dc:creator>Bartolomeo Elia</dc:creator>
  <cp:lastModifiedBy>Bartolomeo Elia</cp:lastModifiedBy>
  <cp:revision>1</cp:revision>
  <dcterms:created xsi:type="dcterms:W3CDTF">2020-10-31T12:17:30Z</dcterms:created>
  <dcterms:modified xsi:type="dcterms:W3CDTF">2020-10-31T12:33:49Z</dcterms:modified>
</cp:coreProperties>
</file>