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ab36cc2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ab36cc2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ab36cc2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ab36cc2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ab36cc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ab36cc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ab36cc2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ab36cc2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ab36cc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ab36cc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ab36cc2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ab36cc2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dab36cc24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dab36cc2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dab36cc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dab36cc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ab36cc24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ab36cc24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dab36cc2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dab36cc2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e9804c52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de9804c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b36cc2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b36cc2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a5e6082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a5e608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a5e6082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a5e6082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ab36cc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ab36cc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ab36cc2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ab36cc2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ab36cc2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ab36cc2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ab36cc2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ab36cc2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592450" y="2220425"/>
            <a:ext cx="78654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Data REST (2)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>
            <p:ph idx="4294967295" type="body"/>
          </p:nvPr>
        </p:nvSpPr>
        <p:spPr>
          <a:xfrm>
            <a:off x="3449950" y="2001350"/>
            <a:ext cx="5304600" cy="112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Con </a:t>
            </a:r>
            <a:r>
              <a:rPr lang="es" sz="1800">
                <a:solidFill>
                  <a:srgbClr val="738498"/>
                </a:solidFill>
              </a:rPr>
              <a:t>la aplicación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 iniciada, utiliza </a:t>
            </a:r>
            <a:r>
              <a:rPr i="1" lang="es" sz="1800">
                <a:solidFill>
                  <a:srgbClr val="4ECDC4"/>
                </a:solidFill>
              </a:rPr>
              <a:t>postman</a:t>
            </a:r>
            <a:r>
              <a:rPr lang="es" sz="1800">
                <a:solidFill>
                  <a:srgbClr val="738498"/>
                </a:solidFill>
              </a:rPr>
              <a:t> o cualquier otra aplicación para crear, actualizar y eliminar vehículos</a:t>
            </a:r>
            <a:endParaRPr b="1"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Paginación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tenemos un repositorio que extiende de la interfaz </a:t>
            </a:r>
            <a:r>
              <a:rPr i="1" lang="es" sz="1800">
                <a:solidFill>
                  <a:srgbClr val="4ECDC4"/>
                </a:solidFill>
              </a:rPr>
              <a:t>PagingAndSortingRepository</a:t>
            </a:r>
            <a:r>
              <a:rPr lang="es" sz="1800"/>
              <a:t>, el </a:t>
            </a:r>
            <a:r>
              <a:rPr i="1" lang="es" sz="1800"/>
              <a:t>endpoint</a:t>
            </a:r>
            <a:r>
              <a:rPr lang="es" sz="1800"/>
              <a:t> de la colección también admitirá paginación y ordenación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00">
                <a:solidFill>
                  <a:srgbClr val="44558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UserRepository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PagingAndSortingRepository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Long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b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Ahora, al llamar a </a:t>
            </a:r>
            <a:r>
              <a:rPr i="1" lang="es" sz="1800">
                <a:solidFill>
                  <a:srgbClr val="4ECDC4"/>
                </a:solidFill>
              </a:rPr>
              <a:t>http://localhost:8080/users</a:t>
            </a:r>
            <a:r>
              <a:rPr lang="es" sz="1800"/>
              <a:t>,                    aparece un nuevo atributo en el JSON</a:t>
            </a:r>
            <a:endParaRPr sz="1800"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997" y="3301700"/>
            <a:ext cx="1896525" cy="11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Paginación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691200" y="1231650"/>
            <a:ext cx="7761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la llamada la acompañamos con los parámetros de la paginación </a:t>
            </a:r>
            <a:r>
              <a:rPr i="1" lang="es" sz="1800">
                <a:solidFill>
                  <a:srgbClr val="4ECDC4"/>
                </a:solidFill>
              </a:rPr>
              <a:t>http://localhost:8080/users?page=0&amp;size=2</a:t>
            </a:r>
            <a:r>
              <a:rPr lang="es" sz="1800"/>
              <a:t>, en la respuesta aparecerán nuevos </a:t>
            </a:r>
            <a:r>
              <a:rPr i="1" lang="es" sz="1800">
                <a:solidFill>
                  <a:srgbClr val="4ECDC4"/>
                </a:solidFill>
              </a:rPr>
              <a:t>links</a:t>
            </a:r>
            <a:r>
              <a:rPr lang="es" sz="1800"/>
              <a:t>: </a:t>
            </a:r>
            <a:endParaRPr sz="1800"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021" y="2506450"/>
            <a:ext cx="3763775" cy="20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989050" y="2400300"/>
            <a:ext cx="3552600" cy="2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i="1" lang="es" sz="1400">
                <a:solidFill>
                  <a:srgbClr val="4ECDC4"/>
                </a:solidFill>
              </a:rPr>
              <a:t>first</a:t>
            </a:r>
            <a:r>
              <a:rPr lang="es" sz="1400"/>
              <a:t>,</a:t>
            </a:r>
            <a:r>
              <a:rPr i="1" lang="es" sz="1400">
                <a:solidFill>
                  <a:srgbClr val="4ECDC4"/>
                </a:solidFill>
              </a:rPr>
              <a:t> next </a:t>
            </a:r>
            <a:r>
              <a:rPr lang="es" sz="1400"/>
              <a:t>(o </a:t>
            </a:r>
            <a:r>
              <a:rPr i="1" lang="es" sz="1400">
                <a:solidFill>
                  <a:srgbClr val="4ECDC4"/>
                </a:solidFill>
              </a:rPr>
              <a:t>prev</a:t>
            </a:r>
            <a:r>
              <a:rPr lang="es" sz="1400"/>
              <a:t>) y </a:t>
            </a:r>
            <a:r>
              <a:rPr i="1" lang="es" sz="1400">
                <a:solidFill>
                  <a:srgbClr val="4ECDC4"/>
                </a:solidFill>
              </a:rPr>
              <a:t>last</a:t>
            </a:r>
            <a:r>
              <a:rPr lang="es" sz="1400"/>
              <a:t> son bastante explicativos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es" sz="1400">
                <a:solidFill>
                  <a:srgbClr val="4ECDC4"/>
                </a:solidFill>
              </a:rPr>
              <a:t>self</a:t>
            </a:r>
            <a:r>
              <a:rPr lang="es" sz="1400"/>
              <a:t> cambia y ahora incluye tres parámetros opcionales: </a:t>
            </a:r>
            <a:r>
              <a:rPr i="1" lang="es" sz="1400">
                <a:solidFill>
                  <a:srgbClr val="4ECDC4"/>
                </a:solidFill>
              </a:rPr>
              <a:t>page</a:t>
            </a:r>
            <a:r>
              <a:rPr lang="es" sz="1400"/>
              <a:t>, </a:t>
            </a:r>
            <a:r>
              <a:rPr i="1" lang="es" sz="1400">
                <a:solidFill>
                  <a:srgbClr val="4ECDC4"/>
                </a:solidFill>
              </a:rPr>
              <a:t>size</a:t>
            </a:r>
            <a:r>
              <a:rPr lang="es" sz="1400"/>
              <a:t> usados ya y </a:t>
            </a:r>
            <a:r>
              <a:rPr i="1" lang="es" sz="1400">
                <a:solidFill>
                  <a:srgbClr val="4ECDC4"/>
                </a:solidFill>
              </a:rPr>
              <a:t>sort</a:t>
            </a:r>
            <a:r>
              <a:rPr lang="es" sz="1400"/>
              <a:t> 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 sz="1400"/>
              <a:t>Para usar </a:t>
            </a:r>
            <a:r>
              <a:rPr i="1" lang="es" sz="1400">
                <a:solidFill>
                  <a:srgbClr val="4ECDC4"/>
                </a:solidFill>
              </a:rPr>
              <a:t>sort</a:t>
            </a:r>
            <a:r>
              <a:rPr lang="es" sz="1400"/>
              <a:t> hay que hacerlo de esta forma: </a:t>
            </a:r>
            <a:r>
              <a:rPr i="1" lang="es" sz="1400">
                <a:solidFill>
                  <a:srgbClr val="4ECDC4"/>
                </a:solidFill>
              </a:rPr>
              <a:t>&amp;sort=username,desc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>
            <p:ph idx="4294967295" type="body"/>
          </p:nvPr>
        </p:nvSpPr>
        <p:spPr>
          <a:xfrm>
            <a:off x="3442950" y="1710950"/>
            <a:ext cx="5304600" cy="170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En la aplicación</a:t>
            </a:r>
            <a:r>
              <a:rPr lang="es" sz="1800">
                <a:solidFill>
                  <a:srgbClr val="738498"/>
                </a:solidFill>
              </a:rPr>
              <a:t>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 modifica el repositorio de uno de los vehículos, haz que extienda </a:t>
            </a:r>
            <a:r>
              <a:rPr i="1" lang="es" sz="1800">
                <a:solidFill>
                  <a:srgbClr val="4ECDC4"/>
                </a:solidFill>
              </a:rPr>
              <a:t>PagingAndSortingRepository</a:t>
            </a:r>
            <a:r>
              <a:rPr lang="es" sz="1800">
                <a:solidFill>
                  <a:srgbClr val="738498"/>
                </a:solidFill>
              </a:rPr>
              <a:t> y prueba a utilizar los tres parámetros de paginación descritos antes</a:t>
            </a:r>
            <a:endParaRPr b="1"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utilizamos un repositorio sin la interfaz de paginación (por ejemplo el repositorio CRUD), podemos haber definido métodos de búsqueda y filtrado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100">
                <a:solidFill>
                  <a:srgbClr val="99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findAllByUsername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100">
                <a:solidFill>
                  <a:srgbClr val="3C5D5D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@Param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D0104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String username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51515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Pageable page</a:t>
            </a:r>
            <a:r>
              <a:rPr b="1" lang="es" sz="11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acceder a la colección en este caso, aparecerá un nuevo link, </a:t>
            </a:r>
            <a:r>
              <a:rPr i="1" lang="es" sz="1800">
                <a:solidFill>
                  <a:srgbClr val="4ECDC4"/>
                </a:solidFill>
              </a:rPr>
              <a:t>search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575" y="3882297"/>
            <a:ext cx="3400825" cy="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Búsquedas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Data REST</a:t>
            </a:r>
            <a:r>
              <a:rPr lang="es" sz="1800"/>
              <a:t> simplemente toma nuestro método del repositorio y lo expone como una búsqueda más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También relacionará automáticamente cualquier </a:t>
            </a:r>
            <a:r>
              <a:rPr b="1" i="1" lang="es" sz="1800">
                <a:solidFill>
                  <a:srgbClr val="4ECDC4"/>
                </a:solidFill>
              </a:rPr>
              <a:t>@Param</a:t>
            </a:r>
            <a:r>
              <a:rPr lang="es" sz="1800"/>
              <a:t> del método del repositorio con un parámetro de consulta que podamos usar en la API.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hacer un GET sobre </a:t>
            </a:r>
            <a:r>
              <a:rPr i="1" lang="es" sz="1500">
                <a:solidFill>
                  <a:srgbClr val="4ECDC4"/>
                </a:solidFill>
              </a:rPr>
              <a:t>http://localhost:8080/users/search/findAllByUsername?username=horstm</a:t>
            </a:r>
            <a:r>
              <a:rPr lang="es" sz="1800"/>
              <a:t> devolverá todos los usuarios con el nombre de usuario </a:t>
            </a:r>
            <a:r>
              <a:rPr i="1" lang="es" sz="1800"/>
              <a:t>horstm</a:t>
            </a:r>
            <a:endParaRPr i="1"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>
            <p:ph idx="4294967295" type="body"/>
          </p:nvPr>
        </p:nvSpPr>
        <p:spPr>
          <a:xfrm>
            <a:off x="3449950" y="1338300"/>
            <a:ext cx="5304600" cy="246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En la aplicación </a:t>
            </a:r>
            <a:r>
              <a:rPr b="1" i="1" lang="es" sz="1800">
                <a:solidFill>
                  <a:srgbClr val="738498"/>
                </a:solidFill>
              </a:rPr>
              <a:t>Billing</a:t>
            </a:r>
            <a:r>
              <a:rPr b="1" i="1" lang="es" sz="1800">
                <a:solidFill>
                  <a:srgbClr val="738498"/>
                </a:solidFill>
              </a:rPr>
              <a:t> App</a:t>
            </a:r>
            <a:r>
              <a:rPr lang="es" sz="1800">
                <a:solidFill>
                  <a:srgbClr val="738498"/>
                </a:solidFill>
              </a:rPr>
              <a:t> añade a todos los parámetros de los métodos propios de los repositorios la anotación </a:t>
            </a:r>
            <a:r>
              <a:rPr i="1" lang="es" sz="1800">
                <a:solidFill>
                  <a:srgbClr val="4ECDC4"/>
                </a:solidFill>
              </a:rPr>
              <a:t>@Param</a:t>
            </a:r>
            <a:r>
              <a:rPr lang="es" sz="1800">
                <a:solidFill>
                  <a:srgbClr val="738498"/>
                </a:solidFill>
              </a:rPr>
              <a:t> para que puedan ser usados por la API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Además, añade un nuevo método en el repositorio </a:t>
            </a:r>
            <a:r>
              <a:rPr i="1" lang="es" sz="1800">
                <a:solidFill>
                  <a:srgbClr val="4ECDC4"/>
                </a:solidFill>
              </a:rPr>
              <a:t>ClientRepository</a:t>
            </a:r>
            <a:r>
              <a:rPr lang="es" sz="1800">
                <a:solidFill>
                  <a:srgbClr val="738498"/>
                </a:solidFill>
              </a:rPr>
              <a:t> que busque por nombre y que permita paginar</a:t>
            </a:r>
            <a:endParaRPr b="1"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Navegador HAL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Existe un navegador para explorar los endpoints de HAL, y se puede activar simplemente agregando la siguiente dependencia al POM:</a:t>
            </a:r>
            <a:endParaRPr sz="1800"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01" y="2626412"/>
            <a:ext cx="4048995" cy="7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Navegador HAL</a:t>
            </a:r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62" y="1386325"/>
            <a:ext cx="6515076" cy="3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4"/>
          <p:cNvSpPr txBox="1"/>
          <p:nvPr>
            <p:ph idx="4294967295" type="body"/>
          </p:nvPr>
        </p:nvSpPr>
        <p:spPr>
          <a:xfrm>
            <a:off x="3456950" y="1963700"/>
            <a:ext cx="5304600" cy="120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En la aplicación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añade las dependencias necesarias para activar el navegador </a:t>
            </a:r>
            <a:r>
              <a:rPr i="1" lang="es" sz="1800">
                <a:solidFill>
                  <a:srgbClr val="4ECDC4"/>
                </a:solidFill>
              </a:rPr>
              <a:t>HAL</a:t>
            </a:r>
            <a:r>
              <a:rPr lang="es" sz="1800">
                <a:solidFill>
                  <a:srgbClr val="738498"/>
                </a:solidFill>
              </a:rPr>
              <a:t> y pruébalo</a:t>
            </a:r>
            <a:endParaRPr b="1"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Iniciando la aplicación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Trabajando con los endpoints</a:t>
            </a:r>
            <a:endParaRPr b="1" sz="1400">
              <a:solidFill>
                <a:schemeClr val="lt1"/>
              </a:solidFill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s" sz="1200">
                <a:solidFill>
                  <a:schemeClr val="lt1"/>
                </a:solidFill>
              </a:rPr>
              <a:t>Crear una entidad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s" sz="1200">
                <a:solidFill>
                  <a:schemeClr val="lt1"/>
                </a:solidFill>
              </a:rPr>
              <a:t>Actualizar una entidad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s" sz="1200">
                <a:solidFill>
                  <a:schemeClr val="lt1"/>
                </a:solidFill>
              </a:rPr>
              <a:t>Eliminar una entidad</a:t>
            </a:r>
            <a:endParaRPr b="1" sz="12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Paginación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Búsquedas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Navegador HAL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74" name="Google Shape;274;p45"/>
          <p:cNvSpPr txBox="1"/>
          <p:nvPr>
            <p:ph idx="4294967295" type="subTitle"/>
          </p:nvPr>
        </p:nvSpPr>
        <p:spPr>
          <a:xfrm>
            <a:off x="701975" y="2188400"/>
            <a:ext cx="66156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Conceptos Básicos</a:t>
            </a:r>
            <a:endParaRPr b="1" sz="4000"/>
          </a:p>
        </p:txBody>
      </p:sp>
      <p:sp>
        <p:nvSpPr>
          <p:cNvPr id="275" name="Google Shape;275;p45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https://docs.spring.io/spring-data/rest/docs/current/reference/html/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http://codeboje.de/spring-data-rest-tutorial/</a:t>
            </a:r>
            <a:endParaRPr sz="1000"/>
          </a:p>
        </p:txBody>
      </p:sp>
      <p:sp>
        <p:nvSpPr>
          <p:cNvPr id="276" name="Google Shape;276;p45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Iniciando la aplicación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238650"/>
            <a:ext cx="7761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/>
              <a:t>Partimos de la siguiente aplicación base de ejemplo:</a:t>
            </a:r>
            <a:endParaRPr sz="1800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50" y="1896450"/>
            <a:ext cx="2756500" cy="28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275" y="1896450"/>
            <a:ext cx="2665100" cy="23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275" y="4362550"/>
            <a:ext cx="4376324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/>
          <p:nvPr/>
        </p:nvSpPr>
        <p:spPr>
          <a:xfrm>
            <a:off x="7102925" y="1896450"/>
            <a:ext cx="1217700" cy="5037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7096025" y="1903500"/>
            <a:ext cx="1217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8"/>
          <p:cNvSpPr/>
          <p:nvPr/>
        </p:nvSpPr>
        <p:spPr>
          <a:xfrm>
            <a:off x="7102925" y="3401025"/>
            <a:ext cx="1217700" cy="5037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 txBox="1"/>
          <p:nvPr/>
        </p:nvSpPr>
        <p:spPr>
          <a:xfrm>
            <a:off x="7096025" y="3408075"/>
            <a:ext cx="1217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Address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2" name="Google Shape;142;p28"/>
          <p:cNvCxnSpPr>
            <a:stCxn id="139" idx="2"/>
            <a:endCxn id="141" idx="0"/>
          </p:cNvCxnSpPr>
          <p:nvPr/>
        </p:nvCxnSpPr>
        <p:spPr>
          <a:xfrm>
            <a:off x="7704875" y="2408400"/>
            <a:ext cx="0" cy="999600"/>
          </a:xfrm>
          <a:prstGeom prst="straightConnector1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8"/>
          <p:cNvSpPr txBox="1"/>
          <p:nvPr/>
        </p:nvSpPr>
        <p:spPr>
          <a:xfrm>
            <a:off x="7698600" y="2358300"/>
            <a:ext cx="433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ECDC4"/>
                </a:solidFill>
              </a:rPr>
              <a:t>N</a:t>
            </a:r>
            <a:endParaRPr>
              <a:solidFill>
                <a:srgbClr val="4ECDC4"/>
              </a:solidFill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698600" y="3070550"/>
            <a:ext cx="433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ECDC4"/>
                </a:solidFill>
              </a:rPr>
              <a:t>1</a:t>
            </a:r>
            <a:endParaRPr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Iniciando la aplicación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691200" y="1238650"/>
            <a:ext cx="7761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iniciar la aplicación y cargar la página </a:t>
            </a:r>
            <a:r>
              <a:rPr i="1" lang="es" sz="1800">
                <a:solidFill>
                  <a:srgbClr val="4ECDC4"/>
                </a:solidFill>
              </a:rPr>
              <a:t>http://localhost:8080/</a:t>
            </a:r>
            <a:r>
              <a:rPr lang="es" sz="1800"/>
              <a:t> obtenemos una respuesta similar a esta:</a:t>
            </a:r>
            <a:endParaRPr sz="1800"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725" y="2348250"/>
            <a:ext cx="3463800" cy="1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989050" y="2064425"/>
            <a:ext cx="3811500" cy="25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i="1" lang="es" sz="1400">
                <a:solidFill>
                  <a:srgbClr val="4ECDC4"/>
                </a:solidFill>
              </a:rPr>
              <a:t>__links_</a:t>
            </a:r>
            <a:r>
              <a:rPr lang="es" sz="1400"/>
              <a:t> es parte de HAL y ofrece una visión general de qué enlaces están disponibles exactamente en este endpoint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es" sz="1400">
                <a:solidFill>
                  <a:srgbClr val="4ECDC4"/>
                </a:solidFill>
              </a:rPr>
              <a:t>users</a:t>
            </a:r>
            <a:r>
              <a:rPr lang="es" sz="1400"/>
              <a:t> es el único REST de Spring Data creado por el repositorio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i="1" lang="es" sz="1400">
                <a:solidFill>
                  <a:srgbClr val="4ECDC4"/>
                </a:solidFill>
              </a:rPr>
              <a:t>profile</a:t>
            </a:r>
            <a:r>
              <a:rPr lang="es" sz="1400"/>
              <a:t> expone metadatos adicionales que un cliente potencial podría usar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4294967295" type="body"/>
          </p:nvPr>
        </p:nvSpPr>
        <p:spPr>
          <a:xfrm>
            <a:off x="3449950" y="2001350"/>
            <a:ext cx="5304600" cy="112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Arranca la aplicación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 y accede con el navegador a la dirección </a:t>
            </a:r>
            <a:r>
              <a:rPr i="1" lang="es" sz="1800">
                <a:solidFill>
                  <a:srgbClr val="4ECDC4"/>
                </a:solidFill>
              </a:rPr>
              <a:t>http://localhost:8080/</a:t>
            </a:r>
            <a:r>
              <a:rPr lang="es" sz="1800"/>
              <a:t> </a:t>
            </a:r>
            <a:endParaRPr b="1"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los endpoints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691200" y="1231650"/>
            <a:ext cx="7761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acceder a la URL </a:t>
            </a:r>
            <a:r>
              <a:rPr i="1" lang="es" sz="1800">
                <a:solidFill>
                  <a:srgbClr val="4ECDC4"/>
                </a:solidFill>
              </a:rPr>
              <a:t>http://localhost:8080/users</a:t>
            </a:r>
            <a:r>
              <a:rPr lang="es" sz="1800"/>
              <a:t> recibimos la siguiente respuesta:</a:t>
            </a:r>
            <a:endParaRPr sz="1800"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989050" y="2064425"/>
            <a:ext cx="3230700" cy="25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i="1" lang="es" sz="1400">
                <a:solidFill>
                  <a:srgbClr val="4ECDC4"/>
                </a:solidFill>
              </a:rPr>
              <a:t>__embedded_</a:t>
            </a:r>
            <a:r>
              <a:rPr lang="es" sz="1400"/>
              <a:t> contendría una lista de usuarios si existiera alguno en la base de datos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 sz="1400"/>
              <a:t>El resto de etiquetas son iguales que las comentadas anteriormente</a:t>
            </a:r>
            <a:endParaRPr sz="14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64425"/>
            <a:ext cx="3916124" cy="22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los endpoints</a:t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Crear una entidad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1429350"/>
            <a:ext cx="5743948" cy="34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6435150" y="1259625"/>
            <a:ext cx="25263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rgbClr val="454F5B"/>
                </a:solidFill>
              </a:rPr>
              <a:t>Para agregar un nuevo usuario, debemos realizar una solicitud </a:t>
            </a:r>
            <a:r>
              <a:rPr b="1" lang="es" sz="1400">
                <a:solidFill>
                  <a:srgbClr val="4ECDC4"/>
                </a:solidFill>
              </a:rPr>
              <a:t>POST</a:t>
            </a:r>
            <a:r>
              <a:rPr lang="es" sz="1400">
                <a:solidFill>
                  <a:srgbClr val="454F5B"/>
                </a:solidFill>
              </a:rPr>
              <a:t> al endpoint de users y enviar el nuevo usuario como JSON.</a:t>
            </a:r>
            <a:endParaRPr sz="1400">
              <a:solidFill>
                <a:srgbClr val="454F5B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 sz="1400"/>
              <a:t>En caso de éxito se devuelve un 201 y el JSON del nuevo usuario, incluido el nuevo enlace:</a:t>
            </a:r>
            <a:endParaRPr sz="1400"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025" y="4323171"/>
            <a:ext cx="3116625" cy="4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/>
          <p:nvPr/>
        </p:nvSpPr>
        <p:spPr>
          <a:xfrm>
            <a:off x="5290450" y="4254750"/>
            <a:ext cx="3750900" cy="755700"/>
          </a:xfrm>
          <a:prstGeom prst="ellipse">
            <a:avLst/>
          </a:prstGeom>
          <a:noFill/>
          <a:ln cap="flat" cmpd="sng" w="2857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los endpoints</a:t>
            </a:r>
            <a:endParaRPr/>
          </a:p>
        </p:txBody>
      </p:sp>
      <p:sp>
        <p:nvSpPr>
          <p:cNvPr id="184" name="Google Shape;184;p3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Actualizar una entidad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8" y="1429350"/>
            <a:ext cx="5774287" cy="34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6435150" y="1259625"/>
            <a:ext cx="25263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54F5B"/>
                </a:solidFill>
              </a:rPr>
              <a:t>Cuando se quiere cambiar un usuario, existen dos opciones:</a:t>
            </a:r>
            <a:endParaRPr sz="1400">
              <a:solidFill>
                <a:srgbClr val="454F5B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rgbClr val="454F5B"/>
                </a:solidFill>
              </a:rPr>
              <a:t>Actualizar el usuario completo con una solicitud </a:t>
            </a:r>
            <a:r>
              <a:rPr b="1" lang="es" sz="1400">
                <a:solidFill>
                  <a:srgbClr val="4ECDC4"/>
                </a:solidFill>
              </a:rPr>
              <a:t>PUT</a:t>
            </a:r>
            <a:r>
              <a:rPr lang="es" sz="1400">
                <a:solidFill>
                  <a:srgbClr val="454F5B"/>
                </a:solidFill>
              </a:rPr>
              <a:t> y enviar todos los campos en el JSON</a:t>
            </a:r>
            <a:endParaRPr sz="1400">
              <a:solidFill>
                <a:srgbClr val="454F5B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 sz="1400">
                <a:solidFill>
                  <a:srgbClr val="454F5B"/>
                </a:solidFill>
              </a:rPr>
              <a:t>Una actualización parcial con una solicitud </a:t>
            </a:r>
            <a:r>
              <a:rPr b="1" lang="es" sz="1400">
                <a:solidFill>
                  <a:srgbClr val="4ECDC4"/>
                </a:solidFill>
              </a:rPr>
              <a:t>PATCH</a:t>
            </a:r>
            <a:r>
              <a:rPr lang="es" sz="1400">
                <a:solidFill>
                  <a:srgbClr val="454F5B"/>
                </a:solidFill>
              </a:rPr>
              <a:t> y solo el envío de los campos modificados</a:t>
            </a:r>
            <a:endParaRPr sz="1400"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los endpoints</a:t>
            </a:r>
            <a:endParaRPr/>
          </a:p>
        </p:txBody>
      </p:sp>
      <p:sp>
        <p:nvSpPr>
          <p:cNvPr id="192" name="Google Shape;192;p3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Eliminar una entidad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125" y="1680600"/>
            <a:ext cx="5739750" cy="8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1702125" y="2784525"/>
            <a:ext cx="56946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54F5B"/>
                </a:solidFill>
              </a:rPr>
              <a:t>Cuando se quiere eliminar un usuario:</a:t>
            </a:r>
            <a:endParaRPr sz="1400">
              <a:solidFill>
                <a:srgbClr val="454F5B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rgbClr val="454F5B"/>
                </a:solidFill>
              </a:rPr>
              <a:t>Hay que realizar un </a:t>
            </a:r>
            <a:r>
              <a:rPr b="1" lang="es" sz="1400">
                <a:solidFill>
                  <a:srgbClr val="4ECDC4"/>
                </a:solidFill>
              </a:rPr>
              <a:t>DELETE</a:t>
            </a:r>
            <a:r>
              <a:rPr lang="es" sz="1400">
                <a:solidFill>
                  <a:srgbClr val="454F5B"/>
                </a:solidFill>
              </a:rPr>
              <a:t> a </a:t>
            </a:r>
            <a:r>
              <a:rPr i="1" lang="es" sz="1400">
                <a:solidFill>
                  <a:srgbClr val="4ECDC4"/>
                </a:solidFill>
              </a:rPr>
              <a:t>http://localhost:8080/users/1 </a:t>
            </a:r>
            <a:r>
              <a:rPr lang="es" sz="1400">
                <a:solidFill>
                  <a:srgbClr val="454F5B"/>
                </a:solidFill>
              </a:rPr>
              <a:t>sin contenido</a:t>
            </a:r>
            <a:endParaRPr sz="1400">
              <a:solidFill>
                <a:srgbClr val="454F5B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 sz="1400">
                <a:solidFill>
                  <a:srgbClr val="454F5B"/>
                </a:solidFill>
              </a:rPr>
              <a:t>En caso de éxito se devuelve un 204</a:t>
            </a:r>
            <a:endParaRPr sz="1400"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