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a0eb38bf_2_68: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da0eb38bf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da5ac4a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da5ac4a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da5ac4a2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da5ac4a2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da5ac4a2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da5ac4a2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da5d6a92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da5d6a9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da5ac4a2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da5ac4a2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da5d6a9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da5d6a9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da5ac4a2a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da5ac4a2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da5ac4a2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da5ac4a2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da5ac4a2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da5ac4a2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da5ac4a2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da5ac4a2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a0eb38b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da0eb38b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da5d6a92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da5d6a92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e7264204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e7264204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da0eb38bf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da0eb38bf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e72642046_5_0: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e7264204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e72642046_5_10: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e7264204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e72642046_5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e72642046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e72642046_5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e72642046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a0eb38bf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a0eb38bf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c5af9a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c5af9a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c5af9a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dc5af9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a5ac4a2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da5ac4a2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a5d6a9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da5d6a9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a5ac4a2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da5ac4a2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da5d6a9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da5d6a9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C7F464"/>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012325" y="2220413"/>
            <a:ext cx="5445900" cy="1804200"/>
          </a:xfrm>
          <a:prstGeom prst="rect">
            <a:avLst/>
          </a:prstGeom>
        </p:spPr>
        <p:txBody>
          <a:bodyPr anchorCtr="0" anchor="b" bIns="91425" lIns="91425" spcFirstLastPara="1" rIns="91425" wrap="square" tIns="91425"/>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p:txBody>
      </p:sp>
      <p:sp>
        <p:nvSpPr>
          <p:cNvPr id="56" name="Google Shape;56;p14"/>
          <p:cNvSpPr/>
          <p:nvPr/>
        </p:nvSpPr>
        <p:spPr>
          <a:xfrm>
            <a:off x="6208125" y="4214588"/>
            <a:ext cx="22500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ECDC4"/>
        </a:solidFill>
      </p:bgPr>
    </p:bg>
    <p:spTree>
      <p:nvGrpSpPr>
        <p:cNvPr id="57" name="Shape 57"/>
        <p:cNvGrpSpPr/>
        <p:nvPr/>
      </p:nvGrpSpPr>
      <p:grpSpPr>
        <a:xfrm>
          <a:off x="0" y="0"/>
          <a:ext cx="0" cy="0"/>
          <a:chOff x="0" y="0"/>
          <a:chExt cx="0" cy="0"/>
        </a:xfrm>
      </p:grpSpPr>
      <p:sp>
        <p:nvSpPr>
          <p:cNvPr id="58" name="Google Shape;58;p15"/>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15"/>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0" name="Google Shape;60;p15"/>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1" name="Google Shape;61;p15"/>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bg>
      <p:bgPr>
        <a:solidFill>
          <a:srgbClr val="738498"/>
        </a:solidFill>
      </p:bgPr>
    </p:bg>
    <p:spTree>
      <p:nvGrpSpPr>
        <p:cNvPr id="62" name="Shape 62"/>
        <p:cNvGrpSpPr/>
        <p:nvPr/>
      </p:nvGrpSpPr>
      <p:grpSpPr>
        <a:xfrm>
          <a:off x="0" y="0"/>
          <a:ext cx="0" cy="0"/>
          <a:chOff x="0" y="0"/>
          <a:chExt cx="0" cy="0"/>
        </a:xfrm>
      </p:grpSpPr>
      <p:sp>
        <p:nvSpPr>
          <p:cNvPr id="63" name="Google Shape;63;p16"/>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16"/>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5" name="Google Shape;65;p16"/>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6" name="Google Shape;66;p16"/>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7" name="Shape 67"/>
        <p:cNvGrpSpPr/>
        <p:nvPr/>
      </p:nvGrpSpPr>
      <p:grpSpPr>
        <a:xfrm>
          <a:off x="0" y="0"/>
          <a:ext cx="0" cy="0"/>
          <a:chOff x="0" y="0"/>
          <a:chExt cx="0" cy="0"/>
        </a:xfrm>
      </p:grpSpPr>
      <p:sp>
        <p:nvSpPr>
          <p:cNvPr id="68" name="Google Shape;68;p17"/>
          <p:cNvSpPr/>
          <p:nvPr/>
        </p:nvSpPr>
        <p:spPr>
          <a:xfrm>
            <a:off x="0" y="0"/>
            <a:ext cx="27678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17"/>
          <p:cNvSpPr txBox="1"/>
          <p:nvPr>
            <p:ph idx="1" type="body"/>
          </p:nvPr>
        </p:nvSpPr>
        <p:spPr>
          <a:xfrm>
            <a:off x="3165234" y="1146050"/>
            <a:ext cx="4809000" cy="32514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sz="3000"/>
            </a:lvl1pPr>
            <a:lvl2pPr indent="-419100" lvl="1" marL="914400" rtl="0">
              <a:spcBef>
                <a:spcPts val="0"/>
              </a:spcBef>
              <a:spcAft>
                <a:spcPts val="0"/>
              </a:spcAft>
              <a:buSzPts val="3000"/>
              <a:buChar char="□"/>
              <a:defRPr sz="3000"/>
            </a:lvl2pPr>
            <a:lvl3pPr indent="-419100" lvl="2" marL="1371600" rtl="0">
              <a:spcBef>
                <a:spcPts val="0"/>
              </a:spcBef>
              <a:spcAft>
                <a:spcPts val="0"/>
              </a:spcAft>
              <a:buSzPts val="3000"/>
              <a:buChar char="■"/>
              <a:defRPr sz="3000"/>
            </a:lvl3pPr>
            <a:lvl4pPr indent="-419100" lvl="3" marL="1828800" rtl="0">
              <a:spcBef>
                <a:spcPts val="0"/>
              </a:spcBef>
              <a:spcAft>
                <a:spcPts val="0"/>
              </a:spcAft>
              <a:buSzPts val="3000"/>
              <a:buChar char="●"/>
              <a:defRPr sz="3000"/>
            </a:lvl4pPr>
            <a:lvl5pPr indent="-419100" lvl="4" marL="2286000" rtl="0">
              <a:spcBef>
                <a:spcPts val="0"/>
              </a:spcBef>
              <a:spcAft>
                <a:spcPts val="0"/>
              </a:spcAft>
              <a:buSzPts val="3000"/>
              <a:buChar char="○"/>
              <a:defRPr sz="3000"/>
            </a:lvl5pPr>
            <a:lvl6pPr indent="-419100" lvl="5" marL="2743200" rtl="0">
              <a:spcBef>
                <a:spcPts val="0"/>
              </a:spcBef>
              <a:spcAft>
                <a:spcPts val="0"/>
              </a:spcAft>
              <a:buSzPts val="3000"/>
              <a:buChar char="■"/>
              <a:defRPr sz="3000"/>
            </a:lvl6pPr>
            <a:lvl7pPr indent="-419100" lvl="6" marL="3200400" rtl="0">
              <a:spcBef>
                <a:spcPts val="0"/>
              </a:spcBef>
              <a:spcAft>
                <a:spcPts val="0"/>
              </a:spcAft>
              <a:buSzPts val="3000"/>
              <a:buChar char="●"/>
              <a:defRPr sz="3000"/>
            </a:lvl7pPr>
            <a:lvl8pPr indent="-419100" lvl="7" marL="3657600" rtl="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70" name="Google Shape;70;p17"/>
          <p:cNvSpPr txBox="1"/>
          <p:nvPr/>
        </p:nvSpPr>
        <p:spPr>
          <a:xfrm>
            <a:off x="801025" y="1254240"/>
            <a:ext cx="1957200" cy="65362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400">
              <a:solidFill>
                <a:srgbClr val="454F5B"/>
              </a:solidFill>
            </a:endParaRPr>
          </a:p>
        </p:txBody>
      </p:sp>
      <p:sp>
        <p:nvSpPr>
          <p:cNvPr id="71" name="Google Shape;71;p17"/>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2" name="Shape 72"/>
        <p:cNvGrpSpPr/>
        <p:nvPr/>
      </p:nvGrpSpPr>
      <p:grpSpPr>
        <a:xfrm>
          <a:off x="0" y="0"/>
          <a:ext cx="0" cy="0"/>
          <a:chOff x="0" y="0"/>
          <a:chExt cx="0" cy="0"/>
        </a:xfrm>
      </p:grpSpPr>
      <p:sp>
        <p:nvSpPr>
          <p:cNvPr id="73" name="Google Shape;73;p18"/>
          <p:cNvSpPr txBox="1"/>
          <p:nvPr>
            <p:ph type="title"/>
          </p:nvPr>
        </p:nvSpPr>
        <p:spPr>
          <a:xfrm>
            <a:off x="691200" y="0"/>
            <a:ext cx="7761600" cy="969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4" name="Google Shape;74;p18"/>
          <p:cNvSpPr txBox="1"/>
          <p:nvPr>
            <p:ph idx="1" type="body"/>
          </p:nvPr>
        </p:nvSpPr>
        <p:spPr>
          <a:xfrm>
            <a:off x="691200" y="1358703"/>
            <a:ext cx="7761600" cy="3309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5" name="Google Shape;75;p18"/>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8"/>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18"/>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8" name="Shape 78"/>
        <p:cNvGrpSpPr/>
        <p:nvPr/>
      </p:nvGrpSpPr>
      <p:grpSpPr>
        <a:xfrm>
          <a:off x="0" y="0"/>
          <a:ext cx="0" cy="0"/>
          <a:chOff x="0" y="0"/>
          <a:chExt cx="0" cy="0"/>
        </a:xfrm>
      </p:grpSpPr>
      <p:sp>
        <p:nvSpPr>
          <p:cNvPr id="79" name="Google Shape;79;p19"/>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 name="Google Shape;80;p19"/>
          <p:cNvSpPr txBox="1"/>
          <p:nvPr>
            <p:ph idx="1" type="body"/>
          </p:nvPr>
        </p:nvSpPr>
        <p:spPr>
          <a:xfrm>
            <a:off x="6912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81" name="Google Shape;81;p19"/>
          <p:cNvSpPr txBox="1"/>
          <p:nvPr>
            <p:ph idx="2" type="body"/>
          </p:nvPr>
        </p:nvSpPr>
        <p:spPr>
          <a:xfrm>
            <a:off x="46855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82" name="Google Shape;82;p19"/>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5" name="Shape 85"/>
        <p:cNvGrpSpPr/>
        <p:nvPr/>
      </p:nvGrpSpPr>
      <p:grpSpPr>
        <a:xfrm>
          <a:off x="0" y="0"/>
          <a:ext cx="0" cy="0"/>
          <a:chOff x="0" y="0"/>
          <a:chExt cx="0" cy="0"/>
        </a:xfrm>
      </p:grpSpPr>
      <p:sp>
        <p:nvSpPr>
          <p:cNvPr id="86" name="Google Shape;86;p20"/>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20"/>
          <p:cNvSpPr txBox="1"/>
          <p:nvPr>
            <p:ph idx="1" type="body"/>
          </p:nvPr>
        </p:nvSpPr>
        <p:spPr>
          <a:xfrm>
            <a:off x="691200"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8" name="Google Shape;88;p20"/>
          <p:cNvSpPr txBox="1"/>
          <p:nvPr>
            <p:ph idx="2" type="body"/>
          </p:nvPr>
        </p:nvSpPr>
        <p:spPr>
          <a:xfrm>
            <a:off x="3321088"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9" name="Google Shape;89;p20"/>
          <p:cNvSpPr txBox="1"/>
          <p:nvPr>
            <p:ph idx="3" type="body"/>
          </p:nvPr>
        </p:nvSpPr>
        <p:spPr>
          <a:xfrm>
            <a:off x="5950976"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0" name="Google Shape;90;p20"/>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20"/>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0"/>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5" name="Google Shape;95;p21"/>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21"/>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1"/>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457200" y="4335075"/>
            <a:ext cx="8229600" cy="705300"/>
          </a:xfrm>
          <a:prstGeom prst="rect">
            <a:avLst/>
          </a:prstGeom>
        </p:spPr>
        <p:txBody>
          <a:bodyPr anchorCtr="0" anchor="ctr" bIns="91425" lIns="91425" spcFirstLastPara="1" rIns="91425" wrap="square" tIns="91425"/>
          <a:lstStyle>
            <a:lvl1pPr indent="-228600" lvl="0" marL="457200" algn="ctr">
              <a:spcBef>
                <a:spcPts val="360"/>
              </a:spcBef>
              <a:spcAft>
                <a:spcPts val="0"/>
              </a:spcAft>
              <a:buClr>
                <a:srgbClr val="738498"/>
              </a:buClr>
              <a:buSzPts val="1800"/>
              <a:buNone/>
              <a:defRPr sz="1800">
                <a:solidFill>
                  <a:srgbClr val="738498"/>
                </a:solidFill>
              </a:defRPr>
            </a:lvl1pPr>
          </a:lstStyle>
          <a:p/>
        </p:txBody>
      </p:sp>
      <p:sp>
        <p:nvSpPr>
          <p:cNvPr id="100" name="Google Shape;100;p22"/>
          <p:cNvSpPr/>
          <p:nvPr/>
        </p:nvSpPr>
        <p:spPr>
          <a:xfrm>
            <a:off x="3805198" y="4288942"/>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22"/>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22"/>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4ECDC4"/>
        </a:solidFill>
      </p:bgPr>
    </p:bg>
    <p:spTree>
      <p:nvGrpSpPr>
        <p:cNvPr id="103" name="Shape 103"/>
        <p:cNvGrpSpPr/>
        <p:nvPr/>
      </p:nvGrpSpPr>
      <p:grpSpPr>
        <a:xfrm>
          <a:off x="0" y="0"/>
          <a:ext cx="0" cy="0"/>
          <a:chOff x="0" y="0"/>
          <a:chExt cx="0" cy="0"/>
        </a:xfrm>
      </p:grpSpPr>
      <p:sp>
        <p:nvSpPr>
          <p:cNvPr id="104" name="Google Shape;104;p23"/>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23"/>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_2">
  <p:cSld name="TITLE_AND_BODY_1_2">
    <p:spTree>
      <p:nvGrpSpPr>
        <p:cNvPr id="106" name="Shape 106"/>
        <p:cNvGrpSpPr/>
        <p:nvPr/>
      </p:nvGrpSpPr>
      <p:grpSpPr>
        <a:xfrm>
          <a:off x="0" y="0"/>
          <a:ext cx="0" cy="0"/>
          <a:chOff x="0" y="0"/>
          <a:chExt cx="0" cy="0"/>
        </a:xfrm>
      </p:grpSpPr>
      <p:sp>
        <p:nvSpPr>
          <p:cNvPr id="107" name="Google Shape;107;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24"/>
          <p:cNvSpPr txBox="1"/>
          <p:nvPr>
            <p:ph type="title"/>
          </p:nvPr>
        </p:nvSpPr>
        <p:spPr>
          <a:xfrm>
            <a:off x="311700" y="445025"/>
            <a:ext cx="8520600" cy="6132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0" name="Google Shape;110;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3" name="Google Shape;113;p25"/>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14" name="Google Shape;114;p25"/>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15" name="Google Shape;115;p25"/>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rtl="0">
              <a:spcBef>
                <a:spcPts val="600"/>
              </a:spcBef>
              <a:spcAft>
                <a:spcPts val="0"/>
              </a:spcAft>
              <a:buClr>
                <a:schemeClr val="accent1"/>
              </a:buClr>
              <a:buSzPts val="2400"/>
              <a:buChar char="▣"/>
              <a:defRPr>
                <a:solidFill>
                  <a:schemeClr val="accent1"/>
                </a:solidFill>
              </a:defRPr>
            </a:lvl1pPr>
            <a:lvl2pPr indent="-355600" lvl="1" marL="914400" rtl="0">
              <a:spcBef>
                <a:spcPts val="0"/>
              </a:spcBef>
              <a:spcAft>
                <a:spcPts val="0"/>
              </a:spcAft>
              <a:buClr>
                <a:schemeClr val="accent1"/>
              </a:buClr>
              <a:buSzPts val="2000"/>
              <a:buChar char="□"/>
              <a:defRPr>
                <a:solidFill>
                  <a:schemeClr val="accent1"/>
                </a:solidFill>
              </a:defRPr>
            </a:lvl2pPr>
            <a:lvl3pPr indent="-355600" lvl="2" marL="1371600" rtl="0">
              <a:spcBef>
                <a:spcPts val="0"/>
              </a:spcBef>
              <a:spcAft>
                <a:spcPts val="0"/>
              </a:spcAft>
              <a:buClr>
                <a:schemeClr val="accent1"/>
              </a:buClr>
              <a:buSzPts val="2000"/>
              <a:buChar char="■"/>
              <a:defRPr>
                <a:solidFill>
                  <a:schemeClr val="accent1"/>
                </a:solidFill>
              </a:defRPr>
            </a:lvl3pPr>
            <a:lvl4pPr indent="-342900" lvl="3" marL="1828800" rtl="0">
              <a:spcBef>
                <a:spcPts val="0"/>
              </a:spcBef>
              <a:spcAft>
                <a:spcPts val="0"/>
              </a:spcAft>
              <a:buClr>
                <a:schemeClr val="accent1"/>
              </a:buClr>
              <a:buSzPts val="1800"/>
              <a:buChar char="●"/>
              <a:defRPr>
                <a:solidFill>
                  <a:schemeClr val="accent1"/>
                </a:solidFill>
              </a:defRPr>
            </a:lvl4pPr>
            <a:lvl5pPr indent="-342900" lvl="4" marL="2286000" rtl="0">
              <a:spcBef>
                <a:spcPts val="0"/>
              </a:spcBef>
              <a:spcAft>
                <a:spcPts val="0"/>
              </a:spcAft>
              <a:buClr>
                <a:schemeClr val="accent1"/>
              </a:buClr>
              <a:buSzPts val="1800"/>
              <a:buChar char="○"/>
              <a:defRPr>
                <a:solidFill>
                  <a:schemeClr val="accent1"/>
                </a:solidFill>
              </a:defRPr>
            </a:lvl5pPr>
            <a:lvl6pPr indent="-342900" lvl="5" marL="2743200" rtl="0">
              <a:spcBef>
                <a:spcPts val="0"/>
              </a:spcBef>
              <a:spcAft>
                <a:spcPts val="0"/>
              </a:spcAft>
              <a:buClr>
                <a:schemeClr val="accent1"/>
              </a:buClr>
              <a:buSzPts val="1800"/>
              <a:buChar char="■"/>
              <a:defRPr>
                <a:solidFill>
                  <a:schemeClr val="accent1"/>
                </a:solidFill>
              </a:defRPr>
            </a:lvl6pPr>
            <a:lvl7pPr indent="-342900" lvl="6" marL="3200400" rtl="0">
              <a:spcBef>
                <a:spcPts val="0"/>
              </a:spcBef>
              <a:spcAft>
                <a:spcPts val="0"/>
              </a:spcAft>
              <a:buClr>
                <a:schemeClr val="accent1"/>
              </a:buClr>
              <a:buSzPts val="1800"/>
              <a:buChar char="●"/>
              <a:defRPr>
                <a:solidFill>
                  <a:schemeClr val="accent1"/>
                </a:solidFill>
              </a:defRPr>
            </a:lvl7pPr>
            <a:lvl8pPr indent="-342900" lvl="7" marL="3657600" rtl="0">
              <a:spcBef>
                <a:spcPts val="0"/>
              </a:spcBef>
              <a:spcAft>
                <a:spcPts val="0"/>
              </a:spcAft>
              <a:buClr>
                <a:schemeClr val="accent1"/>
              </a:buClr>
              <a:buSzPts val="1800"/>
              <a:buChar char="○"/>
              <a:defRPr>
                <a:solidFill>
                  <a:schemeClr val="accent1"/>
                </a:solidFill>
              </a:defRPr>
            </a:lvl8pPr>
            <a:lvl9pPr indent="-342900" lvl="8" marL="4114800" rtl="0">
              <a:spcBef>
                <a:spcPts val="0"/>
              </a:spcBef>
              <a:spcAft>
                <a:spcPts val="0"/>
              </a:spcAft>
              <a:buClr>
                <a:schemeClr val="accent1"/>
              </a:buClr>
              <a:buSzPts val="1800"/>
              <a:buChar char="■"/>
              <a:defRPr>
                <a:solidFill>
                  <a:schemeClr val="accent1"/>
                </a:solidFill>
              </a:defRPr>
            </a:lvl9pPr>
          </a:lstStyle>
          <a:p/>
        </p:txBody>
      </p:sp>
      <p:sp>
        <p:nvSpPr>
          <p:cNvPr id="117" name="Google Shape;11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1200" y="475725"/>
            <a:ext cx="7761600" cy="4935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1pPr>
            <a:lvl2pPr lvl="1">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2pPr>
            <a:lvl3pPr lvl="2">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3pPr>
            <a:lvl4pPr lvl="3">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4pPr>
            <a:lvl5pPr lvl="4">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5pPr>
            <a:lvl6pPr lvl="5">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6pPr>
            <a:lvl7pPr lvl="6">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7pPr>
            <a:lvl8pPr lvl="7">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8pPr>
            <a:lvl9pPr lvl="8">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9pPr>
          </a:lstStyle>
          <a:p/>
        </p:txBody>
      </p:sp>
      <p:sp>
        <p:nvSpPr>
          <p:cNvPr id="52" name="Google Shape;52;p13"/>
          <p:cNvSpPr txBox="1"/>
          <p:nvPr>
            <p:ph idx="1" type="body"/>
          </p:nvPr>
        </p:nvSpPr>
        <p:spPr>
          <a:xfrm>
            <a:off x="691200" y="1358703"/>
            <a:ext cx="7761600" cy="3309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C7F464"/>
              </a:buClr>
              <a:buSzPts val="2400"/>
              <a:buFont typeface="Montserrat"/>
              <a:buChar char="▣"/>
              <a:defRPr sz="2400">
                <a:solidFill>
                  <a:srgbClr val="454F5B"/>
                </a:solidFill>
                <a:latin typeface="Montserrat"/>
                <a:ea typeface="Montserrat"/>
                <a:cs typeface="Montserrat"/>
                <a:sym typeface="Montserrat"/>
              </a:defRPr>
            </a:lvl1pPr>
            <a:lvl2pPr indent="-355600" lvl="1" marL="9144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2pPr>
            <a:lvl3pPr indent="-355600" lvl="2" marL="1371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3pPr>
            <a:lvl4pPr indent="-342900" lvl="3" marL="1828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4pPr>
            <a:lvl5pPr indent="-342900" lvl="4" marL="22860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5pPr>
            <a:lvl6pPr indent="-342900" lvl="5" marL="27432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6pPr>
            <a:lvl7pPr indent="-342900" lvl="6" marL="32004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7pPr>
            <a:lvl8pPr indent="-342900" lvl="7" marL="36576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8pPr>
            <a:lvl9pPr indent="-342900" lvl="8" marL="4114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9pPr>
          </a:lstStyle>
          <a:p/>
        </p:txBody>
      </p:sp>
      <p:sp>
        <p:nvSpPr>
          <p:cNvPr id="53" name="Google Shape;53;p13"/>
          <p:cNvSpPr txBox="1"/>
          <p:nvPr>
            <p:ph idx="12" type="sldNum"/>
          </p:nvPr>
        </p:nvSpPr>
        <p:spPr>
          <a:xfrm>
            <a:off x="8556775" y="4834633"/>
            <a:ext cx="548700" cy="309000"/>
          </a:xfrm>
          <a:prstGeom prst="rect">
            <a:avLst/>
          </a:prstGeom>
          <a:noFill/>
          <a:ln>
            <a:noFill/>
          </a:ln>
        </p:spPr>
        <p:txBody>
          <a:bodyPr anchorCtr="0" anchor="t" bIns="91425" lIns="91425" spcFirstLastPara="1" rIns="91425" wrap="square" tIns="91425">
            <a:noAutofit/>
          </a:bodyPr>
          <a:lstStyle>
            <a:lvl1pPr lvl="0" algn="r">
              <a:buNone/>
              <a:defRPr b="1" sz="1200">
                <a:solidFill>
                  <a:srgbClr val="4ECDC4"/>
                </a:solidFill>
                <a:latin typeface="Montserrat"/>
                <a:ea typeface="Montserrat"/>
                <a:cs typeface="Montserrat"/>
                <a:sym typeface="Montserrat"/>
              </a:defRPr>
            </a:lvl1pPr>
            <a:lvl2pPr lvl="1" algn="r">
              <a:buNone/>
              <a:defRPr b="1" sz="1200">
                <a:solidFill>
                  <a:srgbClr val="4ECDC4"/>
                </a:solidFill>
                <a:latin typeface="Montserrat"/>
                <a:ea typeface="Montserrat"/>
                <a:cs typeface="Montserrat"/>
                <a:sym typeface="Montserrat"/>
              </a:defRPr>
            </a:lvl2pPr>
            <a:lvl3pPr lvl="2" algn="r">
              <a:buNone/>
              <a:defRPr b="1" sz="1200">
                <a:solidFill>
                  <a:srgbClr val="4ECDC4"/>
                </a:solidFill>
                <a:latin typeface="Montserrat"/>
                <a:ea typeface="Montserrat"/>
                <a:cs typeface="Montserrat"/>
                <a:sym typeface="Montserrat"/>
              </a:defRPr>
            </a:lvl3pPr>
            <a:lvl4pPr lvl="3" algn="r">
              <a:buNone/>
              <a:defRPr b="1" sz="1200">
                <a:solidFill>
                  <a:srgbClr val="4ECDC4"/>
                </a:solidFill>
                <a:latin typeface="Montserrat"/>
                <a:ea typeface="Montserrat"/>
                <a:cs typeface="Montserrat"/>
                <a:sym typeface="Montserrat"/>
              </a:defRPr>
            </a:lvl4pPr>
            <a:lvl5pPr lvl="4" algn="r">
              <a:buNone/>
              <a:defRPr b="1" sz="1200">
                <a:solidFill>
                  <a:srgbClr val="4ECDC4"/>
                </a:solidFill>
                <a:latin typeface="Montserrat"/>
                <a:ea typeface="Montserrat"/>
                <a:cs typeface="Montserrat"/>
                <a:sym typeface="Montserrat"/>
              </a:defRPr>
            </a:lvl5pPr>
            <a:lvl6pPr lvl="5" algn="r">
              <a:buNone/>
              <a:defRPr b="1" sz="1200">
                <a:solidFill>
                  <a:srgbClr val="4ECDC4"/>
                </a:solidFill>
                <a:latin typeface="Montserrat"/>
                <a:ea typeface="Montserrat"/>
                <a:cs typeface="Montserrat"/>
                <a:sym typeface="Montserrat"/>
              </a:defRPr>
            </a:lvl6pPr>
            <a:lvl7pPr lvl="6" algn="r">
              <a:buNone/>
              <a:defRPr b="1" sz="1200">
                <a:solidFill>
                  <a:srgbClr val="4ECDC4"/>
                </a:solidFill>
                <a:latin typeface="Montserrat"/>
                <a:ea typeface="Montserrat"/>
                <a:cs typeface="Montserrat"/>
                <a:sym typeface="Montserrat"/>
              </a:defRPr>
            </a:lvl7pPr>
            <a:lvl8pPr lvl="7" algn="r">
              <a:buNone/>
              <a:defRPr b="1" sz="1200">
                <a:solidFill>
                  <a:srgbClr val="4ECDC4"/>
                </a:solidFill>
                <a:latin typeface="Montserrat"/>
                <a:ea typeface="Montserrat"/>
                <a:cs typeface="Montserrat"/>
                <a:sym typeface="Montserrat"/>
              </a:defRPr>
            </a:lvl8pPr>
            <a:lvl9pPr lvl="8" algn="r">
              <a:buNone/>
              <a:defRPr b="1" sz="1200">
                <a:solidFill>
                  <a:srgbClr val="4ECDC4"/>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6"/>
          <p:cNvSpPr txBox="1"/>
          <p:nvPr>
            <p:ph type="ctrTitle"/>
          </p:nvPr>
        </p:nvSpPr>
        <p:spPr>
          <a:xfrm>
            <a:off x="2120675" y="2220425"/>
            <a:ext cx="6337500" cy="1804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JPA (3)</a:t>
            </a:r>
            <a:endParaRPr/>
          </a:p>
          <a:p>
            <a:pPr indent="0" lvl="0" marL="0">
              <a:spcBef>
                <a:spcPts val="0"/>
              </a:spcBef>
              <a:spcAft>
                <a:spcPts val="0"/>
              </a:spcAft>
              <a:buNone/>
            </a:pPr>
            <a:r>
              <a:rPr lang="es"/>
              <a:t>Asociaciones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a:t>
            </a:r>
            <a:r>
              <a:rPr lang="es"/>
              <a:t> Many-to-One</a:t>
            </a:r>
            <a:endParaRPr/>
          </a:p>
        </p:txBody>
      </p:sp>
      <p:sp>
        <p:nvSpPr>
          <p:cNvPr id="186" name="Google Shape;186;p35"/>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mapeo </a:t>
            </a:r>
            <a:r>
              <a:rPr b="1" i="1" lang="es" sz="1800"/>
              <a:t>bidireccional</a:t>
            </a:r>
            <a:r>
              <a:rPr lang="es" sz="1800"/>
              <a:t> de la asociación </a:t>
            </a:r>
            <a:r>
              <a:rPr i="1" lang="es" sz="1800">
                <a:solidFill>
                  <a:srgbClr val="4ECDC4"/>
                </a:solidFill>
              </a:rPr>
              <a:t>Many-to-One</a:t>
            </a:r>
            <a:r>
              <a:rPr lang="es" sz="1800"/>
              <a:t> es la forma más común de modelar esta relación con JPA </a:t>
            </a:r>
            <a:endParaRPr sz="1800"/>
          </a:p>
          <a:p>
            <a:pPr indent="-342900" lvl="0" marL="457200" rtl="0">
              <a:spcBef>
                <a:spcPts val="1000"/>
              </a:spcBef>
              <a:spcAft>
                <a:spcPts val="0"/>
              </a:spcAft>
              <a:buSzPts val="1800"/>
              <a:buChar char="▣"/>
            </a:pPr>
            <a:r>
              <a:rPr lang="es" sz="1800"/>
              <a:t>Utiliza un atributo en el </a:t>
            </a:r>
            <a:r>
              <a:rPr i="1" lang="es" sz="1800">
                <a:solidFill>
                  <a:srgbClr val="4ECDC4"/>
                </a:solidFill>
              </a:rPr>
              <a:t>Order</a:t>
            </a:r>
            <a:r>
              <a:rPr lang="es" sz="1800"/>
              <a:t> y otro en la entidad </a:t>
            </a:r>
            <a:r>
              <a:rPr i="1" lang="es" sz="1800">
                <a:solidFill>
                  <a:srgbClr val="4ECDC4"/>
                </a:solidFill>
              </a:rPr>
              <a:t>OrderItem</a:t>
            </a:r>
            <a:r>
              <a:rPr lang="es" sz="1800"/>
              <a:t> Esto permite navegar por la asociación en ambas direcciones</a:t>
            </a:r>
            <a:endParaRPr sz="1800"/>
          </a:p>
          <a:p>
            <a:pPr indent="0" lvl="0" marL="0" rtl="0">
              <a:spcBef>
                <a:spcPts val="1000"/>
              </a:spcBef>
              <a:spcAft>
                <a:spcPts val="0"/>
              </a:spcAft>
              <a:buNone/>
            </a:pPr>
            <a:r>
              <a:t/>
            </a:r>
            <a:endParaRPr sz="1800"/>
          </a:p>
        </p:txBody>
      </p:sp>
      <p:sp>
        <p:nvSpPr>
          <p:cNvPr id="187" name="Google Shape;187;p35"/>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Bidireccional Many-to-One</a:t>
            </a:r>
            <a:endParaRPr i="1" sz="2400">
              <a:solidFill>
                <a:srgbClr val="4ECDC4"/>
              </a:solidFill>
            </a:endParaRPr>
          </a:p>
        </p:txBody>
      </p:sp>
      <p:pic>
        <p:nvPicPr>
          <p:cNvPr id="188" name="Google Shape;188;p35"/>
          <p:cNvPicPr preferRelativeResize="0"/>
          <p:nvPr/>
        </p:nvPicPr>
        <p:blipFill>
          <a:blip r:embed="rId3">
            <a:alphaModFix/>
          </a:blip>
          <a:stretch>
            <a:fillRect/>
          </a:stretch>
        </p:blipFill>
        <p:spPr>
          <a:xfrm>
            <a:off x="790750" y="3115850"/>
            <a:ext cx="2869200" cy="1187475"/>
          </a:xfrm>
          <a:prstGeom prst="rect">
            <a:avLst/>
          </a:prstGeom>
          <a:noFill/>
          <a:ln>
            <a:noFill/>
          </a:ln>
        </p:spPr>
      </p:pic>
      <p:pic>
        <p:nvPicPr>
          <p:cNvPr id="189" name="Google Shape;189;p35"/>
          <p:cNvPicPr preferRelativeResize="0"/>
          <p:nvPr/>
        </p:nvPicPr>
        <p:blipFill>
          <a:blip r:embed="rId4">
            <a:alphaModFix/>
          </a:blip>
          <a:stretch>
            <a:fillRect/>
          </a:stretch>
        </p:blipFill>
        <p:spPr>
          <a:xfrm>
            <a:off x="3748275" y="3115850"/>
            <a:ext cx="5188124" cy="115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Many-to-Many</a:t>
            </a:r>
            <a:endParaRPr/>
          </a:p>
        </p:txBody>
      </p:sp>
      <p:sp>
        <p:nvSpPr>
          <p:cNvPr id="195" name="Google Shape;195;p36"/>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Las relaciones de muchos a muchos son otro tipo de asociación de uso frecuente. En el nivel de la base de datos, </a:t>
            </a:r>
            <a:r>
              <a:rPr i="1" lang="es" sz="1800">
                <a:solidFill>
                  <a:srgbClr val="4ECDC4"/>
                </a:solidFill>
              </a:rPr>
              <a:t>requiere una tabla de asociación adicional</a:t>
            </a:r>
            <a:r>
              <a:rPr lang="es" sz="1800"/>
              <a:t> que contiene los pares de claves primarias de las entidades asociadas</a:t>
            </a:r>
            <a:endParaRPr sz="1800"/>
          </a:p>
          <a:p>
            <a:pPr indent="-342900" lvl="0" marL="457200" rtl="0">
              <a:spcBef>
                <a:spcPts val="1000"/>
              </a:spcBef>
              <a:spcAft>
                <a:spcPts val="0"/>
              </a:spcAft>
              <a:buSzPts val="1800"/>
              <a:buChar char="▣"/>
            </a:pPr>
            <a:r>
              <a:rPr lang="es" sz="1800"/>
              <a:t>Un ejemplo típico para una asociación de tantos a muchos es </a:t>
            </a:r>
            <a:r>
              <a:rPr i="1" lang="es" sz="1800">
                <a:solidFill>
                  <a:srgbClr val="4ECDC4"/>
                </a:solidFill>
              </a:rPr>
              <a:t>productos</a:t>
            </a:r>
            <a:r>
              <a:rPr lang="es" sz="1800"/>
              <a:t> y </a:t>
            </a:r>
            <a:r>
              <a:rPr i="1" lang="es" sz="1800">
                <a:solidFill>
                  <a:srgbClr val="4ECDC4"/>
                </a:solidFill>
              </a:rPr>
              <a:t>tiendas</a:t>
            </a:r>
            <a:r>
              <a:rPr lang="es" sz="1800"/>
              <a:t> . Cada </a:t>
            </a:r>
            <a:r>
              <a:rPr i="1" lang="es" sz="1800">
                <a:solidFill>
                  <a:srgbClr val="4ECDC4"/>
                </a:solidFill>
              </a:rPr>
              <a:t>tienda</a:t>
            </a:r>
            <a:r>
              <a:rPr lang="es" sz="1800"/>
              <a:t> vende varios </a:t>
            </a:r>
            <a:r>
              <a:rPr i="1" lang="es" sz="1800">
                <a:solidFill>
                  <a:srgbClr val="4ECDC4"/>
                </a:solidFill>
              </a:rPr>
              <a:t>productos</a:t>
            </a:r>
            <a:r>
              <a:rPr lang="es" sz="1800"/>
              <a:t> y cada </a:t>
            </a:r>
            <a:r>
              <a:rPr i="1" lang="es" sz="1800">
                <a:solidFill>
                  <a:srgbClr val="4ECDC4"/>
                </a:solidFill>
              </a:rPr>
              <a:t>producto</a:t>
            </a:r>
            <a:r>
              <a:rPr lang="es" sz="1800"/>
              <a:t> se vende en varias </a:t>
            </a:r>
            <a:r>
              <a:rPr i="1" lang="es" sz="1800">
                <a:solidFill>
                  <a:srgbClr val="4ECDC4"/>
                </a:solidFill>
              </a:rPr>
              <a:t>tiendas</a:t>
            </a:r>
            <a:endParaRPr sz="1800"/>
          </a:p>
          <a:p>
            <a:pPr indent="0" lvl="0" marL="0" rtl="0">
              <a:spcBef>
                <a:spcPts val="10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a:t>
            </a:r>
            <a:r>
              <a:rPr lang="es"/>
              <a:t>Many-to-Many</a:t>
            </a:r>
            <a:endParaRPr/>
          </a:p>
        </p:txBody>
      </p:sp>
      <p:sp>
        <p:nvSpPr>
          <p:cNvPr id="201" name="Google Shape;201;p37"/>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s" sz="1800"/>
              <a:t>JPA usa su asignación predeterminada que espera una tabla de asociación con el nombre de ambas entidades y los atributos clave principales de ambas entidades</a:t>
            </a:r>
            <a:endParaRPr sz="1800"/>
          </a:p>
          <a:p>
            <a:pPr indent="-342900" lvl="0" marL="457200" marR="0" rtl="0" algn="l">
              <a:lnSpc>
                <a:spcPct val="100000"/>
              </a:lnSpc>
              <a:spcBef>
                <a:spcPts val="1000"/>
              </a:spcBef>
              <a:spcAft>
                <a:spcPts val="0"/>
              </a:spcAft>
              <a:buSzPts val="1800"/>
              <a:buChar char="▣"/>
            </a:pPr>
            <a:r>
              <a:rPr lang="es" sz="1800"/>
              <a:t>En este caso, se usaría la tabla </a:t>
            </a:r>
            <a:r>
              <a:rPr i="1" lang="es" sz="1800">
                <a:solidFill>
                  <a:srgbClr val="4ECDC4"/>
                </a:solidFill>
              </a:rPr>
              <a:t>Store_Product</a:t>
            </a:r>
            <a:r>
              <a:rPr lang="es" sz="1800"/>
              <a:t> con las columnas </a:t>
            </a:r>
            <a:r>
              <a:rPr i="1" lang="es" sz="1800">
                <a:solidFill>
                  <a:srgbClr val="4ECDC4"/>
                </a:solidFill>
              </a:rPr>
              <a:t>store_id</a:t>
            </a:r>
            <a:r>
              <a:rPr lang="es" sz="1800"/>
              <a:t> y </a:t>
            </a:r>
            <a:r>
              <a:rPr i="1" lang="es" sz="1800">
                <a:solidFill>
                  <a:srgbClr val="4ECDC4"/>
                </a:solidFill>
              </a:rPr>
              <a:t>product_id</a:t>
            </a:r>
            <a:endParaRPr sz="1800"/>
          </a:p>
          <a:p>
            <a:pPr indent="0" lvl="0" marL="0" rtl="0">
              <a:spcBef>
                <a:spcPts val="1000"/>
              </a:spcBef>
              <a:spcAft>
                <a:spcPts val="0"/>
              </a:spcAft>
              <a:buNone/>
            </a:pPr>
            <a:r>
              <a:t/>
            </a:r>
            <a:endParaRPr sz="1800"/>
          </a:p>
        </p:txBody>
      </p:sp>
      <p:sp>
        <p:nvSpPr>
          <p:cNvPr id="202" name="Google Shape;202;p37"/>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a:t>
            </a:r>
            <a:r>
              <a:rPr i="1" lang="es" sz="2400">
                <a:solidFill>
                  <a:srgbClr val="4ECDC4"/>
                </a:solidFill>
              </a:rPr>
              <a:t>Many-to-Many</a:t>
            </a:r>
            <a:endParaRPr i="1" sz="2400">
              <a:solidFill>
                <a:srgbClr val="4ECDC4"/>
              </a:solidFill>
            </a:endParaRPr>
          </a:p>
        </p:txBody>
      </p:sp>
      <p:pic>
        <p:nvPicPr>
          <p:cNvPr id="203" name="Google Shape;203;p37"/>
          <p:cNvPicPr preferRelativeResize="0"/>
          <p:nvPr/>
        </p:nvPicPr>
        <p:blipFill>
          <a:blip r:embed="rId3">
            <a:alphaModFix/>
          </a:blip>
          <a:stretch>
            <a:fillRect/>
          </a:stretch>
        </p:blipFill>
        <p:spPr>
          <a:xfrm>
            <a:off x="1854163" y="3265972"/>
            <a:ext cx="5435675" cy="126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Many-to-Many</a:t>
            </a:r>
            <a:endParaRPr/>
          </a:p>
        </p:txBody>
      </p:sp>
      <p:sp>
        <p:nvSpPr>
          <p:cNvPr id="209" name="Google Shape;209;p38"/>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s" sz="1800"/>
              <a:t>Se puede personalizar </a:t>
            </a:r>
            <a:r>
              <a:rPr b="1" i="1" lang="es" sz="1800">
                <a:solidFill>
                  <a:srgbClr val="4ECDC4"/>
                </a:solidFill>
              </a:rPr>
              <a:t>@JoinTable</a:t>
            </a:r>
            <a:r>
              <a:rPr lang="es" sz="1800"/>
              <a:t> y sus atributos:</a:t>
            </a:r>
            <a:endParaRPr sz="1800"/>
          </a:p>
          <a:p>
            <a:pPr indent="-342900" lvl="1" marL="914400" marR="0" rtl="0" algn="l">
              <a:lnSpc>
                <a:spcPct val="100000"/>
              </a:lnSpc>
              <a:spcBef>
                <a:spcPts val="1000"/>
              </a:spcBef>
              <a:spcAft>
                <a:spcPts val="0"/>
              </a:spcAft>
              <a:buSzPts val="1800"/>
              <a:buChar char="□"/>
            </a:pPr>
            <a:r>
              <a:rPr i="1" lang="es" sz="1800">
                <a:solidFill>
                  <a:srgbClr val="4ECDC4"/>
                </a:solidFill>
              </a:rPr>
              <a:t>joinColumns</a:t>
            </a:r>
            <a:r>
              <a:rPr lang="es" sz="1800"/>
              <a:t> define las columnas de clave externa para la entidad en la que define la asignación de asociación</a:t>
            </a:r>
            <a:endParaRPr sz="1800"/>
          </a:p>
          <a:p>
            <a:pPr indent="-342900" lvl="1" marL="914400" marR="0" rtl="0" algn="l">
              <a:lnSpc>
                <a:spcPct val="100000"/>
              </a:lnSpc>
              <a:spcBef>
                <a:spcPts val="1000"/>
              </a:spcBef>
              <a:spcAft>
                <a:spcPts val="0"/>
              </a:spcAft>
              <a:buSzPts val="1800"/>
              <a:buChar char="□"/>
            </a:pPr>
            <a:r>
              <a:rPr i="1" lang="es" sz="1800">
                <a:solidFill>
                  <a:srgbClr val="4ECDC4"/>
                </a:solidFill>
              </a:rPr>
              <a:t>reverseJoinColumns</a:t>
            </a:r>
            <a:r>
              <a:rPr lang="es" sz="1800"/>
              <a:t> especifica las columnas de clave externa de la entidad asociada</a:t>
            </a:r>
            <a:endParaRPr sz="1800"/>
          </a:p>
          <a:p>
            <a:pPr indent="0" lvl="0" marL="0" rtl="0">
              <a:spcBef>
                <a:spcPts val="1000"/>
              </a:spcBef>
              <a:spcAft>
                <a:spcPts val="0"/>
              </a:spcAft>
              <a:buNone/>
            </a:pPr>
            <a:r>
              <a:t/>
            </a:r>
            <a:endParaRPr sz="1800"/>
          </a:p>
        </p:txBody>
      </p:sp>
      <p:sp>
        <p:nvSpPr>
          <p:cNvPr id="210" name="Google Shape;210;p38"/>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Many-to-Many</a:t>
            </a:r>
            <a:endParaRPr i="1" sz="2400">
              <a:solidFill>
                <a:srgbClr val="4ECDC4"/>
              </a:solidFill>
            </a:endParaRPr>
          </a:p>
        </p:txBody>
      </p:sp>
      <p:pic>
        <p:nvPicPr>
          <p:cNvPr id="211" name="Google Shape;211;p38"/>
          <p:cNvPicPr preferRelativeResize="0"/>
          <p:nvPr/>
        </p:nvPicPr>
        <p:blipFill>
          <a:blip r:embed="rId3">
            <a:alphaModFix/>
          </a:blip>
          <a:stretch>
            <a:fillRect/>
          </a:stretch>
        </p:blipFill>
        <p:spPr>
          <a:xfrm>
            <a:off x="1788763" y="3256625"/>
            <a:ext cx="5566476" cy="151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a:t>
            </a:r>
            <a:r>
              <a:rPr lang="es"/>
              <a:t>Many-to-Many</a:t>
            </a:r>
            <a:endParaRPr/>
          </a:p>
        </p:txBody>
      </p:sp>
      <p:sp>
        <p:nvSpPr>
          <p:cNvPr id="217" name="Google Shape;217;p39"/>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i="1" lang="es" sz="1800">
                <a:solidFill>
                  <a:srgbClr val="4ECDC4"/>
                </a:solidFill>
              </a:rPr>
              <a:t>Una</a:t>
            </a:r>
            <a:r>
              <a:rPr lang="es" sz="1800"/>
              <a:t> de las dos entidades </a:t>
            </a:r>
            <a:r>
              <a:rPr i="1" lang="es" sz="1800">
                <a:solidFill>
                  <a:srgbClr val="4ECDC4"/>
                </a:solidFill>
              </a:rPr>
              <a:t>posee la asociación y proporciona toda la información</a:t>
            </a:r>
            <a:r>
              <a:rPr lang="es" sz="1800"/>
              <a:t> de asignación, la </a:t>
            </a:r>
            <a:r>
              <a:rPr i="1" lang="es" sz="1800">
                <a:solidFill>
                  <a:srgbClr val="4ECDC4"/>
                </a:solidFill>
              </a:rPr>
              <a:t>otra</a:t>
            </a:r>
            <a:r>
              <a:rPr lang="es" sz="1800"/>
              <a:t> entidad </a:t>
            </a:r>
            <a:r>
              <a:rPr i="1" lang="es" sz="1800">
                <a:solidFill>
                  <a:srgbClr val="4ECDC4"/>
                </a:solidFill>
              </a:rPr>
              <a:t>solo hace referencia al mapeo de asociación</a:t>
            </a:r>
            <a:r>
              <a:rPr lang="es" sz="1800"/>
              <a:t> para que JPA sepa dónde puede obtener la información requerida. La asignación en </a:t>
            </a:r>
            <a:r>
              <a:rPr lang="es" sz="1800"/>
              <a:t>la entidad que posee las relaciones</a:t>
            </a:r>
            <a:r>
              <a:rPr lang="es" sz="1800"/>
              <a:t> es idéntica a la asignación unidireccional de </a:t>
            </a:r>
            <a:r>
              <a:rPr i="1" lang="es" sz="1800"/>
              <a:t>Many-to-Many</a:t>
            </a:r>
            <a:endParaRPr i="1" sz="1800"/>
          </a:p>
          <a:p>
            <a:pPr indent="0" lvl="0" marL="0" rtl="0">
              <a:spcBef>
                <a:spcPts val="1000"/>
              </a:spcBef>
              <a:spcAft>
                <a:spcPts val="0"/>
              </a:spcAft>
              <a:buNone/>
            </a:pPr>
            <a:r>
              <a:t/>
            </a:r>
            <a:endParaRPr sz="1800"/>
          </a:p>
        </p:txBody>
      </p:sp>
      <p:sp>
        <p:nvSpPr>
          <p:cNvPr id="218" name="Google Shape;218;p39"/>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Bidireccional Many-to-Many</a:t>
            </a:r>
            <a:endParaRPr i="1" sz="2400">
              <a:solidFill>
                <a:srgbClr val="4ECDC4"/>
              </a:solidFill>
            </a:endParaRPr>
          </a:p>
        </p:txBody>
      </p:sp>
      <p:pic>
        <p:nvPicPr>
          <p:cNvPr id="219" name="Google Shape;219;p39"/>
          <p:cNvPicPr preferRelativeResize="0"/>
          <p:nvPr/>
        </p:nvPicPr>
        <p:blipFill>
          <a:blip r:embed="rId3">
            <a:alphaModFix/>
          </a:blip>
          <a:stretch>
            <a:fillRect/>
          </a:stretch>
        </p:blipFill>
        <p:spPr>
          <a:xfrm>
            <a:off x="1788763" y="3256625"/>
            <a:ext cx="5566476" cy="151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Many-to-Many</a:t>
            </a:r>
            <a:endParaRPr/>
          </a:p>
        </p:txBody>
      </p:sp>
      <p:sp>
        <p:nvSpPr>
          <p:cNvPr id="225" name="Google Shape;225;p40"/>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mapeo para el lado de referencia de la relación es mucho más fácil ya que, de forma similar al mapeo de relaciones bidireccionales de </a:t>
            </a:r>
            <a:r>
              <a:rPr i="1" lang="es" sz="1800"/>
              <a:t>Many-to-One</a:t>
            </a:r>
            <a:r>
              <a:rPr lang="es" sz="1800"/>
              <a:t>, solo necesita hacer referencia al atributo que posee la asociación.</a:t>
            </a:r>
            <a:endParaRPr sz="1800"/>
          </a:p>
          <a:p>
            <a:pPr indent="0" lvl="0" marL="0" rtl="0">
              <a:spcBef>
                <a:spcPts val="1000"/>
              </a:spcBef>
              <a:spcAft>
                <a:spcPts val="0"/>
              </a:spcAft>
              <a:buNone/>
            </a:pPr>
            <a:r>
              <a:t/>
            </a:r>
            <a:endParaRPr sz="1800"/>
          </a:p>
        </p:txBody>
      </p:sp>
      <p:sp>
        <p:nvSpPr>
          <p:cNvPr id="226" name="Google Shape;226;p40"/>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Bidireccional Many-to-Many</a:t>
            </a:r>
            <a:endParaRPr i="1" sz="2400">
              <a:solidFill>
                <a:srgbClr val="4ECDC4"/>
              </a:solidFill>
            </a:endParaRPr>
          </a:p>
        </p:txBody>
      </p:sp>
      <p:pic>
        <p:nvPicPr>
          <p:cNvPr id="227" name="Google Shape;227;p40"/>
          <p:cNvPicPr preferRelativeResize="0"/>
          <p:nvPr/>
        </p:nvPicPr>
        <p:blipFill>
          <a:blip r:embed="rId3">
            <a:alphaModFix/>
          </a:blip>
          <a:stretch>
            <a:fillRect/>
          </a:stretch>
        </p:blipFill>
        <p:spPr>
          <a:xfrm>
            <a:off x="2123747" y="2941000"/>
            <a:ext cx="4896526" cy="126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One-to-One</a:t>
            </a:r>
            <a:endParaRPr/>
          </a:p>
        </p:txBody>
      </p:sp>
      <p:sp>
        <p:nvSpPr>
          <p:cNvPr id="233" name="Google Shape;233;p41"/>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Las relaciones uno a uno rara vez se utilizan en los modelos de tablas relacionales</a:t>
            </a:r>
            <a:endParaRPr sz="1800"/>
          </a:p>
          <a:p>
            <a:pPr indent="-342900" lvl="0" marL="457200" rtl="0">
              <a:spcBef>
                <a:spcPts val="1000"/>
              </a:spcBef>
              <a:spcAft>
                <a:spcPts val="0"/>
              </a:spcAft>
              <a:buSzPts val="1800"/>
              <a:buChar char="▣"/>
            </a:pPr>
            <a:r>
              <a:rPr lang="es" sz="1800"/>
              <a:t>Un ejemplo para una asociación de uno a uno podría ser un </a:t>
            </a:r>
            <a:r>
              <a:rPr i="1" lang="es" sz="1800">
                <a:solidFill>
                  <a:srgbClr val="4ECDC4"/>
                </a:solidFill>
              </a:rPr>
              <a:t>cliente</a:t>
            </a:r>
            <a:r>
              <a:rPr lang="es" sz="1800"/>
              <a:t> y la </a:t>
            </a:r>
            <a:r>
              <a:rPr i="1" lang="es" sz="1800">
                <a:solidFill>
                  <a:srgbClr val="4ECDC4"/>
                </a:solidFill>
              </a:rPr>
              <a:t>dirección de envío</a:t>
            </a:r>
            <a:r>
              <a:rPr lang="es" sz="1800"/>
              <a:t>. </a:t>
            </a:r>
            <a:endParaRPr sz="1800"/>
          </a:p>
          <a:p>
            <a:pPr indent="-342900" lvl="0" marL="457200" rtl="0">
              <a:spcBef>
                <a:spcPts val="1000"/>
              </a:spcBef>
              <a:spcAft>
                <a:spcPts val="0"/>
              </a:spcAft>
              <a:buSzPts val="1800"/>
              <a:buChar char="▣"/>
            </a:pPr>
            <a:r>
              <a:rPr lang="es" sz="1800"/>
              <a:t>Cada </a:t>
            </a:r>
            <a:r>
              <a:rPr i="1" lang="es" sz="1800">
                <a:solidFill>
                  <a:srgbClr val="4ECDC4"/>
                </a:solidFill>
              </a:rPr>
              <a:t>cliente</a:t>
            </a:r>
            <a:r>
              <a:rPr lang="es" sz="1800"/>
              <a:t> tiene exactamente una </a:t>
            </a:r>
            <a:r>
              <a:rPr i="1" lang="es" sz="1800">
                <a:solidFill>
                  <a:srgbClr val="4ECDC4"/>
                </a:solidFill>
              </a:rPr>
              <a:t>dirección de envío</a:t>
            </a:r>
            <a:r>
              <a:rPr lang="es" sz="1800"/>
              <a:t> y cada </a:t>
            </a:r>
            <a:r>
              <a:rPr i="1" lang="es" sz="1800">
                <a:solidFill>
                  <a:srgbClr val="4ECDC4"/>
                </a:solidFill>
              </a:rPr>
              <a:t>dirección de envío</a:t>
            </a:r>
            <a:r>
              <a:rPr lang="es" sz="1800"/>
              <a:t> pertenece a un </a:t>
            </a:r>
            <a:r>
              <a:rPr i="1" lang="es" sz="1800">
                <a:solidFill>
                  <a:srgbClr val="4ECDC4"/>
                </a:solidFill>
              </a:rPr>
              <a:t>cliente</a:t>
            </a:r>
            <a:r>
              <a:rPr lang="es" sz="1800"/>
              <a:t> </a:t>
            </a:r>
            <a:endParaRPr sz="1800"/>
          </a:p>
          <a:p>
            <a:pPr indent="-342900" lvl="0" marL="457200" rtl="0">
              <a:spcBef>
                <a:spcPts val="1000"/>
              </a:spcBef>
              <a:spcAft>
                <a:spcPts val="0"/>
              </a:spcAft>
              <a:buSzPts val="1800"/>
              <a:buChar char="▣"/>
            </a:pPr>
            <a:r>
              <a:rPr lang="es" sz="1800"/>
              <a:t>En el nivel de la base de datos, estarían relacionadas por una columna de clave externa (en una u otra entidad)</a:t>
            </a:r>
            <a:endParaRPr sz="1800"/>
          </a:p>
          <a:p>
            <a:pPr indent="0" lvl="0" marL="0" rtl="0">
              <a:spcBef>
                <a:spcPts val="10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a:t>
            </a:r>
            <a:r>
              <a:rPr lang="es"/>
              <a:t>One-to-One</a:t>
            </a:r>
            <a:endParaRPr/>
          </a:p>
        </p:txBody>
      </p:sp>
      <p:sp>
        <p:nvSpPr>
          <p:cNvPr id="239" name="Google Shape;239;p42"/>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Solo se necesita modelar la relación en la entidad para la que se desea navegar</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a:p>
            <a:pPr indent="-342900" lvl="0" marL="457200" rtl="0">
              <a:spcBef>
                <a:spcPts val="1000"/>
              </a:spcBef>
              <a:spcAft>
                <a:spcPts val="1000"/>
              </a:spcAft>
              <a:buSzPts val="1800"/>
              <a:buChar char="▣"/>
            </a:pPr>
            <a:r>
              <a:rPr lang="es" sz="1800"/>
              <a:t>JPA usa el nombre de la entidad asociada y el nombre de su atributo de clave principal para generar el nombre de la columna de clave externa (</a:t>
            </a:r>
            <a:r>
              <a:rPr i="1" lang="es" sz="1800">
                <a:solidFill>
                  <a:srgbClr val="4ECDC4"/>
                </a:solidFill>
              </a:rPr>
              <a:t>shippingaddress_id</a:t>
            </a:r>
            <a:r>
              <a:rPr lang="es" sz="1800"/>
              <a:t>), aunque también se puede personalizar el nombre con </a:t>
            </a:r>
            <a:r>
              <a:rPr i="1" lang="es" sz="1800">
                <a:solidFill>
                  <a:srgbClr val="4ECDC4"/>
                </a:solidFill>
              </a:rPr>
              <a:t>@JoinColumn </a:t>
            </a:r>
            <a:endParaRPr i="1" sz="1800">
              <a:solidFill>
                <a:srgbClr val="4ECDC4"/>
              </a:solidFill>
            </a:endParaRPr>
          </a:p>
        </p:txBody>
      </p:sp>
      <p:sp>
        <p:nvSpPr>
          <p:cNvPr id="240" name="Google Shape;240;p42"/>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One-to-One</a:t>
            </a:r>
            <a:endParaRPr i="1" sz="2400">
              <a:solidFill>
                <a:srgbClr val="4ECDC4"/>
              </a:solidFill>
            </a:endParaRPr>
          </a:p>
        </p:txBody>
      </p:sp>
      <p:pic>
        <p:nvPicPr>
          <p:cNvPr id="241" name="Google Shape;241;p42"/>
          <p:cNvPicPr preferRelativeResize="0"/>
          <p:nvPr/>
        </p:nvPicPr>
        <p:blipFill>
          <a:blip r:embed="rId3">
            <a:alphaModFix/>
          </a:blip>
          <a:stretch>
            <a:fillRect/>
          </a:stretch>
        </p:blipFill>
        <p:spPr>
          <a:xfrm>
            <a:off x="3562447" y="1897197"/>
            <a:ext cx="3946351" cy="134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a:t>
            </a:r>
            <a:r>
              <a:rPr lang="es"/>
              <a:t>One-to-One</a:t>
            </a:r>
            <a:endParaRPr/>
          </a:p>
        </p:txBody>
      </p:sp>
      <p:sp>
        <p:nvSpPr>
          <p:cNvPr id="247" name="Google Shape;247;p43"/>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 relación uno a uno bidireccional consiste en un lado propietario y un lado de referencia: el lado propietario de la asociación define el mapeo, y el de referencia solo se vincula a ese mapeo</a:t>
            </a:r>
            <a:endParaRPr sz="1800"/>
          </a:p>
          <a:p>
            <a:pPr indent="0" lvl="0" marL="0" rtl="0">
              <a:spcBef>
                <a:spcPts val="1000"/>
              </a:spcBef>
              <a:spcAft>
                <a:spcPts val="0"/>
              </a:spcAft>
              <a:buNone/>
            </a:pPr>
            <a:r>
              <a:t/>
            </a:r>
            <a:endParaRPr sz="1800"/>
          </a:p>
        </p:txBody>
      </p:sp>
      <p:sp>
        <p:nvSpPr>
          <p:cNvPr id="248" name="Google Shape;248;p43"/>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Bidireccional </a:t>
            </a:r>
            <a:r>
              <a:rPr i="1" lang="es" sz="2400">
                <a:solidFill>
                  <a:srgbClr val="4ECDC4"/>
                </a:solidFill>
              </a:rPr>
              <a:t>One-to-One</a:t>
            </a:r>
            <a:endParaRPr i="1" sz="2400">
              <a:solidFill>
                <a:srgbClr val="4ECDC4"/>
              </a:solidFill>
            </a:endParaRPr>
          </a:p>
        </p:txBody>
      </p:sp>
      <p:pic>
        <p:nvPicPr>
          <p:cNvPr id="249" name="Google Shape;249;p43"/>
          <p:cNvPicPr preferRelativeResize="0"/>
          <p:nvPr/>
        </p:nvPicPr>
        <p:blipFill>
          <a:blip r:embed="rId3">
            <a:alphaModFix/>
          </a:blip>
          <a:stretch>
            <a:fillRect/>
          </a:stretch>
        </p:blipFill>
        <p:spPr>
          <a:xfrm>
            <a:off x="859000" y="2843475"/>
            <a:ext cx="4004576" cy="1393525"/>
          </a:xfrm>
          <a:prstGeom prst="rect">
            <a:avLst/>
          </a:prstGeom>
          <a:noFill/>
          <a:ln>
            <a:noFill/>
          </a:ln>
        </p:spPr>
      </p:pic>
      <p:pic>
        <p:nvPicPr>
          <p:cNvPr id="250" name="Google Shape;250;p43"/>
          <p:cNvPicPr preferRelativeResize="0"/>
          <p:nvPr/>
        </p:nvPicPr>
        <p:blipFill>
          <a:blip r:embed="rId4">
            <a:alphaModFix/>
          </a:blip>
          <a:stretch>
            <a:fillRect/>
          </a:stretch>
        </p:blipFill>
        <p:spPr>
          <a:xfrm>
            <a:off x="4981775" y="2919675"/>
            <a:ext cx="4037826" cy="123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Estrategias de carga Lazy &amp; Eager</a:t>
            </a:r>
            <a:endParaRPr/>
          </a:p>
        </p:txBody>
      </p:sp>
      <p:sp>
        <p:nvSpPr>
          <p:cNvPr id="256" name="Google Shape;256;p44"/>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i="1" lang="es" sz="1800">
                <a:solidFill>
                  <a:srgbClr val="4ECDC4"/>
                </a:solidFill>
              </a:rPr>
              <a:t>FetchType</a:t>
            </a:r>
            <a:r>
              <a:rPr lang="es" sz="1800"/>
              <a:t> define cuándo JPA obtiene las entidades relacionadas de la base de datos</a:t>
            </a:r>
            <a:endParaRPr sz="1800"/>
          </a:p>
          <a:p>
            <a:pPr indent="-342900" lvl="0" marL="457200" rtl="0">
              <a:spcBef>
                <a:spcPts val="1000"/>
              </a:spcBef>
              <a:spcAft>
                <a:spcPts val="0"/>
              </a:spcAft>
              <a:buSzPts val="1800"/>
              <a:buChar char="▣"/>
            </a:pPr>
            <a:r>
              <a:rPr lang="es" sz="1800"/>
              <a:t>Es uno de los elementos cruciales para un nivel de persistencia rápido</a:t>
            </a:r>
            <a:endParaRPr sz="1800"/>
          </a:p>
          <a:p>
            <a:pPr indent="0" lvl="0" marL="0" rtl="0">
              <a:spcBef>
                <a:spcPts val="1000"/>
              </a:spcBef>
              <a:spcAft>
                <a:spcPts val="0"/>
              </a:spcAft>
              <a:buNone/>
            </a:pPr>
            <a:r>
              <a:t/>
            </a:r>
            <a:endParaRPr sz="1800"/>
          </a:p>
        </p:txBody>
      </p:sp>
      <p:pic>
        <p:nvPicPr>
          <p:cNvPr id="257" name="Google Shape;257;p44"/>
          <p:cNvPicPr preferRelativeResize="0"/>
          <p:nvPr/>
        </p:nvPicPr>
        <p:blipFill>
          <a:blip r:embed="rId3">
            <a:alphaModFix/>
          </a:blip>
          <a:stretch>
            <a:fillRect/>
          </a:stretch>
        </p:blipFill>
        <p:spPr>
          <a:xfrm>
            <a:off x="2710299" y="3013175"/>
            <a:ext cx="3723400" cy="136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ctrTitle"/>
          </p:nvPr>
        </p:nvSpPr>
        <p:spPr>
          <a:xfrm>
            <a:off x="4155750" y="3518244"/>
            <a:ext cx="4505400" cy="143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6000">
                <a:solidFill>
                  <a:srgbClr val="4ECDC4"/>
                </a:solidFill>
              </a:rPr>
              <a:t>Índice</a:t>
            </a:r>
            <a:endParaRPr sz="6000">
              <a:solidFill>
                <a:srgbClr val="4ECDC4"/>
              </a:solidFill>
            </a:endParaRPr>
          </a:p>
        </p:txBody>
      </p:sp>
      <p:sp>
        <p:nvSpPr>
          <p:cNvPr id="128" name="Google Shape;128;p27"/>
          <p:cNvSpPr txBox="1"/>
          <p:nvPr>
            <p:ph idx="1" type="subTitle"/>
          </p:nvPr>
        </p:nvSpPr>
        <p:spPr>
          <a:xfrm>
            <a:off x="671800" y="552850"/>
            <a:ext cx="4317900" cy="4205700"/>
          </a:xfrm>
          <a:prstGeom prst="rect">
            <a:avLst/>
          </a:prstGeom>
        </p:spPr>
        <p:txBody>
          <a:bodyPr anchorCtr="0" anchor="b" bIns="91425" lIns="91425" spcFirstLastPara="1" rIns="91425" wrap="square" tIns="91425">
            <a:noAutofit/>
          </a:bodyPr>
          <a:lstStyle/>
          <a:p>
            <a:pPr indent="-317500" lvl="0" marL="457200" rtl="0">
              <a:spcBef>
                <a:spcPts val="0"/>
              </a:spcBef>
              <a:spcAft>
                <a:spcPts val="0"/>
              </a:spcAft>
              <a:buClr>
                <a:schemeClr val="lt1"/>
              </a:buClr>
              <a:buSzPts val="1400"/>
              <a:buChar char="●"/>
            </a:pPr>
            <a:r>
              <a:rPr b="1" lang="es" sz="1400">
                <a:solidFill>
                  <a:schemeClr val="lt1"/>
                </a:solidFill>
              </a:rPr>
              <a:t>Relaciones entre entidades</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Cardinalidad y direccionalidad</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Asociaciones Many-to-One</a:t>
            </a:r>
            <a:endParaRPr b="1" sz="14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Unidireccional </a:t>
            </a:r>
            <a:r>
              <a:rPr b="1" lang="es" sz="1000">
                <a:solidFill>
                  <a:schemeClr val="lt1"/>
                </a:solidFill>
              </a:rPr>
              <a:t>Many-to-One</a:t>
            </a:r>
            <a:endParaRPr b="1" sz="10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Unidireccional One-to-Many</a:t>
            </a:r>
            <a:endParaRPr b="1" sz="10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Bidireccional Many-to-One</a:t>
            </a:r>
            <a:endParaRPr b="1" sz="10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Asociaciones</a:t>
            </a:r>
            <a:r>
              <a:rPr b="1" lang="es" sz="1400">
                <a:solidFill>
                  <a:schemeClr val="lt1"/>
                </a:solidFill>
              </a:rPr>
              <a:t> Many-to-Many</a:t>
            </a:r>
            <a:endParaRPr b="1" sz="14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Unidireccional Many-to-Many</a:t>
            </a:r>
            <a:endParaRPr b="1" sz="10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Bidireccional Many-to-Many</a:t>
            </a:r>
            <a:endParaRPr b="1" sz="10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Asociaciones One-to-One</a:t>
            </a:r>
            <a:endParaRPr b="1" sz="14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Unidireccional One-to-One</a:t>
            </a:r>
            <a:endParaRPr b="1" sz="1000">
              <a:solidFill>
                <a:schemeClr val="lt1"/>
              </a:solidFill>
            </a:endParaRPr>
          </a:p>
          <a:p>
            <a:pPr indent="-292100" lvl="1" marL="914400" rtl="0">
              <a:spcBef>
                <a:spcPts val="1000"/>
              </a:spcBef>
              <a:spcAft>
                <a:spcPts val="0"/>
              </a:spcAft>
              <a:buClr>
                <a:schemeClr val="lt1"/>
              </a:buClr>
              <a:buSzPts val="1000"/>
              <a:buChar char="○"/>
            </a:pPr>
            <a:r>
              <a:rPr b="1" lang="es" sz="1000">
                <a:solidFill>
                  <a:schemeClr val="lt1"/>
                </a:solidFill>
              </a:rPr>
              <a:t>Bidireccional One-to-One</a:t>
            </a:r>
            <a:endParaRPr b="1" sz="1000">
              <a:solidFill>
                <a:schemeClr val="lt1"/>
              </a:solidFill>
            </a:endParaRPr>
          </a:p>
          <a:p>
            <a:pPr indent="-317500" lvl="0" marL="457200" rtl="0">
              <a:spcBef>
                <a:spcPts val="1000"/>
              </a:spcBef>
              <a:spcAft>
                <a:spcPts val="1000"/>
              </a:spcAft>
              <a:buClr>
                <a:schemeClr val="lt1"/>
              </a:buClr>
              <a:buSzPts val="1400"/>
              <a:buChar char="●"/>
            </a:pPr>
            <a:r>
              <a:rPr b="1" lang="es" sz="1400">
                <a:solidFill>
                  <a:schemeClr val="lt1"/>
                </a:solidFill>
              </a:rPr>
              <a:t>Estrategias de carga Lazy &amp; Eager</a:t>
            </a:r>
            <a:endParaRPr b="1" sz="1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Estrategias de carga Lazy &amp; Eager</a:t>
            </a:r>
            <a:endParaRPr/>
          </a:p>
        </p:txBody>
      </p:sp>
      <p:sp>
        <p:nvSpPr>
          <p:cNvPr id="263" name="Google Shape;263;p45"/>
          <p:cNvSpPr txBox="1"/>
          <p:nvPr>
            <p:ph idx="1" type="body"/>
          </p:nvPr>
        </p:nvSpPr>
        <p:spPr>
          <a:xfrm>
            <a:off x="691200" y="1358700"/>
            <a:ext cx="8104200" cy="29193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a:t>
            </a:r>
            <a:r>
              <a:rPr i="1" lang="es" sz="1800">
                <a:solidFill>
                  <a:srgbClr val="4ECDC4"/>
                </a:solidFill>
              </a:rPr>
              <a:t>FetchType.</a:t>
            </a:r>
            <a:r>
              <a:rPr b="1" i="1" lang="es" sz="1800">
                <a:solidFill>
                  <a:srgbClr val="4ECDC4"/>
                </a:solidFill>
              </a:rPr>
              <a:t>EAGER</a:t>
            </a:r>
            <a:r>
              <a:rPr lang="es" sz="1800"/>
              <a:t> → tráelo para que lo tengas ya</a:t>
            </a:r>
            <a:endParaRPr sz="1800"/>
          </a:p>
          <a:p>
            <a:pPr indent="-342900" lvl="1" marL="914400" rtl="0">
              <a:spcBef>
                <a:spcPts val="1000"/>
              </a:spcBef>
              <a:spcAft>
                <a:spcPts val="0"/>
              </a:spcAft>
              <a:buSzPts val="1800"/>
              <a:buChar char="□"/>
            </a:pPr>
            <a:r>
              <a:rPr lang="es" sz="1800"/>
              <a:t>Le dice a JPA que obtenga todos los elementos de una relación al seleccionar la entidad raíz</a:t>
            </a:r>
            <a:endParaRPr sz="1800"/>
          </a:p>
          <a:p>
            <a:pPr indent="0" lvl="0" marL="0" rtl="0">
              <a:spcBef>
                <a:spcPts val="1000"/>
              </a:spcBef>
              <a:spcAft>
                <a:spcPts val="0"/>
              </a:spcAft>
              <a:buNone/>
            </a:pPr>
            <a:r>
              <a:t/>
            </a:r>
            <a:endParaRPr sz="1800"/>
          </a:p>
          <a:p>
            <a:pPr indent="-342900" lvl="0" marL="457200" rtl="0">
              <a:spcBef>
                <a:spcPts val="1000"/>
              </a:spcBef>
              <a:spcAft>
                <a:spcPts val="0"/>
              </a:spcAft>
              <a:buSzPts val="1800"/>
              <a:buChar char="▣"/>
            </a:pPr>
            <a:r>
              <a:rPr lang="es" sz="1800"/>
              <a:t>El </a:t>
            </a:r>
            <a:r>
              <a:rPr i="1" lang="es" sz="1800">
                <a:solidFill>
                  <a:srgbClr val="4ECDC4"/>
                </a:solidFill>
              </a:rPr>
              <a:t>FetchType.</a:t>
            </a:r>
            <a:r>
              <a:rPr b="1" i="1" lang="es" sz="1800">
                <a:solidFill>
                  <a:srgbClr val="4ECDC4"/>
                </a:solidFill>
              </a:rPr>
              <a:t>LAZY</a:t>
            </a:r>
            <a:r>
              <a:rPr lang="es" sz="1800"/>
              <a:t> → tráelo sólo cuando lo necesites</a:t>
            </a:r>
            <a:endParaRPr sz="1800"/>
          </a:p>
          <a:p>
            <a:pPr indent="-342900" lvl="1" marL="914400" rtl="0">
              <a:spcBef>
                <a:spcPts val="1000"/>
              </a:spcBef>
              <a:spcAft>
                <a:spcPts val="0"/>
              </a:spcAft>
              <a:buSzPts val="1800"/>
              <a:buChar char="□"/>
            </a:pPr>
            <a:r>
              <a:rPr lang="es" sz="1800"/>
              <a:t>Le dice a JPA que solo busque las entidades relacionadas de la base de datos cuando use la relación</a:t>
            </a:r>
            <a:endParaRPr sz="1800"/>
          </a:p>
          <a:p>
            <a:pPr indent="0" lvl="0" marL="0" rtl="0">
              <a:spcBef>
                <a:spcPts val="1000"/>
              </a:spcBef>
              <a:spcAft>
                <a:spcPts val="1000"/>
              </a:spcAft>
              <a:buNone/>
            </a:pPr>
            <a:r>
              <a:t/>
            </a:r>
            <a:endParaRPr sz="18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Estrategias de carga Lazy &amp; Eager</a:t>
            </a:r>
            <a:endParaRPr/>
          </a:p>
        </p:txBody>
      </p:sp>
      <p:sp>
        <p:nvSpPr>
          <p:cNvPr id="269" name="Google Shape;269;p46"/>
          <p:cNvSpPr txBox="1"/>
          <p:nvPr>
            <p:ph idx="1" type="body"/>
          </p:nvPr>
        </p:nvSpPr>
        <p:spPr>
          <a:xfrm>
            <a:off x="691200" y="1358700"/>
            <a:ext cx="80550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valor predeterminado de </a:t>
            </a:r>
            <a:r>
              <a:rPr i="1" lang="es" sz="1800">
                <a:solidFill>
                  <a:srgbClr val="4ECDC4"/>
                </a:solidFill>
              </a:rPr>
              <a:t>fetch</a:t>
            </a:r>
            <a:r>
              <a:rPr lang="es" sz="1800"/>
              <a:t> depende de la cardinalidad de la relación: </a:t>
            </a:r>
            <a:endParaRPr sz="1800"/>
          </a:p>
          <a:p>
            <a:pPr indent="-342900" lvl="1" marL="914400" rtl="0">
              <a:spcBef>
                <a:spcPts val="1000"/>
              </a:spcBef>
              <a:spcAft>
                <a:spcPts val="0"/>
              </a:spcAft>
              <a:buSzPts val="1800"/>
              <a:buChar char="□"/>
            </a:pPr>
            <a:r>
              <a:rPr lang="es" sz="1800"/>
              <a:t>Todas las relaciones </a:t>
            </a:r>
            <a:r>
              <a:rPr i="1" lang="es" sz="1800"/>
              <a:t>uno-a-uno</a:t>
            </a:r>
            <a:r>
              <a:rPr lang="es" sz="1800"/>
              <a:t> usan por defecto </a:t>
            </a:r>
            <a:r>
              <a:rPr i="1" lang="es" sz="1800">
                <a:solidFill>
                  <a:srgbClr val="4ECDC4"/>
                </a:solidFill>
              </a:rPr>
              <a:t>FetchType.</a:t>
            </a:r>
            <a:r>
              <a:rPr b="1" i="1" lang="es" sz="1800">
                <a:solidFill>
                  <a:srgbClr val="4ECDC4"/>
                </a:solidFill>
              </a:rPr>
              <a:t>EAGER</a:t>
            </a:r>
            <a:r>
              <a:rPr lang="es" sz="1800"/>
              <a:t> </a:t>
            </a:r>
            <a:endParaRPr sz="1800"/>
          </a:p>
          <a:p>
            <a:pPr indent="-342900" lvl="1" marL="914400" rtl="0">
              <a:spcBef>
                <a:spcPts val="1000"/>
              </a:spcBef>
              <a:spcAft>
                <a:spcPts val="0"/>
              </a:spcAft>
              <a:buSzPts val="1800"/>
              <a:buChar char="□"/>
            </a:pPr>
            <a:r>
              <a:rPr lang="es" sz="1800"/>
              <a:t>Todas las relaciones </a:t>
            </a:r>
            <a:r>
              <a:rPr i="1" lang="es" sz="1800"/>
              <a:t>muchos-a</a:t>
            </a:r>
            <a:r>
              <a:rPr lang="es" sz="1800"/>
              <a:t> usan por defecto </a:t>
            </a:r>
            <a:r>
              <a:rPr i="1" lang="es" sz="1800">
                <a:solidFill>
                  <a:srgbClr val="4ECDC4"/>
                </a:solidFill>
              </a:rPr>
              <a:t>FetchType.</a:t>
            </a:r>
            <a:r>
              <a:rPr b="1" i="1" lang="es" sz="1800">
                <a:solidFill>
                  <a:srgbClr val="4ECDC4"/>
                </a:solidFill>
              </a:rPr>
              <a:t>LAZY</a:t>
            </a:r>
            <a:endParaRPr b="1" i="1" sz="1800">
              <a:solidFill>
                <a:srgbClr val="4ECDC4"/>
              </a:solidFill>
            </a:endParaRPr>
          </a:p>
          <a:p>
            <a:pPr indent="0" lvl="0" marL="0" rtl="0">
              <a:spcBef>
                <a:spcPts val="1000"/>
              </a:spcBef>
              <a:spcAft>
                <a:spcPts val="0"/>
              </a:spcAft>
              <a:buNone/>
            </a:pPr>
            <a:r>
              <a:t/>
            </a:r>
            <a:endParaRPr b="1" i="1" sz="1800">
              <a:solidFill>
                <a:srgbClr val="4ECDC4"/>
              </a:solidFill>
            </a:endParaRPr>
          </a:p>
          <a:p>
            <a:pPr indent="-342900" lvl="0" marL="457200" rtl="0">
              <a:spcBef>
                <a:spcPts val="1000"/>
              </a:spcBef>
              <a:spcAft>
                <a:spcPts val="1000"/>
              </a:spcAft>
              <a:buSzPts val="1800"/>
              <a:buChar char="▣"/>
            </a:pPr>
            <a:r>
              <a:rPr lang="es" sz="1800"/>
              <a:t>Ojo con el abuso de </a:t>
            </a:r>
            <a:r>
              <a:rPr i="1" lang="es" sz="1800">
                <a:solidFill>
                  <a:srgbClr val="4ECDC4"/>
                </a:solidFill>
              </a:rPr>
              <a:t>FetchType.</a:t>
            </a:r>
            <a:r>
              <a:rPr b="1" i="1" lang="es" sz="1800">
                <a:solidFill>
                  <a:srgbClr val="4ECDC4"/>
                </a:solidFill>
              </a:rPr>
              <a:t>EAGER</a:t>
            </a:r>
            <a:r>
              <a:rPr lang="es" sz="1800"/>
              <a:t>, </a:t>
            </a:r>
            <a:r>
              <a:rPr lang="es" sz="1800" u="sng"/>
              <a:t>podemos traernos a memoria la base de datos entera!!!</a:t>
            </a:r>
            <a:endParaRPr sz="1800" u="sng"/>
          </a:p>
        </p:txBody>
      </p:sp>
      <p:sp>
        <p:nvSpPr>
          <p:cNvPr id="270" name="Google Shape;270;p46"/>
          <p:cNvSpPr/>
          <p:nvPr/>
        </p:nvSpPr>
        <p:spPr>
          <a:xfrm>
            <a:off x="774000" y="3936900"/>
            <a:ext cx="323700" cy="323700"/>
          </a:xfrm>
          <a:prstGeom prst="ellipse">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Google Shape;271;p46"/>
          <p:cNvSpPr txBox="1"/>
          <p:nvPr/>
        </p:nvSpPr>
        <p:spPr>
          <a:xfrm>
            <a:off x="774000" y="3936900"/>
            <a:ext cx="323700" cy="3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a:t>
            </a:r>
            <a:endParaRPr b="1">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7"/>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Google Shape;277;p47"/>
          <p:cNvSpPr txBox="1"/>
          <p:nvPr>
            <p:ph idx="4294967295" type="body"/>
          </p:nvPr>
        </p:nvSpPr>
        <p:spPr>
          <a:xfrm>
            <a:off x="3470975" y="1128325"/>
            <a:ext cx="4919700" cy="19734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s" sz="1800">
                <a:solidFill>
                  <a:srgbClr val="738498"/>
                </a:solidFill>
              </a:rPr>
              <a:t>Billing App</a:t>
            </a:r>
            <a:endParaRPr b="1" i="1" sz="1800">
              <a:solidFill>
                <a:srgbClr val="738498"/>
              </a:solidFill>
            </a:endParaRPr>
          </a:p>
          <a:p>
            <a:pPr indent="0" lvl="0" marL="0" rtl="0" algn="l">
              <a:spcBef>
                <a:spcPts val="600"/>
              </a:spcBef>
              <a:spcAft>
                <a:spcPts val="0"/>
              </a:spcAft>
              <a:buNone/>
            </a:pPr>
            <a:r>
              <a:rPr lang="es" sz="1800">
                <a:solidFill>
                  <a:srgbClr val="738498"/>
                </a:solidFill>
              </a:rPr>
              <a:t>Implementa en el proyecto </a:t>
            </a:r>
            <a:r>
              <a:rPr i="1" lang="es" sz="1800">
                <a:solidFill>
                  <a:srgbClr val="4ECDC4"/>
                </a:solidFill>
              </a:rPr>
              <a:t>billing</a:t>
            </a:r>
            <a:r>
              <a:rPr lang="es" sz="1800">
                <a:solidFill>
                  <a:srgbClr val="738498"/>
                </a:solidFill>
              </a:rPr>
              <a:t> las asociaciones entre entidades de acuerdo al siguiente modelo de datos:</a:t>
            </a:r>
            <a:endParaRPr sz="1800">
              <a:solidFill>
                <a:srgbClr val="738498"/>
              </a:solidFill>
            </a:endParaRPr>
          </a:p>
        </p:txBody>
      </p:sp>
      <p:sp>
        <p:nvSpPr>
          <p:cNvPr id="278" name="Google Shape;278;p47"/>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79" name="Google Shape;279;p47"/>
          <p:cNvPicPr preferRelativeResize="0"/>
          <p:nvPr/>
        </p:nvPicPr>
        <p:blipFill>
          <a:blip r:embed="rId3">
            <a:alphaModFix/>
          </a:blip>
          <a:stretch>
            <a:fillRect/>
          </a:stretch>
        </p:blipFill>
        <p:spPr>
          <a:xfrm>
            <a:off x="2370234" y="2167225"/>
            <a:ext cx="809025" cy="809050"/>
          </a:xfrm>
          <a:prstGeom prst="rect">
            <a:avLst/>
          </a:prstGeom>
          <a:noFill/>
          <a:ln>
            <a:noFill/>
          </a:ln>
        </p:spPr>
      </p:pic>
      <p:pic>
        <p:nvPicPr>
          <p:cNvPr id="280" name="Google Shape;280;p47"/>
          <p:cNvPicPr preferRelativeResize="0"/>
          <p:nvPr/>
        </p:nvPicPr>
        <p:blipFill>
          <a:blip r:embed="rId4">
            <a:alphaModFix/>
          </a:blip>
          <a:stretch>
            <a:fillRect/>
          </a:stretch>
        </p:blipFill>
        <p:spPr>
          <a:xfrm>
            <a:off x="3539350" y="2719000"/>
            <a:ext cx="4782950" cy="129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8"/>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48"/>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12000">
                <a:solidFill>
                  <a:srgbClr val="4ECDC4"/>
                </a:solidFill>
              </a:rPr>
              <a:t>Ref</a:t>
            </a:r>
            <a:endParaRPr sz="12000">
              <a:solidFill>
                <a:srgbClr val="4ECDC4"/>
              </a:solidFill>
            </a:endParaRPr>
          </a:p>
        </p:txBody>
      </p:sp>
      <p:sp>
        <p:nvSpPr>
          <p:cNvPr id="287" name="Google Shape;287;p48"/>
          <p:cNvSpPr txBox="1"/>
          <p:nvPr>
            <p:ph idx="4294967295" type="subTitle"/>
          </p:nvPr>
        </p:nvSpPr>
        <p:spPr>
          <a:xfrm>
            <a:off x="701975" y="2188400"/>
            <a:ext cx="7608000" cy="626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s" sz="4000"/>
              <a:t>Asociaciones</a:t>
            </a:r>
            <a:endParaRPr b="1" sz="4000"/>
          </a:p>
          <a:p>
            <a:pPr indent="0" lvl="0" marL="0">
              <a:spcBef>
                <a:spcPts val="600"/>
              </a:spcBef>
              <a:spcAft>
                <a:spcPts val="0"/>
              </a:spcAft>
              <a:buNone/>
            </a:pPr>
            <a:r>
              <a:t/>
            </a:r>
            <a:endParaRPr b="1" sz="4000"/>
          </a:p>
        </p:txBody>
      </p:sp>
      <p:sp>
        <p:nvSpPr>
          <p:cNvPr id="288" name="Google Shape;288;p48"/>
          <p:cNvSpPr txBox="1"/>
          <p:nvPr>
            <p:ph idx="4294967295" type="body"/>
          </p:nvPr>
        </p:nvSpPr>
        <p:spPr>
          <a:xfrm>
            <a:off x="701975" y="3448988"/>
            <a:ext cx="6665100" cy="141975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https://www.tutorialspoint.com/jpa/index.htm</a:t>
            </a:r>
            <a:endParaRPr sz="1000"/>
          </a:p>
          <a:p>
            <a:pPr indent="-292100" lvl="0" marL="457200" rtl="0">
              <a:spcBef>
                <a:spcPts val="1000"/>
              </a:spcBef>
              <a:spcAft>
                <a:spcPts val="0"/>
              </a:spcAft>
              <a:buSzPts val="1000"/>
              <a:buChar char="▣"/>
            </a:pPr>
            <a:r>
              <a:rPr lang="es" sz="1000"/>
              <a:t>https://stackoverflow.com/questions/9881611/whats-the-difference-between-jpa-and-hibernate</a:t>
            </a:r>
            <a:endParaRPr sz="1000"/>
          </a:p>
          <a:p>
            <a:pPr indent="-292100" lvl="0" marL="457200" rtl="0">
              <a:spcBef>
                <a:spcPts val="1000"/>
              </a:spcBef>
              <a:spcAft>
                <a:spcPts val="0"/>
              </a:spcAft>
              <a:buSzPts val="1000"/>
              <a:buChar char="▣"/>
            </a:pPr>
            <a:r>
              <a:rPr lang="es" sz="1000"/>
              <a:t>https://www.javacodegeeks.com/2015/02/jpa-tutorial.html</a:t>
            </a:r>
            <a:endParaRPr sz="1000"/>
          </a:p>
          <a:p>
            <a:pPr indent="-292100" lvl="0" marL="457200" rtl="0">
              <a:spcBef>
                <a:spcPts val="1000"/>
              </a:spcBef>
              <a:spcAft>
                <a:spcPts val="1000"/>
              </a:spcAft>
              <a:buSzPts val="1000"/>
              <a:buChar char="▣"/>
            </a:pPr>
            <a:r>
              <a:rPr lang="es" sz="1000"/>
              <a:t>https://howtodoinjava.com/hibernate/hibernate-jpa-2-persistence-annotations-tutorial/</a:t>
            </a:r>
            <a:endParaRPr sz="1000"/>
          </a:p>
        </p:txBody>
      </p:sp>
      <p:sp>
        <p:nvSpPr>
          <p:cNvPr id="289" name="Google Shape;289;p48"/>
          <p:cNvSpPr/>
          <p:nvPr/>
        </p:nvSpPr>
        <p:spPr>
          <a:xfrm>
            <a:off x="813273" y="3075198"/>
            <a:ext cx="1533600" cy="103275"/>
          </a:xfrm>
          <a:prstGeom prst="rect">
            <a:avLst/>
          </a:prstGeom>
          <a:solidFill>
            <a:srgbClr val="454F5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54F5B"/>
              </a:solidFill>
            </a:endParaRPr>
          </a:p>
        </p:txBody>
      </p:sp>
      <p:sp>
        <p:nvSpPr>
          <p:cNvPr id="290" name="Google Shape;290;p48"/>
          <p:cNvSpPr txBox="1"/>
          <p:nvPr>
            <p:ph idx="12" type="sldNum"/>
          </p:nvPr>
        </p:nvSpPr>
        <p:spPr>
          <a:xfrm>
            <a:off x="4297650" y="4777483"/>
            <a:ext cx="548700" cy="30892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9"/>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49"/>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12000">
                <a:solidFill>
                  <a:srgbClr val="4ECDC4"/>
                </a:solidFill>
              </a:rPr>
              <a:t>Ref</a:t>
            </a:r>
            <a:endParaRPr sz="12000">
              <a:solidFill>
                <a:srgbClr val="4ECDC4"/>
              </a:solidFill>
            </a:endParaRPr>
          </a:p>
        </p:txBody>
      </p:sp>
      <p:sp>
        <p:nvSpPr>
          <p:cNvPr id="297" name="Google Shape;297;p49"/>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s" sz="4000"/>
              <a:t>Asociaciones</a:t>
            </a:r>
            <a:endParaRPr b="1" sz="4000"/>
          </a:p>
        </p:txBody>
      </p:sp>
      <p:sp>
        <p:nvSpPr>
          <p:cNvPr id="298" name="Google Shape;298;p49"/>
          <p:cNvSpPr/>
          <p:nvPr/>
        </p:nvSpPr>
        <p:spPr>
          <a:xfrm>
            <a:off x="813273" y="3075198"/>
            <a:ext cx="1533600" cy="103275"/>
          </a:xfrm>
          <a:prstGeom prst="rect">
            <a:avLst/>
          </a:prstGeom>
          <a:solidFill>
            <a:srgbClr val="454F5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54F5B"/>
              </a:solidFill>
            </a:endParaRPr>
          </a:p>
        </p:txBody>
      </p:sp>
      <p:sp>
        <p:nvSpPr>
          <p:cNvPr id="299" name="Google Shape;299;p49"/>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00" name="Google Shape;300;p49"/>
          <p:cNvSpPr txBox="1"/>
          <p:nvPr>
            <p:ph idx="4294967295" type="body"/>
          </p:nvPr>
        </p:nvSpPr>
        <p:spPr>
          <a:xfrm>
            <a:off x="701975" y="3449000"/>
            <a:ext cx="7537500" cy="14196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https://www.boraji.com/hibernate-5-and-jpa-2-persist-find-merge-and-remove-example</a:t>
            </a:r>
            <a:endParaRPr sz="1000"/>
          </a:p>
          <a:p>
            <a:pPr indent="-292100" lvl="0" marL="457200" rtl="0">
              <a:spcBef>
                <a:spcPts val="1000"/>
              </a:spcBef>
              <a:spcAft>
                <a:spcPts val="0"/>
              </a:spcAft>
              <a:buSzPts val="1000"/>
              <a:buChar char="▣"/>
            </a:pPr>
            <a:r>
              <a:rPr lang="es" sz="1000"/>
              <a:t>http://www.codejava.net/frameworks/hibernate/java-hibernate-jpa-annotations-tutorial-for-beginners</a:t>
            </a:r>
            <a:endParaRPr sz="1000"/>
          </a:p>
          <a:p>
            <a:pPr indent="-292100" lvl="0" marL="457200" rtl="0">
              <a:spcBef>
                <a:spcPts val="1000"/>
              </a:spcBef>
              <a:spcAft>
                <a:spcPts val="0"/>
              </a:spcAft>
              <a:buSzPts val="1000"/>
              <a:buChar char="▣"/>
            </a:pPr>
            <a:r>
              <a:rPr lang="es" sz="1000"/>
              <a:t>https://www.oscarblancarteblog.com/tutoriales/java-persistence-api-jpa/</a:t>
            </a:r>
            <a:endParaRPr sz="1000"/>
          </a:p>
          <a:p>
            <a:pPr indent="-292100" lvl="0" marL="457200" rtl="0">
              <a:spcBef>
                <a:spcPts val="1000"/>
              </a:spcBef>
              <a:spcAft>
                <a:spcPts val="1000"/>
              </a:spcAft>
              <a:buSzPts val="1000"/>
              <a:buChar char="▣"/>
            </a:pPr>
            <a:r>
              <a:rPr lang="es" sz="1000"/>
              <a:t>https://vladmihalcea.com/prepersist-preupdate-embeddable-jpa-hibernate/</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0"/>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50"/>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sz="12000">
                <a:solidFill>
                  <a:srgbClr val="4ECDC4"/>
                </a:solidFill>
              </a:rPr>
              <a:t>Ref</a:t>
            </a:r>
            <a:endParaRPr sz="12000">
              <a:solidFill>
                <a:srgbClr val="4ECDC4"/>
              </a:solidFill>
            </a:endParaRPr>
          </a:p>
        </p:txBody>
      </p:sp>
      <p:sp>
        <p:nvSpPr>
          <p:cNvPr id="307" name="Google Shape;307;p50"/>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s" sz="4000"/>
              <a:t>Asociaciones</a:t>
            </a:r>
            <a:endParaRPr b="1" sz="4000"/>
          </a:p>
        </p:txBody>
      </p:sp>
      <p:sp>
        <p:nvSpPr>
          <p:cNvPr id="308" name="Google Shape;308;p50"/>
          <p:cNvSpPr/>
          <p:nvPr/>
        </p:nvSpPr>
        <p:spPr>
          <a:xfrm>
            <a:off x="813273" y="3075198"/>
            <a:ext cx="1533600" cy="103200"/>
          </a:xfrm>
          <a:prstGeom prst="rect">
            <a:avLst/>
          </a:prstGeom>
          <a:solidFill>
            <a:srgbClr val="454F5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454F5B"/>
              </a:solidFill>
            </a:endParaRPr>
          </a:p>
        </p:txBody>
      </p:sp>
      <p:sp>
        <p:nvSpPr>
          <p:cNvPr id="309" name="Google Shape;309;p50"/>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10" name="Google Shape;310;p50"/>
          <p:cNvSpPr txBox="1"/>
          <p:nvPr>
            <p:ph idx="4294967295" type="body"/>
          </p:nvPr>
        </p:nvSpPr>
        <p:spPr>
          <a:xfrm>
            <a:off x="701975" y="3449000"/>
            <a:ext cx="7537500" cy="14196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https://www.sitepoint.com/5-reasons-to-use-jpa-hibernate/</a:t>
            </a:r>
            <a:endParaRPr sz="1000"/>
          </a:p>
          <a:p>
            <a:pPr indent="-292100" lvl="0" marL="457200" rtl="0">
              <a:spcBef>
                <a:spcPts val="1000"/>
              </a:spcBef>
              <a:spcAft>
                <a:spcPts val="0"/>
              </a:spcAft>
              <a:buSzPts val="1000"/>
              <a:buChar char="▣"/>
            </a:pPr>
            <a:r>
              <a:rPr lang="es" sz="1000"/>
              <a:t>http://www.thejavageek.com/2014/05/24/jpa-constraints/</a:t>
            </a:r>
            <a:endParaRPr sz="1000"/>
          </a:p>
          <a:p>
            <a:pPr indent="-292100" lvl="0" marL="457200" rtl="0">
              <a:spcBef>
                <a:spcPts val="1000"/>
              </a:spcBef>
              <a:spcAft>
                <a:spcPts val="0"/>
              </a:spcAft>
              <a:buSzPts val="1000"/>
              <a:buChar char="▣"/>
            </a:pPr>
            <a:r>
              <a:rPr lang="es" sz="1000"/>
              <a:t>https://www.thoughts-on-java.org/ultimate-guide-association-mappings-jpa-hibernate/#oneToOne</a:t>
            </a:r>
            <a:endParaRPr sz="1000"/>
          </a:p>
          <a:p>
            <a:pPr indent="-292100" lvl="0" marL="457200" rtl="0">
              <a:spcBef>
                <a:spcPts val="1000"/>
              </a:spcBef>
              <a:spcAft>
                <a:spcPts val="1000"/>
              </a:spcAft>
              <a:buSzPts val="1000"/>
              <a:buChar char="▣"/>
            </a:pPr>
            <a:r>
              <a:rPr lang="es" sz="1000"/>
              <a:t>https://www.thoughts-on-java.org/entity-mappings-introduction-jpa-fetchtypes/</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1"/>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Google Shape;316;p51"/>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sz="12000">
                <a:solidFill>
                  <a:srgbClr val="4ECDC4"/>
                </a:solidFill>
              </a:rPr>
              <a:t>Ref</a:t>
            </a:r>
            <a:endParaRPr sz="12000">
              <a:solidFill>
                <a:srgbClr val="4ECDC4"/>
              </a:solidFill>
            </a:endParaRPr>
          </a:p>
        </p:txBody>
      </p:sp>
      <p:sp>
        <p:nvSpPr>
          <p:cNvPr id="317" name="Google Shape;317;p51"/>
          <p:cNvSpPr txBox="1"/>
          <p:nvPr>
            <p:ph idx="4294967295" type="subTitle"/>
          </p:nvPr>
        </p:nvSpPr>
        <p:spPr>
          <a:xfrm>
            <a:off x="701974" y="2188406"/>
            <a:ext cx="5391000" cy="62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s" sz="4000"/>
              <a:t>Asociaciones</a:t>
            </a:r>
            <a:endParaRPr b="1" sz="4000"/>
          </a:p>
        </p:txBody>
      </p:sp>
      <p:sp>
        <p:nvSpPr>
          <p:cNvPr id="318" name="Google Shape;318;p51"/>
          <p:cNvSpPr/>
          <p:nvPr/>
        </p:nvSpPr>
        <p:spPr>
          <a:xfrm>
            <a:off x="813273" y="3075198"/>
            <a:ext cx="1533600" cy="103200"/>
          </a:xfrm>
          <a:prstGeom prst="rect">
            <a:avLst/>
          </a:prstGeom>
          <a:solidFill>
            <a:srgbClr val="454F5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454F5B"/>
              </a:solidFill>
            </a:endParaRPr>
          </a:p>
        </p:txBody>
      </p:sp>
      <p:sp>
        <p:nvSpPr>
          <p:cNvPr id="319" name="Google Shape;319;p51"/>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320" name="Google Shape;320;p51"/>
          <p:cNvSpPr txBox="1"/>
          <p:nvPr>
            <p:ph idx="4294967295" type="body"/>
          </p:nvPr>
        </p:nvSpPr>
        <p:spPr>
          <a:xfrm>
            <a:off x="701975" y="3449000"/>
            <a:ext cx="7537500" cy="14196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https://www.thoughts-on-java.org/jpql/</a:t>
            </a:r>
            <a:endParaRPr sz="1000"/>
          </a:p>
          <a:p>
            <a:pPr indent="-292100" lvl="0" marL="457200" rtl="0">
              <a:spcBef>
                <a:spcPts val="1000"/>
              </a:spcBef>
              <a:spcAft>
                <a:spcPts val="0"/>
              </a:spcAft>
              <a:buSzPts val="1000"/>
              <a:buChar char="▣"/>
            </a:pPr>
            <a:r>
              <a:rPr lang="es" sz="1000"/>
              <a:t>https://vladmihalcea.com/a-beginners-guide-to-jpa-and-hibernate-cascade-types/</a:t>
            </a:r>
            <a:endParaRPr sz="1000"/>
          </a:p>
          <a:p>
            <a:pPr indent="-292100" lvl="0" marL="457200" rtl="0">
              <a:spcBef>
                <a:spcPts val="1000"/>
              </a:spcBef>
              <a:spcAft>
                <a:spcPts val="0"/>
              </a:spcAft>
              <a:buSzPts val="1000"/>
              <a:buChar char="▣"/>
            </a:pPr>
            <a:r>
              <a:rPr lang="es" sz="1000"/>
              <a:t>https://vladmihalcea.com/hibernate-sql-function-jpql-criteria-api-query/</a:t>
            </a:r>
            <a:endParaRPr sz="1000"/>
          </a:p>
          <a:p>
            <a:pPr indent="-292100" lvl="0" marL="457200" rtl="0">
              <a:spcBef>
                <a:spcPts val="1000"/>
              </a:spcBef>
              <a:spcAft>
                <a:spcPts val="1000"/>
              </a:spcAft>
              <a:buSzPts val="1000"/>
              <a:buChar char="▣"/>
            </a:pPr>
            <a:r>
              <a:rPr lang="es" sz="1000"/>
              <a:t>https://www.thoughts-on-java.org/jpa-persistence-xml/</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Relaciones entre entidades</a:t>
            </a:r>
            <a:endParaRPr/>
          </a:p>
        </p:txBody>
      </p:sp>
      <p:sp>
        <p:nvSpPr>
          <p:cNvPr id="134" name="Google Shape;134;p28"/>
          <p:cNvSpPr txBox="1"/>
          <p:nvPr>
            <p:ph idx="1" type="body"/>
          </p:nvPr>
        </p:nvSpPr>
        <p:spPr>
          <a:xfrm>
            <a:off x="691200" y="1358700"/>
            <a:ext cx="80340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En las relaciones </a:t>
            </a:r>
            <a:r>
              <a:rPr i="1" lang="es" sz="1800"/>
              <a:t>se asocia una instancia de una entidad A con una o muchas instancias de otra entidad B</a:t>
            </a:r>
            <a:endParaRPr i="1" sz="1800"/>
          </a:p>
          <a:p>
            <a:pPr indent="-342900" lvl="0" marL="457200" rtl="0">
              <a:spcBef>
                <a:spcPts val="1000"/>
              </a:spcBef>
              <a:spcAft>
                <a:spcPts val="0"/>
              </a:spcAft>
              <a:buSzPts val="1800"/>
              <a:buChar char="▣"/>
            </a:pPr>
            <a:r>
              <a:rPr lang="es" sz="1800"/>
              <a:t>En JPA se construyen las relaciones de una forma natural: </a:t>
            </a:r>
            <a:r>
              <a:rPr i="1" lang="es" sz="1800"/>
              <a:t>definiendo en la instancia A el atributo de la relación con el tipo de la otra entidad B o como una colección de instancias de B</a:t>
            </a:r>
            <a:endParaRPr i="1" sz="1800"/>
          </a:p>
          <a:p>
            <a:pPr indent="-342900" lvl="0" marL="457200" rtl="0">
              <a:spcBef>
                <a:spcPts val="1000"/>
              </a:spcBef>
              <a:spcAft>
                <a:spcPts val="0"/>
              </a:spcAft>
              <a:buSzPts val="1800"/>
              <a:buChar char="▣"/>
            </a:pPr>
            <a:r>
              <a:rPr i="1" lang="es" sz="1800">
                <a:solidFill>
                  <a:srgbClr val="4ECDC4"/>
                </a:solidFill>
              </a:rPr>
              <a:t>Habitualmente las relaciones que se definen en JPA son bidireccionales</a:t>
            </a:r>
            <a:r>
              <a:rPr lang="es" sz="1800"/>
              <a:t>, pudiendo obtener la entidad A a partir de la B y la B a partir de la A</a:t>
            </a:r>
            <a:endParaRPr sz="1800"/>
          </a:p>
          <a:p>
            <a:pPr indent="0" lvl="0" marL="0">
              <a:spcBef>
                <a:spcPts val="10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Cardinalidad y direccionalidad</a:t>
            </a:r>
            <a:endParaRPr/>
          </a:p>
        </p:txBody>
      </p:sp>
      <p:sp>
        <p:nvSpPr>
          <p:cNvPr id="140" name="Google Shape;140;p29"/>
          <p:cNvSpPr txBox="1"/>
          <p:nvPr>
            <p:ph idx="1" type="body"/>
          </p:nvPr>
        </p:nvSpPr>
        <p:spPr>
          <a:xfrm>
            <a:off x="691200" y="1238750"/>
            <a:ext cx="7939500" cy="342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Tenemos tres posibles tipos de relaciones bidireccionales desde el punto de vista de la entidad de la izquierda. Desde el punto de vista de la entidad de la derecha tenemos la relación inversa.</a:t>
            </a:r>
            <a:endParaRPr sz="1800"/>
          </a:p>
          <a:p>
            <a:pPr indent="-342900" lvl="1" marL="914400" rtl="0">
              <a:spcBef>
                <a:spcPts val="1000"/>
              </a:spcBef>
              <a:spcAft>
                <a:spcPts val="0"/>
              </a:spcAft>
              <a:buSzPts val="1800"/>
              <a:buChar char="□"/>
            </a:pPr>
            <a:r>
              <a:rPr b="1" i="1" lang="es" sz="1800">
                <a:solidFill>
                  <a:srgbClr val="4ECDC4"/>
                </a:solidFill>
              </a:rPr>
              <a:t>uno-a-uno</a:t>
            </a:r>
            <a:r>
              <a:rPr lang="es" sz="1800"/>
              <a:t> (inversa: uno-a-uno): </a:t>
            </a:r>
            <a:r>
              <a:rPr i="1" lang="es" sz="1800">
                <a:solidFill>
                  <a:srgbClr val="4ECDC4"/>
                </a:solidFill>
              </a:rPr>
              <a:t>@OneToOne</a:t>
            </a:r>
            <a:endParaRPr sz="1800"/>
          </a:p>
          <a:p>
            <a:pPr indent="-342900" lvl="1" marL="914400" rtl="0">
              <a:spcBef>
                <a:spcPts val="1000"/>
              </a:spcBef>
              <a:spcAft>
                <a:spcPts val="0"/>
              </a:spcAft>
              <a:buSzPts val="1800"/>
              <a:buChar char="□"/>
            </a:pPr>
            <a:r>
              <a:rPr b="1" i="1" lang="es" sz="1800">
                <a:solidFill>
                  <a:srgbClr val="4ECDC4"/>
                </a:solidFill>
              </a:rPr>
              <a:t>uno-a-muchos</a:t>
            </a:r>
            <a:r>
              <a:rPr lang="es" sz="1800"/>
              <a:t> (inversa: muchos-a-uno): </a:t>
            </a:r>
            <a:r>
              <a:rPr i="1" lang="es" sz="1800">
                <a:solidFill>
                  <a:srgbClr val="4ECDC4"/>
                </a:solidFill>
              </a:rPr>
              <a:t>@OneToMany</a:t>
            </a:r>
            <a:r>
              <a:rPr lang="es" sz="1800"/>
              <a:t>, (</a:t>
            </a:r>
            <a:r>
              <a:rPr i="1" lang="es" sz="1800">
                <a:solidFill>
                  <a:srgbClr val="4ECDC4"/>
                </a:solidFill>
              </a:rPr>
              <a:t>@ManyToOne</a:t>
            </a:r>
            <a:r>
              <a:rPr lang="es" sz="1800"/>
              <a:t>)</a:t>
            </a:r>
            <a:endParaRPr sz="1800"/>
          </a:p>
          <a:p>
            <a:pPr indent="-342900" lvl="1" marL="914400" rtl="0">
              <a:spcBef>
                <a:spcPts val="1000"/>
              </a:spcBef>
              <a:spcAft>
                <a:spcPts val="0"/>
              </a:spcAft>
              <a:buSzPts val="1800"/>
              <a:buChar char="□"/>
            </a:pPr>
            <a:r>
              <a:rPr b="1" i="1" lang="es" sz="1800">
                <a:solidFill>
                  <a:srgbClr val="4ECDC4"/>
                </a:solidFill>
              </a:rPr>
              <a:t>muchos-a-muchos</a:t>
            </a:r>
            <a:r>
              <a:rPr lang="es" sz="1800"/>
              <a:t> (inversa: muchos-a-muchos): </a:t>
            </a:r>
            <a:r>
              <a:rPr i="1" lang="es" sz="1800">
                <a:solidFill>
                  <a:srgbClr val="4ECDC4"/>
                </a:solidFill>
              </a:rPr>
              <a:t>@ManyToMany</a:t>
            </a:r>
            <a:endParaRPr sz="1800"/>
          </a:p>
          <a:p>
            <a:pPr indent="-304800" lvl="0" marL="457200" rtl="0">
              <a:spcBef>
                <a:spcPts val="1000"/>
              </a:spcBef>
              <a:spcAft>
                <a:spcPts val="0"/>
              </a:spcAft>
              <a:buSzPts val="1200"/>
              <a:buChar char="▣"/>
            </a:pPr>
            <a:r>
              <a:rPr lang="es" sz="1200"/>
              <a:t>La direccionalidad indica si desde una entidad podemos obtener la otra</a:t>
            </a:r>
            <a:endParaRPr sz="1200"/>
          </a:p>
          <a:p>
            <a:pPr indent="0" lvl="0" marL="0" rtl="0">
              <a:spcBef>
                <a:spcPts val="1000"/>
              </a:spcBef>
              <a:spcAft>
                <a:spcPts val="0"/>
              </a:spcAft>
              <a:buNone/>
            </a:pPr>
            <a:r>
              <a:t/>
            </a:r>
            <a:endParaRPr sz="1800"/>
          </a:p>
        </p:txBody>
      </p:sp>
      <p:sp>
        <p:nvSpPr>
          <p:cNvPr id="141" name="Google Shape;141;p29"/>
          <p:cNvSpPr/>
          <p:nvPr/>
        </p:nvSpPr>
        <p:spPr>
          <a:xfrm>
            <a:off x="774000" y="4031800"/>
            <a:ext cx="323700" cy="323700"/>
          </a:xfrm>
          <a:prstGeom prst="ellipse">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29"/>
          <p:cNvSpPr txBox="1"/>
          <p:nvPr/>
        </p:nvSpPr>
        <p:spPr>
          <a:xfrm>
            <a:off x="774000" y="4031800"/>
            <a:ext cx="323700" cy="323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s">
                <a:solidFill>
                  <a:schemeClr val="lt1"/>
                </a:solidFill>
              </a:rPr>
              <a:t>!</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Many-to-One</a:t>
            </a:r>
            <a:endParaRPr/>
          </a:p>
        </p:txBody>
      </p:sp>
      <p:sp>
        <p:nvSpPr>
          <p:cNvPr id="148" name="Google Shape;148;p30"/>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Un </a:t>
            </a:r>
            <a:r>
              <a:rPr i="1" lang="es" sz="1800">
                <a:solidFill>
                  <a:srgbClr val="4ECDC4"/>
                </a:solidFill>
              </a:rPr>
              <a:t>pedido</a:t>
            </a:r>
            <a:r>
              <a:rPr lang="es" sz="1800"/>
              <a:t> consta de varios </a:t>
            </a:r>
            <a:r>
              <a:rPr i="1" lang="es" sz="1800">
                <a:solidFill>
                  <a:srgbClr val="4ECDC4"/>
                </a:solidFill>
              </a:rPr>
              <a:t>elementos</a:t>
            </a:r>
            <a:r>
              <a:rPr lang="es" sz="1800"/>
              <a:t>, pero cada </a:t>
            </a:r>
            <a:r>
              <a:rPr i="1" lang="es" sz="1800">
                <a:solidFill>
                  <a:srgbClr val="4ECDC4"/>
                </a:solidFill>
              </a:rPr>
              <a:t>elemento</a:t>
            </a:r>
            <a:r>
              <a:rPr lang="es" sz="1800"/>
              <a:t> pertenece a un solo </a:t>
            </a:r>
            <a:r>
              <a:rPr i="1" lang="es" sz="1800">
                <a:solidFill>
                  <a:srgbClr val="4ECDC4"/>
                </a:solidFill>
              </a:rPr>
              <a:t>pedido</a:t>
            </a:r>
            <a:r>
              <a:rPr lang="es" sz="1800"/>
              <a:t>. Ese es un ejemplo típico de una asociación </a:t>
            </a:r>
            <a:r>
              <a:rPr b="1" i="1" lang="es" sz="1800"/>
              <a:t>muchos a uno</a:t>
            </a:r>
            <a:endParaRPr sz="1800"/>
          </a:p>
          <a:p>
            <a:pPr indent="-342900" lvl="0" marL="457200" rtl="0">
              <a:spcBef>
                <a:spcPts val="1000"/>
              </a:spcBef>
              <a:spcAft>
                <a:spcPts val="0"/>
              </a:spcAft>
              <a:buSzPts val="1800"/>
              <a:buChar char="▣"/>
            </a:pPr>
            <a:r>
              <a:rPr lang="es" sz="1800"/>
              <a:t>Con </a:t>
            </a:r>
            <a:r>
              <a:rPr i="1" lang="es" sz="1800"/>
              <a:t>JPA</a:t>
            </a:r>
            <a:r>
              <a:rPr lang="es" sz="1800"/>
              <a:t> e </a:t>
            </a:r>
            <a:r>
              <a:rPr i="1" lang="es" sz="1800"/>
              <a:t>Hibernate</a:t>
            </a:r>
            <a:r>
              <a:rPr lang="es" sz="1800"/>
              <a:t>, se puede modelar de 3 maneras diferentes: como una asociación </a:t>
            </a:r>
            <a:r>
              <a:rPr b="1" i="1" lang="es" sz="1800"/>
              <a:t>bidireccional</a:t>
            </a:r>
            <a:r>
              <a:rPr lang="es" sz="1800"/>
              <a:t> con un atributo en el </a:t>
            </a:r>
            <a:r>
              <a:rPr i="1" lang="es" sz="1800">
                <a:solidFill>
                  <a:srgbClr val="4ECDC4"/>
                </a:solidFill>
              </a:rPr>
              <a:t>pedido</a:t>
            </a:r>
            <a:r>
              <a:rPr lang="es" sz="1800"/>
              <a:t> y en la entidad </a:t>
            </a:r>
            <a:r>
              <a:rPr i="1" lang="es" sz="1800">
                <a:solidFill>
                  <a:srgbClr val="4ECDC4"/>
                </a:solidFill>
              </a:rPr>
              <a:t>elemento</a:t>
            </a:r>
            <a:r>
              <a:rPr lang="es" sz="1800"/>
              <a:t> o como una relación </a:t>
            </a:r>
            <a:r>
              <a:rPr b="1" i="1" lang="es" sz="1800"/>
              <a:t>unidireccional</a:t>
            </a:r>
            <a:r>
              <a:rPr lang="es" sz="1800"/>
              <a:t> con un atributo en el </a:t>
            </a:r>
            <a:r>
              <a:rPr i="1" lang="es" sz="1800">
                <a:solidFill>
                  <a:srgbClr val="4ECDC4"/>
                </a:solidFill>
              </a:rPr>
              <a:t>pedido</a:t>
            </a:r>
            <a:r>
              <a:rPr lang="es" sz="1800"/>
              <a:t> o en la entidad </a:t>
            </a:r>
            <a:r>
              <a:rPr i="1" lang="es" sz="1800">
                <a:solidFill>
                  <a:srgbClr val="4ECDC4"/>
                </a:solidFill>
              </a:rPr>
              <a:t>elemento</a:t>
            </a:r>
            <a:r>
              <a:rPr lang="es" sz="1800"/>
              <a:t> </a:t>
            </a:r>
            <a:endParaRPr sz="1800"/>
          </a:p>
          <a:p>
            <a:pPr indent="0" lvl="0" marL="0" rtl="0">
              <a:spcBef>
                <a:spcPts val="10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a:t>
            </a:r>
            <a:r>
              <a:rPr lang="es"/>
              <a:t> Many-to-One</a:t>
            </a:r>
            <a:endParaRPr/>
          </a:p>
        </p:txBody>
      </p:sp>
      <p:sp>
        <p:nvSpPr>
          <p:cNvPr id="154" name="Google Shape;154;p31"/>
          <p:cNvSpPr txBox="1"/>
          <p:nvPr>
            <p:ph idx="1" type="body"/>
          </p:nvPr>
        </p:nvSpPr>
        <p:spPr>
          <a:xfrm>
            <a:off x="691200" y="1358700"/>
            <a:ext cx="82479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La entidad </a:t>
            </a:r>
            <a:r>
              <a:rPr i="1" lang="es" sz="1800">
                <a:solidFill>
                  <a:srgbClr val="4ECDC4"/>
                </a:solidFill>
              </a:rPr>
              <a:t>OrderItem</a:t>
            </a:r>
            <a:r>
              <a:rPr lang="es" sz="1800"/>
              <a:t> representa los muchos lados de la relación y la tabla </a:t>
            </a:r>
            <a:r>
              <a:rPr i="1" lang="es" sz="1800">
                <a:solidFill>
                  <a:srgbClr val="4ECDC4"/>
                </a:solidFill>
              </a:rPr>
              <a:t>OrderItem</a:t>
            </a:r>
            <a:r>
              <a:rPr lang="es" sz="1800"/>
              <a:t> contiene la clave externa del registro en la tabla de pedidos</a:t>
            </a:r>
            <a:endParaRPr sz="1800"/>
          </a:p>
          <a:p>
            <a:pPr indent="0" lvl="0" marL="457200" rtl="0">
              <a:spcBef>
                <a:spcPts val="1000"/>
              </a:spcBef>
              <a:spcAft>
                <a:spcPts val="0"/>
              </a:spcAft>
              <a:buNone/>
            </a:pPr>
            <a:r>
              <a:t/>
            </a:r>
            <a:endParaRPr sz="1800"/>
          </a:p>
          <a:p>
            <a:pPr indent="0" lvl="0" marL="457200" rtl="0">
              <a:spcBef>
                <a:spcPts val="1000"/>
              </a:spcBef>
              <a:spcAft>
                <a:spcPts val="0"/>
              </a:spcAft>
              <a:buNone/>
            </a:pPr>
            <a:r>
              <a:t/>
            </a:r>
            <a:endParaRPr sz="1800"/>
          </a:p>
          <a:p>
            <a:pPr indent="0" lvl="0" marL="457200" rtl="0">
              <a:spcBef>
                <a:spcPts val="1000"/>
              </a:spcBef>
              <a:spcAft>
                <a:spcPts val="0"/>
              </a:spcAft>
              <a:buNone/>
            </a:pPr>
            <a:r>
              <a:t/>
            </a:r>
            <a:endParaRPr sz="1800"/>
          </a:p>
          <a:p>
            <a:pPr indent="0" lvl="0" marL="457200" rtl="0">
              <a:spcBef>
                <a:spcPts val="1000"/>
              </a:spcBef>
              <a:spcAft>
                <a:spcPts val="0"/>
              </a:spcAft>
              <a:buNone/>
            </a:pPr>
            <a:r>
              <a:t/>
            </a:r>
            <a:endParaRPr sz="1800"/>
          </a:p>
          <a:p>
            <a:pPr indent="-342900" lvl="0" marL="457200" rtl="0">
              <a:spcBef>
                <a:spcPts val="1000"/>
              </a:spcBef>
              <a:spcAft>
                <a:spcPts val="0"/>
              </a:spcAft>
              <a:buSzPts val="1800"/>
              <a:buChar char="▣"/>
            </a:pPr>
            <a:r>
              <a:rPr lang="es" sz="1800"/>
              <a:t>De forma predeterminada JPA usaría una columna con el nombre </a:t>
            </a:r>
            <a:r>
              <a:rPr i="1" lang="es" sz="1800">
                <a:solidFill>
                  <a:srgbClr val="4ECDC4"/>
                </a:solidFill>
              </a:rPr>
              <a:t>order_id</a:t>
            </a:r>
            <a:r>
              <a:rPr lang="es" sz="1800"/>
              <a:t> para almacenar la clave externa en la entidad </a:t>
            </a:r>
            <a:r>
              <a:rPr i="1" lang="es" sz="1800">
                <a:solidFill>
                  <a:srgbClr val="4ECDC4"/>
                </a:solidFill>
              </a:rPr>
              <a:t>Order</a:t>
            </a:r>
            <a:endParaRPr sz="1800"/>
          </a:p>
          <a:p>
            <a:pPr indent="0" lvl="0" marL="0" rtl="0">
              <a:spcBef>
                <a:spcPts val="1000"/>
              </a:spcBef>
              <a:spcAft>
                <a:spcPts val="0"/>
              </a:spcAft>
              <a:buNone/>
            </a:pPr>
            <a:r>
              <a:t/>
            </a:r>
            <a:endParaRPr sz="1800"/>
          </a:p>
        </p:txBody>
      </p:sp>
      <p:sp>
        <p:nvSpPr>
          <p:cNvPr id="155" name="Google Shape;155;p31"/>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Many-to-One</a:t>
            </a:r>
            <a:endParaRPr i="1" sz="2400">
              <a:solidFill>
                <a:srgbClr val="4ECDC4"/>
              </a:solidFill>
            </a:endParaRPr>
          </a:p>
        </p:txBody>
      </p:sp>
      <p:pic>
        <p:nvPicPr>
          <p:cNvPr id="156" name="Google Shape;156;p31"/>
          <p:cNvPicPr preferRelativeResize="0"/>
          <p:nvPr/>
        </p:nvPicPr>
        <p:blipFill>
          <a:blip r:embed="rId3">
            <a:alphaModFix/>
          </a:blip>
          <a:stretch>
            <a:fillRect/>
          </a:stretch>
        </p:blipFill>
        <p:spPr>
          <a:xfrm>
            <a:off x="3091136" y="2571761"/>
            <a:ext cx="2961725" cy="13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Many-to-One</a:t>
            </a:r>
            <a:endParaRPr/>
          </a:p>
        </p:txBody>
      </p:sp>
      <p:sp>
        <p:nvSpPr>
          <p:cNvPr id="162" name="Google Shape;162;p32"/>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Si se desea utilizar una columna diferente, se debe definir el nombre de la columna de la clave externa con una anotación </a:t>
            </a:r>
            <a:r>
              <a:rPr b="1" i="1" lang="es" sz="1800">
                <a:solidFill>
                  <a:srgbClr val="4ECDC4"/>
                </a:solidFill>
              </a:rPr>
              <a:t>@JoinColumn</a:t>
            </a:r>
            <a:r>
              <a:rPr lang="es" sz="1800"/>
              <a:t>. </a:t>
            </a:r>
            <a:endParaRPr sz="1800"/>
          </a:p>
          <a:p>
            <a:pPr indent="-342900" lvl="0" marL="457200" rtl="0">
              <a:spcBef>
                <a:spcPts val="1000"/>
              </a:spcBef>
              <a:spcAft>
                <a:spcPts val="0"/>
              </a:spcAft>
              <a:buSzPts val="1800"/>
              <a:buChar char="▣"/>
            </a:pPr>
            <a:r>
              <a:rPr lang="es" sz="1800"/>
              <a:t>El ejemplo en el siguiente fragmento de código le dice a JPA que use la columna </a:t>
            </a:r>
            <a:r>
              <a:rPr i="1" lang="es" sz="1800">
                <a:solidFill>
                  <a:srgbClr val="4ECDC4"/>
                </a:solidFill>
              </a:rPr>
              <a:t>fk_order</a:t>
            </a:r>
            <a:r>
              <a:rPr lang="es" sz="1800"/>
              <a:t> para almacenar la clave externa.</a:t>
            </a:r>
            <a:endParaRPr sz="1800"/>
          </a:p>
          <a:p>
            <a:pPr indent="0" lvl="0" marL="0" rtl="0">
              <a:spcBef>
                <a:spcPts val="1000"/>
              </a:spcBef>
              <a:spcAft>
                <a:spcPts val="0"/>
              </a:spcAft>
              <a:buNone/>
            </a:pPr>
            <a:r>
              <a:t/>
            </a:r>
            <a:endParaRPr sz="1800"/>
          </a:p>
        </p:txBody>
      </p:sp>
      <p:sp>
        <p:nvSpPr>
          <p:cNvPr id="163" name="Google Shape;163;p32"/>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Many-to-One</a:t>
            </a:r>
            <a:endParaRPr i="1" sz="2400">
              <a:solidFill>
                <a:srgbClr val="4ECDC4"/>
              </a:solidFill>
            </a:endParaRPr>
          </a:p>
        </p:txBody>
      </p:sp>
      <p:pic>
        <p:nvPicPr>
          <p:cNvPr id="164" name="Google Shape;164;p32"/>
          <p:cNvPicPr preferRelativeResize="0"/>
          <p:nvPr/>
        </p:nvPicPr>
        <p:blipFill>
          <a:blip r:embed="rId3">
            <a:alphaModFix/>
          </a:blip>
          <a:stretch>
            <a:fillRect/>
          </a:stretch>
        </p:blipFill>
        <p:spPr>
          <a:xfrm>
            <a:off x="2848928" y="3241950"/>
            <a:ext cx="3446146" cy="142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a:t>
            </a:r>
            <a:r>
              <a:rPr lang="es"/>
              <a:t> Many-to-One</a:t>
            </a:r>
            <a:endParaRPr/>
          </a:p>
        </p:txBody>
      </p:sp>
      <p:sp>
        <p:nvSpPr>
          <p:cNvPr id="170" name="Google Shape;170;p33"/>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mapeo unidireccional de relación uno a muchos no es muy común. En el ejemplo solo modela la asociación en la entidad </a:t>
            </a:r>
            <a:r>
              <a:rPr i="1" lang="es" sz="1800">
                <a:solidFill>
                  <a:srgbClr val="4ECDC4"/>
                </a:solidFill>
              </a:rPr>
              <a:t>Order</a:t>
            </a:r>
            <a:r>
              <a:rPr lang="es" sz="1800"/>
              <a:t> y no en </a:t>
            </a:r>
            <a:r>
              <a:rPr i="1" lang="es" sz="1800">
                <a:solidFill>
                  <a:srgbClr val="4ECDC4"/>
                </a:solidFill>
              </a:rPr>
              <a:t>OrderItem</a:t>
            </a:r>
            <a:r>
              <a:rPr lang="es" sz="1800"/>
              <a:t> .</a:t>
            </a:r>
            <a:endParaRPr sz="1800"/>
          </a:p>
          <a:p>
            <a:pPr indent="-342900" lvl="0" marL="457200" rtl="0">
              <a:spcBef>
                <a:spcPts val="1000"/>
              </a:spcBef>
              <a:spcAft>
                <a:spcPts val="0"/>
              </a:spcAft>
              <a:buSzPts val="1800"/>
              <a:buChar char="▣"/>
            </a:pPr>
            <a:r>
              <a:rPr lang="es" sz="1800"/>
              <a:t>La definición de mapeo básico es muy similar a la asociación de muchos a uno:</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p:txBody>
      </p:sp>
      <p:sp>
        <p:nvSpPr>
          <p:cNvPr id="171" name="Google Shape;171;p33"/>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One-to-Many</a:t>
            </a:r>
            <a:endParaRPr i="1" sz="2400">
              <a:solidFill>
                <a:srgbClr val="4ECDC4"/>
              </a:solidFill>
            </a:endParaRPr>
          </a:p>
        </p:txBody>
      </p:sp>
      <p:pic>
        <p:nvPicPr>
          <p:cNvPr id="172" name="Google Shape;172;p33"/>
          <p:cNvPicPr preferRelativeResize="0"/>
          <p:nvPr/>
        </p:nvPicPr>
        <p:blipFill>
          <a:blip r:embed="rId3">
            <a:alphaModFix/>
          </a:blip>
          <a:stretch>
            <a:fillRect/>
          </a:stretch>
        </p:blipFill>
        <p:spPr>
          <a:xfrm>
            <a:off x="1818460" y="3208972"/>
            <a:ext cx="5507075" cy="122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Asociaciones Many-to-One</a:t>
            </a:r>
            <a:endParaRPr/>
          </a:p>
        </p:txBody>
      </p:sp>
      <p:sp>
        <p:nvSpPr>
          <p:cNvPr id="178" name="Google Shape;178;p34"/>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Pero lo más probable es que no sea la asignación que estamos buscando porque JPA usa una tabla de asociación para mapear la relación. Para evitarlo se necesita usar una anotación </a:t>
            </a:r>
            <a:r>
              <a:rPr b="1" i="1" lang="es" sz="1800">
                <a:solidFill>
                  <a:srgbClr val="4ECDC4"/>
                </a:solidFill>
              </a:rPr>
              <a:t>@JoinColumn</a:t>
            </a:r>
            <a:r>
              <a:rPr lang="es" sz="1800"/>
              <a:t> para especificar la columna de clave externa:</a:t>
            </a:r>
            <a:endParaRPr sz="1800"/>
          </a:p>
          <a:p>
            <a:pPr indent="0" lvl="0" marL="0" rtl="0">
              <a:spcBef>
                <a:spcPts val="1000"/>
              </a:spcBef>
              <a:spcAft>
                <a:spcPts val="0"/>
              </a:spcAft>
              <a:buNone/>
            </a:pPr>
            <a:r>
              <a:t/>
            </a:r>
            <a:endParaRPr sz="1800"/>
          </a:p>
          <a:p>
            <a:pPr indent="0" lvl="0" marL="0" rtl="0">
              <a:spcBef>
                <a:spcPts val="1000"/>
              </a:spcBef>
              <a:spcAft>
                <a:spcPts val="0"/>
              </a:spcAft>
              <a:buNone/>
            </a:pPr>
            <a:r>
              <a:t/>
            </a:r>
            <a:endParaRPr sz="1800"/>
          </a:p>
        </p:txBody>
      </p:sp>
      <p:sp>
        <p:nvSpPr>
          <p:cNvPr id="179" name="Google Shape;179;p34"/>
          <p:cNvSpPr txBox="1"/>
          <p:nvPr>
            <p:ph type="title"/>
          </p:nvPr>
        </p:nvSpPr>
        <p:spPr>
          <a:xfrm>
            <a:off x="2390150" y="888750"/>
            <a:ext cx="6433500" cy="540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s" sz="2400">
                <a:solidFill>
                  <a:srgbClr val="4ECDC4"/>
                </a:solidFill>
              </a:rPr>
              <a:t>Unidireccional One-to-Many</a:t>
            </a:r>
            <a:endParaRPr i="1" sz="2400">
              <a:solidFill>
                <a:srgbClr val="4ECDC4"/>
              </a:solidFill>
            </a:endParaRPr>
          </a:p>
        </p:txBody>
      </p:sp>
      <p:pic>
        <p:nvPicPr>
          <p:cNvPr id="180" name="Google Shape;180;p34"/>
          <p:cNvPicPr preferRelativeResize="0"/>
          <p:nvPr/>
        </p:nvPicPr>
        <p:blipFill>
          <a:blip r:embed="rId3">
            <a:alphaModFix/>
          </a:blip>
          <a:stretch>
            <a:fillRect/>
          </a:stretch>
        </p:blipFill>
        <p:spPr>
          <a:xfrm>
            <a:off x="1786987" y="3080475"/>
            <a:ext cx="5570025" cy="141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