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Montserrat-bold.fntdata"/><Relationship Id="rId10" Type="http://schemas.openxmlformats.org/officeDocument/2006/relationships/slide" Target="slides/slide4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0eb38bf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0eb38b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a0eb38b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a0eb38b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715c490c_3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715c490c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a0eb38bf_2_97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a0eb38b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e715c490c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e715c490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e715c490c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e715c490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120e5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120e5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c5290a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c5290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c5290a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c5290a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a0eb38b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a0eb38b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a120e5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a120e5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a120e5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a120e5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a120e5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a120e5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70" name="Google Shape;70;p17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100" name="Google Shape;100;p22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5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JPA (1)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idx="4294967295" type="body"/>
          </p:nvPr>
        </p:nvSpPr>
        <p:spPr>
          <a:xfrm>
            <a:off x="3456975" y="1972950"/>
            <a:ext cx="4919700" cy="11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Busca información en la web de las cosas que ofrece </a:t>
            </a:r>
            <a:r>
              <a:rPr i="1" lang="es" sz="1800">
                <a:solidFill>
                  <a:srgbClr val="738498"/>
                </a:solidFill>
              </a:rPr>
              <a:t>Hibernate </a:t>
            </a:r>
            <a:r>
              <a:rPr lang="es" sz="1800">
                <a:solidFill>
                  <a:srgbClr val="738498"/>
                </a:solidFill>
              </a:rPr>
              <a:t>y que no están especificadas en JPA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191" name="Google Shape;191;p36"/>
          <p:cNvSpPr txBox="1"/>
          <p:nvPr>
            <p:ph idx="4294967295" type="subTitle"/>
          </p:nvPr>
        </p:nvSpPr>
        <p:spPr>
          <a:xfrm>
            <a:off x="701975" y="2188400"/>
            <a:ext cx="7608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Introducción</a:t>
            </a:r>
            <a:endParaRPr b="1" sz="4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192" name="Google Shape;192;p36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https://www.tutorialspoint.com/jpa/index.htm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https://stackoverflow.com/questions/9881611/whats-the-difference-between-jpa-and-hibernate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https://www.javacodegeeks.com/2015/02/jpa-tutorial.html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https://howtodoinjava.com/hibernate/hibernate-jpa-2-persistence-annotations-tutorial/</a:t>
            </a:r>
            <a:endParaRPr sz="1000"/>
          </a:p>
        </p:txBody>
      </p:sp>
      <p:sp>
        <p:nvSpPr>
          <p:cNvPr id="193" name="Google Shape;193;p36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01" name="Google Shape;201;p37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Introducción</a:t>
            </a:r>
            <a:endParaRPr b="1" sz="4000"/>
          </a:p>
        </p:txBody>
      </p:sp>
      <p:sp>
        <p:nvSpPr>
          <p:cNvPr id="202" name="Google Shape;202;p37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4" name="Google Shape;204;p37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https://www.boraji.com/hibernate-5-and-jpa-2-persist-find-merge-and-remove-example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http://www.codejava.net/frameworks/hibernate/java-hibernate-jpa-annotations-tutorial-for-beginners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https://www.oscarblancarteblog.com/tutoriales/java-persistence-api-jpa/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https://vladmihalcea.com/prepersist-preupdate-embeddable-jpa-hibernate/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11" name="Google Shape;211;p38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Introducción</a:t>
            </a:r>
            <a:endParaRPr b="1" sz="4000"/>
          </a:p>
        </p:txBody>
      </p:sp>
      <p:sp>
        <p:nvSpPr>
          <p:cNvPr id="212" name="Google Shape;212;p38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13" name="Google Shape;213;p38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4" name="Google Shape;214;p38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https://www.sitepoint.com/5-reasons-to-use-jpa-hibernate/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http://www.thejavageek.com/2014/05/24/jpa-constraints/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https://www.thoughts-on-java.org/ultimate-guide-association-mappings-jpa-hibernate/#oneToOne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https://www.thoughts-on-java.org/entity-mappings-introduction-jpa-fetchtypes/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9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21" name="Google Shape;221;p39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Introducción</a:t>
            </a:r>
            <a:endParaRPr b="1" sz="4000"/>
          </a:p>
        </p:txBody>
      </p:sp>
      <p:sp>
        <p:nvSpPr>
          <p:cNvPr id="222" name="Google Shape;222;p39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23" name="Google Shape;223;p3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4" name="Google Shape;224;p39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https://www.thoughts-on-java.org/jpql/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https://vladmihalcea.com/a-beginners-guide-to-jpa-and-hibernate-cascade-types/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https://vladmihalcea.com/hibernate-sql-function-jpql-criteria-api-query/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https://www.thoughts-on-java.org/jpa-persistence-xml/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Java Persistence API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JPA vs Hibernate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Relación entre JPA e Hibernate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Flexibilidad con JPA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87525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 Persistence API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0"/>
            <a:ext cx="3927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JPA es la propuesta estándar que ofrece Java para implementar un </a:t>
            </a:r>
            <a:r>
              <a:rPr i="1" lang="es" sz="1800">
                <a:solidFill>
                  <a:srgbClr val="4ECDC4"/>
                </a:solidFill>
              </a:rPr>
              <a:t>Framework Object Relational Mapping (ORM)</a:t>
            </a:r>
            <a:r>
              <a:rPr lang="es" sz="1800"/>
              <a:t>, que permite interactuar con la base de datos por medio de objetos.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75" y="1572076"/>
            <a:ext cx="3657375" cy="19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691200" y="3850900"/>
            <a:ext cx="80511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JPA es el encargado de convertir los objetos Java en instrucciones para el </a:t>
            </a:r>
            <a:r>
              <a:rPr i="1" lang="es" sz="1800"/>
              <a:t>Manejador de Base de Datos</a:t>
            </a:r>
            <a:r>
              <a:rPr lang="es" sz="1800"/>
              <a:t> (MDB).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691200" y="87525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 Persistence API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91200" y="1225275"/>
            <a:ext cx="79194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Puede usarse en </a:t>
            </a:r>
            <a:r>
              <a:rPr i="1" lang="es" sz="1800">
                <a:solidFill>
                  <a:srgbClr val="4ECDC4"/>
                </a:solidFill>
              </a:rPr>
              <a:t>Java SE</a:t>
            </a:r>
            <a:r>
              <a:rPr lang="es" sz="1800"/>
              <a:t> y en </a:t>
            </a:r>
            <a:r>
              <a:rPr i="1" lang="es" sz="1800">
                <a:solidFill>
                  <a:srgbClr val="4ECDC4"/>
                </a:solidFill>
              </a:rPr>
              <a:t>aplicaciones web</a:t>
            </a:r>
            <a:r>
              <a:rPr lang="es" sz="1800"/>
              <a:t> sin servidor de aplicaciones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Algunas características: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Basado en POJOs</a:t>
            </a:r>
            <a:r>
              <a:rPr lang="es" sz="1800"/>
              <a:t> (</a:t>
            </a:r>
            <a:r>
              <a:rPr i="1" lang="es" sz="1800"/>
              <a:t>Plain Old Java Objects</a:t>
            </a:r>
            <a:r>
              <a:rPr lang="es" sz="1800"/>
              <a:t>, objetos sencillos Java frente a otros enfoques para hacer objetos persistentes que están directamente conectados con la base de datos mediante un complicado mecanismos de herencia e interfaces)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Basado en </a:t>
            </a:r>
            <a:r>
              <a:rPr i="1" lang="es" sz="1800">
                <a:solidFill>
                  <a:srgbClr val="4ECDC4"/>
                </a:solidFill>
              </a:rPr>
              <a:t>anotaciones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Simplicidad</a:t>
            </a:r>
            <a:r>
              <a:rPr lang="es" sz="1800"/>
              <a:t>: abundantes opciones por defecto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691200" y="87525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 Persistence API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691200" y="1225275"/>
            <a:ext cx="79800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Mediante JPA </a:t>
            </a:r>
            <a:r>
              <a:rPr i="1" lang="es" sz="1800">
                <a:solidFill>
                  <a:srgbClr val="4ECDC4"/>
                </a:solidFill>
              </a:rPr>
              <a:t>es posible trabajar</a:t>
            </a:r>
            <a:r>
              <a:rPr lang="es" sz="1800"/>
              <a:t> directamente en Java </a:t>
            </a:r>
            <a:r>
              <a:rPr i="1" lang="es" sz="1800">
                <a:solidFill>
                  <a:srgbClr val="4ECDC4"/>
                </a:solidFill>
              </a:rPr>
              <a:t>con clases y objetos persistentes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conexión de JPA con la base de datos se hace con un </a:t>
            </a:r>
            <a:r>
              <a:rPr i="1" lang="es" sz="1800">
                <a:solidFill>
                  <a:srgbClr val="4ECDC4"/>
                </a:solidFill>
              </a:rPr>
              <a:t>driver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JDBC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JPA abstrae los conceptos de bajo nivel: </a:t>
            </a:r>
            <a:r>
              <a:rPr i="1" lang="es" sz="1800">
                <a:solidFill>
                  <a:srgbClr val="4ECDC4"/>
                </a:solidFill>
              </a:rPr>
              <a:t>desaparecen</a:t>
            </a:r>
            <a:r>
              <a:rPr lang="es" sz="1800"/>
              <a:t> los </a:t>
            </a:r>
            <a:r>
              <a:rPr i="1" lang="es" sz="1800">
                <a:solidFill>
                  <a:srgbClr val="4ECDC4"/>
                </a:solidFill>
              </a:rPr>
              <a:t>result sets</a:t>
            </a:r>
            <a:r>
              <a:rPr lang="es" sz="1800"/>
              <a:t> y las </a:t>
            </a:r>
            <a:r>
              <a:rPr i="1" lang="es" sz="1800">
                <a:solidFill>
                  <a:srgbClr val="4ECDC4"/>
                </a:solidFill>
              </a:rPr>
              <a:t>consultas SQL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JPA vs Hibernate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lang="es" sz="1800"/>
              <a:t>JPA </a:t>
            </a:r>
            <a:r>
              <a:rPr lang="es" sz="1800"/>
              <a:t>es una parte de la </a:t>
            </a:r>
            <a:r>
              <a:rPr i="1" lang="es" sz="1800">
                <a:solidFill>
                  <a:srgbClr val="4ECDC4"/>
                </a:solidFill>
              </a:rPr>
              <a:t>especificación de EJB 3 ( JSR 220)</a:t>
            </a:r>
            <a:r>
              <a:rPr lang="es" sz="1800"/>
              <a:t> . Por lo tanto </a:t>
            </a:r>
            <a:r>
              <a:rPr i="1" lang="es" sz="1800">
                <a:solidFill>
                  <a:srgbClr val="4ECDC4"/>
                </a:solidFill>
              </a:rPr>
              <a:t>no existe realmente como framework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lang="es" sz="1800"/>
              <a:t>JPA </a:t>
            </a:r>
            <a:r>
              <a:rPr lang="es" sz="1800"/>
              <a:t>es un </a:t>
            </a:r>
            <a:r>
              <a:rPr lang="es" sz="1800"/>
              <a:t>documento en el cual </a:t>
            </a:r>
            <a:r>
              <a:rPr i="1" lang="es" sz="1800"/>
              <a:t>se especifica los principios básicos de gestión de la capa de persistencia</a:t>
            </a:r>
            <a:r>
              <a:rPr lang="es" sz="1800"/>
              <a:t> dentro del mundo de Java EE (</a:t>
            </a:r>
            <a:r>
              <a:rPr i="1" lang="es" sz="1800"/>
              <a:t>Java Enterprise Edition)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lang="es" sz="1800"/>
              <a:t>Hibernate </a:t>
            </a:r>
            <a:r>
              <a:rPr lang="es" sz="1800"/>
              <a:t>en cambio sí que es algo real y </a:t>
            </a:r>
            <a:r>
              <a:rPr i="1" lang="es" sz="1800">
                <a:solidFill>
                  <a:srgbClr val="4ECDC4"/>
                </a:solidFill>
              </a:rPr>
              <a:t>se trata de un framework que gestiona la capa de persistencia</a:t>
            </a:r>
            <a:r>
              <a:rPr lang="es" sz="1800"/>
              <a:t> a través de ficheros xml o anotaciones.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entre JPA e Hibernate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691200" y="1358700"/>
            <a:ext cx="4418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Hibernate </a:t>
            </a:r>
            <a:r>
              <a:rPr i="1" lang="es" sz="1800">
                <a:solidFill>
                  <a:srgbClr val="4ECDC4"/>
                </a:solidFill>
              </a:rPr>
              <a:t>implementa como parte de su código la especificación de JPA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decir, podemos usar Hibernate para construir una capa de persistencia apoyándonos en las definiciones y reglas que la especificación de JPA, aunque no es obligatorio.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000" y="1454163"/>
            <a:ext cx="13335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entre JPA e Hibernate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691200" y="1358700"/>
            <a:ext cx="4418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Hibernate no implementa simplemente el standard de JPA. </a:t>
            </a:r>
            <a:r>
              <a:rPr i="1" lang="es" sz="1800">
                <a:solidFill>
                  <a:srgbClr val="4ECDC4"/>
                </a:solidFill>
              </a:rPr>
              <a:t>Hibernate es mucho más grande que la especificación de JPA</a:t>
            </a:r>
            <a:r>
              <a:rPr lang="es" sz="1800"/>
              <a:t> y añade más funcionalidad.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Por ejemplo, Hibernate soporta la capacidad para trabajar con bases de datos NoSQL, algo que JPA no cubre.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00" y="1415475"/>
            <a:ext cx="2819600" cy="29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r>
              <a:rPr lang="es"/>
              <a:t>lexibilidad con JPA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691200" y="1358700"/>
            <a:ext cx="4418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Existen varias implementaciones del </a:t>
            </a:r>
            <a:r>
              <a:rPr lang="es" sz="1800"/>
              <a:t>estándar</a:t>
            </a:r>
            <a:r>
              <a:rPr lang="es" sz="1800"/>
              <a:t> JPA (varios </a:t>
            </a:r>
            <a:r>
              <a:rPr i="1" lang="es" sz="1800">
                <a:solidFill>
                  <a:srgbClr val="4ECDC4"/>
                </a:solidFill>
              </a:rPr>
              <a:t>frameworks</a:t>
            </a:r>
            <a:r>
              <a:rPr lang="es" sz="1800"/>
              <a:t>) entre las cuales destacan las siguientes: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s" sz="1800"/>
              <a:t>Hibernate</a:t>
            </a:r>
            <a:endParaRPr i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 sz="1800"/>
              <a:t>ObjectDB</a:t>
            </a:r>
            <a:endParaRPr i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 sz="1800"/>
              <a:t>TopLink</a:t>
            </a:r>
            <a:endParaRPr i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 sz="1800"/>
              <a:t>EclipseLink</a:t>
            </a:r>
            <a:endParaRPr i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 sz="1800"/>
              <a:t>OpenJPA</a:t>
            </a:r>
            <a:endParaRPr i="1"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4378875" y="3423000"/>
            <a:ext cx="4418700" cy="1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Al ser JPA parte de la especificación de EJB 3.X también nos permite una gran </a:t>
            </a:r>
            <a:r>
              <a:rPr i="1" lang="es" sz="1800">
                <a:solidFill>
                  <a:srgbClr val="4ECDC4"/>
                </a:solidFill>
              </a:rPr>
              <a:t>flexibilidad a la hora de elegir nuestro servidor de aplicaciones</a:t>
            </a:r>
            <a:r>
              <a:rPr lang="es" sz="1800"/>
              <a:t>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625" y="536875"/>
            <a:ext cx="2355675" cy="28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