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da0eb38bf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da0eb38b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a0da899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da0da899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da0da89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da0da89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da0da89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da0da89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a0eb38b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a0eb38b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de2d2ca44_3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de2d2ca44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e2d2ca44_3_7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de2d2ca4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de2d2ca44_3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de2d2ca44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e2d2ca44_3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e2d2ca44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a0eb38bf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a0eb38b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a0eb38bf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a0eb38bf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a0da89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a0da89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da0da89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da0da89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a0da89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a0da89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a0da89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a0da89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a0da89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a0da89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da0da899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da0da899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4" name="Google Shape;124;p27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38" name="Google Shape;138;p30"/>
          <p:cNvSpPr txBox="1"/>
          <p:nvPr/>
        </p:nvSpPr>
        <p:spPr>
          <a:xfrm>
            <a:off x="801025" y="1254240"/>
            <a:ext cx="1957200" cy="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3" name="Google Shape;143;p31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7" name="Google Shape;157;p33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8" name="Google Shape;158;p33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4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4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168" name="Google Shape;168;p35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5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6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38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3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3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39575" y="2220425"/>
            <a:ext cx="78186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JPA (4)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 de Herencia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joined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691200" y="1230775"/>
            <a:ext cx="82965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Asigna cada clase de la jerarquía de la herencia a su propia tabla.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tabla de la superclase contiene todos los </a:t>
            </a:r>
            <a:r>
              <a:rPr i="1" lang="es" sz="1800">
                <a:solidFill>
                  <a:srgbClr val="4ECDC4"/>
                </a:solidFill>
              </a:rPr>
              <a:t>atributos compartidos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Las tablas hijas solo contienen las columnas específicas de la entidad dada y una clave primaria con el mismo valor del registro en la tabla de la superclase.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2" name="Google Shape;262;p48"/>
          <p:cNvPicPr preferRelativeResize="0"/>
          <p:nvPr/>
        </p:nvPicPr>
        <p:blipFill rotWithShape="1">
          <a:blip r:embed="rId3">
            <a:alphaModFix/>
          </a:blip>
          <a:srcRect b="0" l="0" r="0" t="11590"/>
          <a:stretch/>
        </p:blipFill>
        <p:spPr>
          <a:xfrm>
            <a:off x="754050" y="3251700"/>
            <a:ext cx="8024926" cy="14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joined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Cada consulta requiere la combinación de 2 tablas, pero en cambio, permite utilizar restricciones no nulas en los atributos de las subclases.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24477" l="0" r="0" t="0"/>
          <a:stretch/>
        </p:blipFill>
        <p:spPr>
          <a:xfrm>
            <a:off x="917700" y="2472100"/>
            <a:ext cx="3889175" cy="20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9"/>
          <p:cNvPicPr preferRelativeResize="0"/>
          <p:nvPr/>
        </p:nvPicPr>
        <p:blipFill rotWithShape="1">
          <a:blip r:embed="rId4">
            <a:alphaModFix/>
          </a:blip>
          <a:srcRect b="24783" l="0" r="0" t="0"/>
          <a:stretch/>
        </p:blipFill>
        <p:spPr>
          <a:xfrm>
            <a:off x="5198250" y="2365175"/>
            <a:ext cx="2275850" cy="10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9"/>
          <p:cNvPicPr preferRelativeResize="0"/>
          <p:nvPr/>
        </p:nvPicPr>
        <p:blipFill rotWithShape="1">
          <a:blip r:embed="rId5">
            <a:alphaModFix/>
          </a:blip>
          <a:srcRect b="26750" l="0" r="0" t="0"/>
          <a:stretch/>
        </p:blipFill>
        <p:spPr>
          <a:xfrm>
            <a:off x="5279050" y="3757447"/>
            <a:ext cx="2275850" cy="9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9"/>
          <p:cNvSpPr/>
          <p:nvPr/>
        </p:nvSpPr>
        <p:spPr>
          <a:xfrm>
            <a:off x="917700" y="2659250"/>
            <a:ext cx="2675400" cy="1617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Elegir una estrategia</a:t>
            </a:r>
            <a:endParaRPr/>
          </a:p>
        </p:txBody>
      </p:sp>
      <p:sp>
        <p:nvSpPr>
          <p:cNvPr id="278" name="Google Shape;278;p5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TABLA ÚNICA</a:t>
            </a:r>
            <a:r>
              <a:rPr lang="es" sz="1800"/>
              <a:t>  Si se necesita el mejor rendimiento y además se necesita utilizar relaciones y consultas polimórficas. Por el contrario no es posible usar restricciones no nulas (integridad referencial).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JOINED</a:t>
            </a:r>
            <a:r>
              <a:rPr lang="es" sz="1800"/>
              <a:t>  Si es más importante la coherencia de datos que el rendimiento y además se necesita consultas polimórficas y relaciones.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TABLA POR CLASE</a:t>
            </a:r>
            <a:r>
              <a:rPr lang="es" sz="1800"/>
              <a:t>  Si no se necesita consultas polimórficas (son muy complejas con este tipo de enfoque).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263" y="2029375"/>
            <a:ext cx="3120775" cy="27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1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1"/>
          <p:cNvSpPr txBox="1"/>
          <p:nvPr>
            <p:ph idx="4294967295" type="body"/>
          </p:nvPr>
        </p:nvSpPr>
        <p:spPr>
          <a:xfrm>
            <a:off x="3400975" y="314900"/>
            <a:ext cx="5535300" cy="14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rgbClr val="738498"/>
                </a:solidFill>
              </a:rPr>
              <a:t>Garage App</a:t>
            </a:r>
            <a:endParaRPr b="1" i="1"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Implementa en la aplicación </a:t>
            </a:r>
            <a:r>
              <a:rPr i="1" lang="es" sz="1800">
                <a:solidFill>
                  <a:srgbClr val="4ECDC4"/>
                </a:solidFill>
              </a:rPr>
              <a:t>garage</a:t>
            </a:r>
            <a:r>
              <a:rPr lang="es" sz="1800">
                <a:solidFill>
                  <a:srgbClr val="738498"/>
                </a:solidFill>
              </a:rPr>
              <a:t> la estrategia de herencia </a:t>
            </a:r>
            <a:r>
              <a:rPr i="1" lang="es" sz="1800">
                <a:solidFill>
                  <a:srgbClr val="4ECDC4"/>
                </a:solidFill>
              </a:rPr>
              <a:t>JOINED</a:t>
            </a:r>
            <a:r>
              <a:rPr lang="es" sz="1800">
                <a:solidFill>
                  <a:srgbClr val="738498"/>
                </a:solidFill>
              </a:rPr>
              <a:t> descrita con anterioridad y comprueba las tablas generadas</a:t>
            </a:r>
            <a:endParaRPr sz="1800">
              <a:solidFill>
                <a:srgbClr val="738498"/>
              </a:solidFill>
            </a:endParaRPr>
          </a:p>
        </p:txBody>
      </p:sp>
      <p:sp>
        <p:nvSpPr>
          <p:cNvPr id="286" name="Google Shape;286;p51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2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94" name="Google Shape;294;p52"/>
          <p:cNvSpPr txBox="1"/>
          <p:nvPr>
            <p:ph idx="4294967295" type="subTitle"/>
          </p:nvPr>
        </p:nvSpPr>
        <p:spPr>
          <a:xfrm>
            <a:off x="701975" y="2188400"/>
            <a:ext cx="7608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Estrategias de Herencia</a:t>
            </a:r>
            <a:endParaRPr b="1" sz="40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295" name="Google Shape;295;p52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https://www.tutorialspoint.com/jpa/index.htm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https://stackoverflow.com/questions/9881611/whats-the-difference-between-jpa-and-hibernate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https://www.javacodegeeks.com/2015/02/jpa-tutorial.html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https://howtodoinjava.com/hibernate/hibernate-jpa-2-persistence-annotations-tutorial/</a:t>
            </a:r>
            <a:endParaRPr sz="1000"/>
          </a:p>
        </p:txBody>
      </p:sp>
      <p:sp>
        <p:nvSpPr>
          <p:cNvPr id="296" name="Google Shape;296;p52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97" name="Google Shape;297;p52"/>
          <p:cNvSpPr txBox="1"/>
          <p:nvPr>
            <p:ph idx="12" type="sldNum"/>
          </p:nvPr>
        </p:nvSpPr>
        <p:spPr>
          <a:xfrm>
            <a:off x="4297650" y="4777483"/>
            <a:ext cx="548700" cy="3089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3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04" name="Google Shape;304;p53"/>
          <p:cNvSpPr txBox="1"/>
          <p:nvPr>
            <p:ph idx="4294967295" type="subTitle"/>
          </p:nvPr>
        </p:nvSpPr>
        <p:spPr>
          <a:xfrm>
            <a:off x="701975" y="2188400"/>
            <a:ext cx="804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Estrategias de Herencia</a:t>
            </a:r>
            <a:endParaRPr b="1" sz="4000"/>
          </a:p>
        </p:txBody>
      </p:sp>
      <p:sp>
        <p:nvSpPr>
          <p:cNvPr id="305" name="Google Shape;305;p53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06" name="Google Shape;306;p53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53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https://www.boraji.com/hibernate-5-and-jpa-2-persist-find-merge-and-remove-example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http://www.codejava.net/frameworks/hibernate/java-hibernate-jpa-annotations-tutorial-for-beginners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https://www.oscarblancarteblog.com/tutoriales/java-persistence-api-jpa/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https://vladmihalcea.com/prepersist-preupdate-embeddable-jpa-hibernate/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4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14" name="Google Shape;314;p54"/>
          <p:cNvSpPr txBox="1"/>
          <p:nvPr>
            <p:ph idx="4294967295" type="subTitle"/>
          </p:nvPr>
        </p:nvSpPr>
        <p:spPr>
          <a:xfrm>
            <a:off x="701975" y="2188400"/>
            <a:ext cx="8044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Estrategias de Herencia</a:t>
            </a:r>
            <a:endParaRPr b="1" sz="4000"/>
          </a:p>
        </p:txBody>
      </p:sp>
      <p:sp>
        <p:nvSpPr>
          <p:cNvPr id="315" name="Google Shape;315;p54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16" name="Google Shape;316;p54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7" name="Google Shape;317;p54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https://www.sitepoint.com/5-reasons-to-use-jpa-hibernate/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http://www.thejavageek.com/2014/05/24/jpa-constraints/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https://www.thoughts-on-java.org/ultimate-guide-association-mappings-jpa-hibernate/#oneToOne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https://www.thoughts-on-java.org/entity-mappings-introduction-jpa-fetchtypes/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5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324" name="Google Shape;324;p55"/>
          <p:cNvSpPr txBox="1"/>
          <p:nvPr>
            <p:ph idx="4294967295" type="subTitle"/>
          </p:nvPr>
        </p:nvSpPr>
        <p:spPr>
          <a:xfrm>
            <a:off x="701975" y="2188400"/>
            <a:ext cx="78822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/>
              <a:t>Estrategias de Herencia</a:t>
            </a:r>
            <a:endParaRPr b="1" sz="4000"/>
          </a:p>
        </p:txBody>
      </p:sp>
      <p:sp>
        <p:nvSpPr>
          <p:cNvPr id="325" name="Google Shape;325;p55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326" name="Google Shape;326;p55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7" name="Google Shape;327;p55"/>
          <p:cNvSpPr txBox="1"/>
          <p:nvPr>
            <p:ph idx="4294967295" type="body"/>
          </p:nvPr>
        </p:nvSpPr>
        <p:spPr>
          <a:xfrm>
            <a:off x="701975" y="3449000"/>
            <a:ext cx="75375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https://www.thoughts-on-java.org/jpql/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https://vladmihalcea.com/a-beginners-guide-to-jpa-and-hibernate-cascade-types/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https://vladmihalcea.com/hibernate-sql-function-jpql-criteria-api-query/</a:t>
            </a:r>
            <a:endParaRPr sz="1000"/>
          </a:p>
          <a:p>
            <a:pPr indent="-292100" lvl="0" marL="457200" rtl="0">
              <a:spcBef>
                <a:spcPts val="1000"/>
              </a:spcBef>
              <a:spcAft>
                <a:spcPts val="1000"/>
              </a:spcAft>
              <a:buSzPts val="1000"/>
              <a:buChar char="▣"/>
            </a:pPr>
            <a:r>
              <a:rPr lang="es" sz="1000"/>
              <a:t>https://www.thoughts-on-java.org/jpa-persistence-xml/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96" name="Google Shape;196;p40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Modelo de dominio de ejemplo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Estrategia de superclase mapeada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Estrategia de tabla por clase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Estrategia de tabla única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Estrategia joined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Elegir una estrategia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dominio de ejemplo</a:t>
            </a:r>
            <a:endParaRPr/>
          </a:p>
        </p:txBody>
      </p:sp>
      <p:pic>
        <p:nvPicPr>
          <p:cNvPr id="202" name="Google Shape;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125" y="1338500"/>
            <a:ext cx="7237750" cy="3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superclase mapeada</a:t>
            </a:r>
            <a:endParaRPr/>
          </a:p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 el enfoque más simple.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Asigna cada a clase hija su propia tabla.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superclase mapeada </a:t>
            </a:r>
            <a:r>
              <a:rPr i="1" lang="es" sz="1800">
                <a:solidFill>
                  <a:srgbClr val="4ECDC4"/>
                </a:solidFill>
              </a:rPr>
              <a:t>no es una entidad</a:t>
            </a:r>
            <a:r>
              <a:rPr lang="es" sz="1800"/>
              <a:t> y no hay tabla para ella, por lo que no se pueden realizar consultas polimórficas ni definir una relación entre el autor y todas las publicaciones.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42"/>
          <p:cNvPicPr preferRelativeResize="0"/>
          <p:nvPr/>
        </p:nvPicPr>
        <p:blipFill rotWithShape="1">
          <a:blip r:embed="rId3">
            <a:alphaModFix/>
          </a:blip>
          <a:srcRect b="5501" l="0" r="0" t="23329"/>
          <a:stretch/>
        </p:blipFill>
        <p:spPr>
          <a:xfrm>
            <a:off x="615000" y="3546300"/>
            <a:ext cx="8099000" cy="8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superclase mapeada</a:t>
            </a:r>
            <a:endParaRPr/>
          </a:p>
        </p:txBody>
      </p:sp>
      <p:pic>
        <p:nvPicPr>
          <p:cNvPr id="215" name="Google Shape;2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25" y="1447450"/>
            <a:ext cx="3526499" cy="34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300" y="1568625"/>
            <a:ext cx="2275850" cy="13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4300" y="3347164"/>
            <a:ext cx="2275850" cy="126103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3"/>
          <p:cNvSpPr/>
          <p:nvPr/>
        </p:nvSpPr>
        <p:spPr>
          <a:xfrm>
            <a:off x="572250" y="1427250"/>
            <a:ext cx="1077300" cy="1884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tabla por clase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691200" y="1232025"/>
            <a:ext cx="77616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Similar a la estrategia de superclase mapeada.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La diferencia es que </a:t>
            </a:r>
            <a:r>
              <a:rPr i="1" lang="es" sz="1800">
                <a:solidFill>
                  <a:srgbClr val="4ECDC4"/>
                </a:solidFill>
              </a:rPr>
              <a:t>la superclase también es un entidad</a:t>
            </a:r>
            <a:r>
              <a:rPr lang="es" sz="1800"/>
              <a:t>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▣"/>
            </a:pPr>
            <a:r>
              <a:rPr lang="es" sz="1800"/>
              <a:t>Cada una de las clases hijas sigue asignada a su propia tabla. Permite definir consultas y relaciones polimórficas.</a:t>
            </a:r>
            <a:endParaRPr sz="1800"/>
          </a:p>
        </p:txBody>
      </p:sp>
      <p:pic>
        <p:nvPicPr>
          <p:cNvPr id="225" name="Google Shape;225;p44"/>
          <p:cNvPicPr preferRelativeResize="0"/>
          <p:nvPr/>
        </p:nvPicPr>
        <p:blipFill rotWithShape="1">
          <a:blip r:embed="rId3">
            <a:alphaModFix/>
          </a:blip>
          <a:srcRect b="2633" l="-796" r="0" t="9569"/>
          <a:stretch/>
        </p:blipFill>
        <p:spPr>
          <a:xfrm>
            <a:off x="741300" y="2892725"/>
            <a:ext cx="7661400" cy="19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tabla por clase</a:t>
            </a:r>
            <a:endParaRPr/>
          </a:p>
        </p:txBody>
      </p:sp>
      <p:sp>
        <p:nvSpPr>
          <p:cNvPr id="231" name="Google Shape;231;p45"/>
          <p:cNvSpPr txBox="1"/>
          <p:nvPr>
            <p:ph idx="1" type="body"/>
          </p:nvPr>
        </p:nvSpPr>
        <p:spPr>
          <a:xfrm>
            <a:off x="691200" y="1351978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Se debe evitar porque la estructura de la tabla agrega mucha complejidad a las consultas polimórficas.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2" name="Google Shape;232;p45"/>
          <p:cNvPicPr preferRelativeResize="0"/>
          <p:nvPr/>
        </p:nvPicPr>
        <p:blipFill rotWithShape="1">
          <a:blip r:embed="rId3">
            <a:alphaModFix/>
          </a:blip>
          <a:srcRect b="20477" l="0" r="734" t="0"/>
          <a:stretch/>
        </p:blipFill>
        <p:spPr>
          <a:xfrm>
            <a:off x="805350" y="2188000"/>
            <a:ext cx="4513200" cy="26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5"/>
          <p:cNvPicPr preferRelativeResize="0"/>
          <p:nvPr/>
        </p:nvPicPr>
        <p:blipFill rotWithShape="1">
          <a:blip r:embed="rId4">
            <a:alphaModFix/>
          </a:blip>
          <a:srcRect b="24783" l="0" r="0" t="0"/>
          <a:stretch/>
        </p:blipFill>
        <p:spPr>
          <a:xfrm>
            <a:off x="5198250" y="2288975"/>
            <a:ext cx="2275850" cy="10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5"/>
          <p:cNvPicPr preferRelativeResize="0"/>
          <p:nvPr/>
        </p:nvPicPr>
        <p:blipFill rotWithShape="1">
          <a:blip r:embed="rId5">
            <a:alphaModFix/>
          </a:blip>
          <a:srcRect b="26750" l="0" r="0" t="0"/>
          <a:stretch/>
        </p:blipFill>
        <p:spPr>
          <a:xfrm>
            <a:off x="5279050" y="3681247"/>
            <a:ext cx="2275850" cy="9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5"/>
          <p:cNvSpPr/>
          <p:nvPr/>
        </p:nvSpPr>
        <p:spPr>
          <a:xfrm>
            <a:off x="805350" y="2371925"/>
            <a:ext cx="2675400" cy="1617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tabla única</a:t>
            </a:r>
            <a:endParaRPr/>
          </a:p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691200" y="1358700"/>
            <a:ext cx="80070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Asigna todas las entidades de la estructura a la misma tabla.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Este enfoque consigue consultas polimórficas más eficientes.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Inconveniente: los atributos de todas las entidades se asignan a la misma tabla, por lo que no puede usar restricciones no nulas en las columnas no compartidas por todas las entidades.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2" name="Google Shape;242;p46"/>
          <p:cNvPicPr preferRelativeResize="0"/>
          <p:nvPr/>
        </p:nvPicPr>
        <p:blipFill rotWithShape="1">
          <a:blip r:embed="rId3">
            <a:alphaModFix/>
          </a:blip>
          <a:srcRect b="0" l="0" r="0" t="18626"/>
          <a:stretch/>
        </p:blipFill>
        <p:spPr>
          <a:xfrm>
            <a:off x="538600" y="3500800"/>
            <a:ext cx="8470751" cy="10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tabla única</a:t>
            </a:r>
            <a:endParaRPr/>
          </a:p>
        </p:txBody>
      </p:sp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691200" y="1232025"/>
            <a:ext cx="77616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Al almacenar todos los registros en una única tabla se necesita una forma de determinar la clase de la entidad: se hace necesaria una columna para </a:t>
            </a:r>
            <a:r>
              <a:rPr i="1" lang="es" sz="1800"/>
              <a:t>‘</a:t>
            </a:r>
            <a:r>
              <a:rPr i="1" lang="es" sz="1800">
                <a:solidFill>
                  <a:srgbClr val="4ECDC4"/>
                </a:solidFill>
              </a:rPr>
              <a:t>discriminar</a:t>
            </a:r>
            <a:r>
              <a:rPr i="1" lang="es" sz="1800"/>
              <a:t>’ </a:t>
            </a:r>
            <a:r>
              <a:rPr lang="es" sz="1800"/>
              <a:t>cada entidad (esta columna no es un atributo de la entidad).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9" name="Google Shape;249;p47"/>
          <p:cNvPicPr preferRelativeResize="0"/>
          <p:nvPr/>
        </p:nvPicPr>
        <p:blipFill rotWithShape="1">
          <a:blip r:embed="rId3">
            <a:alphaModFix/>
          </a:blip>
          <a:srcRect b="23693" l="0" r="0" t="0"/>
          <a:stretch/>
        </p:blipFill>
        <p:spPr>
          <a:xfrm>
            <a:off x="880475" y="2628200"/>
            <a:ext cx="3914050" cy="21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7"/>
          <p:cNvPicPr preferRelativeResize="0"/>
          <p:nvPr/>
        </p:nvPicPr>
        <p:blipFill rotWithShape="1">
          <a:blip r:embed="rId4">
            <a:alphaModFix/>
          </a:blip>
          <a:srcRect b="17675" l="0" r="0" t="0"/>
          <a:stretch/>
        </p:blipFill>
        <p:spPr>
          <a:xfrm>
            <a:off x="5086300" y="2571750"/>
            <a:ext cx="2066900" cy="10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7"/>
          <p:cNvPicPr preferRelativeResize="0"/>
          <p:nvPr/>
        </p:nvPicPr>
        <p:blipFill rotWithShape="1">
          <a:blip r:embed="rId5">
            <a:alphaModFix/>
          </a:blip>
          <a:srcRect b="22910" l="0" r="0" t="0"/>
          <a:stretch/>
        </p:blipFill>
        <p:spPr>
          <a:xfrm>
            <a:off x="5086300" y="3776600"/>
            <a:ext cx="2215025" cy="10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7"/>
          <p:cNvSpPr/>
          <p:nvPr/>
        </p:nvSpPr>
        <p:spPr>
          <a:xfrm>
            <a:off x="880475" y="2775850"/>
            <a:ext cx="2675400" cy="1617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880475" y="2928250"/>
            <a:ext cx="2675400" cy="1617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/>
          <p:nvPr/>
        </p:nvSpPr>
        <p:spPr>
          <a:xfrm>
            <a:off x="5123675" y="2737300"/>
            <a:ext cx="1373100" cy="1617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7"/>
          <p:cNvSpPr/>
          <p:nvPr/>
        </p:nvSpPr>
        <p:spPr>
          <a:xfrm>
            <a:off x="5123675" y="3933225"/>
            <a:ext cx="1373100" cy="161700"/>
          </a:xfrm>
          <a:prstGeom prst="rect">
            <a:avLst/>
          </a:prstGeom>
          <a:noFill/>
          <a:ln cap="flat" cmpd="sng" w="9525">
            <a:solidFill>
              <a:srgbClr val="4EC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