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Merriweath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CA6DA5-EE68-4214-8925-F1349CAA6DF8}">
  <a:tblStyle styleId="{B4CA6DA5-EE68-4214-8925-F1349CAA6D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e9b63e7c2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e9b63e7c2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71373d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71373d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71373d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71373d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71373dc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71373d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71373dc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71373dc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71373dc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71373dc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e71373d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e71373d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e71373dc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e71373dc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71373dc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71373dc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9b63e7c2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9b63e7c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71373dc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e71373dc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9b63e7c2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9b63e7c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e71373dc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e71373dc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e71373dc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e71373dc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e71373dc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e71373dc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e71373dc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e71373dc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e71373dc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e71373dc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e71373dc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e71373dc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e71373d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e71373d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e71373dc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e71373dc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e71373dc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e71373dc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e71373dc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e71373dc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b63e7c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9b63e7c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e71373dc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e71373dc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e71373dc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e71373dc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e71373dc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e71373dc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e71373dc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e71373dc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e71373dc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e71373dc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e71373dc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e71373dc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e71373dc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e71373dc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e71373dc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e71373dc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e9b63e7c2_2_9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e9b63e7c2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71373d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71373d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9b63e7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9b63e7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e2c19a9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e2c19a9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e2c19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e2c19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e2c19a9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e2c19a9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e2c19a9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de2c19a9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829425" y="2220425"/>
            <a:ext cx="66288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Boot (6)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Actuator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691200" y="1358700"/>
            <a:ext cx="8132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Sólo los endpoints </a:t>
            </a:r>
            <a:r>
              <a:rPr i="1" lang="es" sz="1800">
                <a:solidFill>
                  <a:srgbClr val="4ECDC4"/>
                </a:solidFill>
              </a:rPr>
              <a:t>/health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/info</a:t>
            </a:r>
            <a:r>
              <a:rPr lang="es" sz="1800"/>
              <a:t> están habilitados de forma predeterminada. La mayoría de los endpoints llevan información confidencial y deben estar protegidos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usar</a:t>
            </a:r>
            <a:r>
              <a:rPr i="1" lang="es" sz="1800">
                <a:solidFill>
                  <a:srgbClr val="4ECDC4"/>
                </a:solidFill>
              </a:rPr>
              <a:t> Spring Security</a:t>
            </a:r>
            <a:r>
              <a:rPr lang="es" sz="1800"/>
              <a:t> para bloquear, pero como Actuator no está securizado por sí mismo, la mayoría de los endpoints están deshabilitados de manera predeterminada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propiedades </a:t>
            </a:r>
            <a:r>
              <a:rPr i="1" lang="es" sz="1800">
                <a:solidFill>
                  <a:srgbClr val="4ECDC4"/>
                </a:solidFill>
              </a:rPr>
              <a:t>management.endpoints.web.exposure.include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management.endpoints.web.exposure.exclude</a:t>
            </a:r>
            <a:r>
              <a:rPr lang="es" sz="1800"/>
              <a:t> se pueden usar para controlar qué puntos finales están expuestos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35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Activar y desactivar endpoints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Actuator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691200" y="1358700"/>
            <a:ext cx="8132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Por ejemplo podemos incluir una pequeña selección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O todos excluyendo algunos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36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Activar y desactivar endpoints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975" y="2076388"/>
            <a:ext cx="3756975" cy="8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973" y="3525373"/>
            <a:ext cx="2719800" cy="9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691200" y="1358700"/>
            <a:ext cx="4459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hacernos una idea de lo que puede devolver Actuator podemos hacer una llamada al endpoint </a:t>
            </a:r>
            <a:r>
              <a:rPr i="1" lang="es" sz="1800">
                <a:solidFill>
                  <a:srgbClr val="4ECDC4"/>
                </a:solidFill>
              </a:rPr>
              <a:t>/actuator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Básicamente, n</a:t>
            </a:r>
            <a:r>
              <a:rPr lang="es" sz="1800"/>
              <a:t>os devolverá los endpoints de Actuator expuestos por la aplicación y sus enlaces asociados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250" y="1578750"/>
            <a:ext cx="3688800" cy="263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691200" y="1358700"/>
            <a:ext cx="7843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obtener un poco de información sobre una </a:t>
            </a:r>
            <a:r>
              <a:rPr lang="es" sz="1800"/>
              <a:t>aplicación</a:t>
            </a:r>
            <a:r>
              <a:rPr lang="es" sz="1800"/>
              <a:t> </a:t>
            </a:r>
            <a:r>
              <a:rPr i="1" lang="es" sz="1800"/>
              <a:t>Spring Boot</a:t>
            </a:r>
            <a:r>
              <a:rPr lang="es" sz="1800"/>
              <a:t> en ejecución, podemos preguntar al endpoint </a:t>
            </a:r>
            <a:r>
              <a:rPr i="1" lang="es" sz="1800">
                <a:solidFill>
                  <a:srgbClr val="4ECDC4"/>
                </a:solidFill>
              </a:rPr>
              <a:t>/info</a:t>
            </a:r>
            <a:r>
              <a:rPr lang="es" sz="1800"/>
              <a:t>. Sin embargo, de forma predeterminada no es muy informativo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añadir información al endpoint </a:t>
            </a:r>
            <a:r>
              <a:rPr i="1" lang="es" sz="1800">
                <a:solidFill>
                  <a:srgbClr val="4ECDC4"/>
                </a:solidFill>
              </a:rPr>
              <a:t>/info</a:t>
            </a:r>
            <a:r>
              <a:rPr lang="es" sz="1800"/>
              <a:t> mediante el archivo de configuración </a:t>
            </a:r>
            <a:r>
              <a:rPr i="1" lang="es" sz="1800">
                <a:solidFill>
                  <a:srgbClr val="4ECDC4"/>
                </a:solidFill>
              </a:rPr>
              <a:t>aplication.properties /.yml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esencial - /info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000" y="2571750"/>
            <a:ext cx="2838000" cy="3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775" y="3871475"/>
            <a:ext cx="2515750" cy="61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800" y="3871475"/>
            <a:ext cx="2558925" cy="8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/>
          <p:nvPr/>
        </p:nvSpPr>
        <p:spPr>
          <a:xfrm>
            <a:off x="4498063" y="3925025"/>
            <a:ext cx="408000" cy="618900"/>
          </a:xfrm>
          <a:prstGeom prst="chevron">
            <a:avLst>
              <a:gd fmla="val 50000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8"/>
          <p:cNvSpPr/>
          <p:nvPr/>
        </p:nvSpPr>
        <p:spPr>
          <a:xfrm>
            <a:off x="5233500" y="3724925"/>
            <a:ext cx="2604900" cy="10191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691200" y="1358700"/>
            <a:ext cx="7843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emitir una solicitud HTTP GET para obtener la información del endpoint de salud </a:t>
            </a:r>
            <a:r>
              <a:rPr i="1" lang="es" sz="1800">
                <a:solidFill>
                  <a:srgbClr val="4ECDC4"/>
                </a:solidFill>
              </a:rPr>
              <a:t>/health</a:t>
            </a:r>
            <a:r>
              <a:rPr lang="es" sz="1800"/>
              <a:t>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</a:t>
            </a:r>
            <a:r>
              <a:rPr lang="es" sz="1800"/>
              <a:t>l estado que se muestra </a:t>
            </a:r>
            <a:r>
              <a:rPr i="1" lang="es" sz="1800"/>
              <a:t>es un estado </a:t>
            </a:r>
            <a:r>
              <a:rPr i="1" lang="es" sz="1800">
                <a:solidFill>
                  <a:srgbClr val="4ECDC4"/>
                </a:solidFill>
              </a:rPr>
              <a:t>agregado</a:t>
            </a:r>
            <a:r>
              <a:rPr i="1" lang="es" sz="1800"/>
              <a:t> de uno o más indicadores de salud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Los indicadores de salud informan el estado de los sistemas externos con los que interactúa la aplicación, como las </a:t>
            </a:r>
            <a:r>
              <a:rPr i="1" lang="es" sz="1800">
                <a:solidFill>
                  <a:srgbClr val="738498"/>
                </a:solidFill>
              </a:rPr>
              <a:t>bases de datos</a:t>
            </a:r>
            <a:r>
              <a:rPr lang="es" sz="1800"/>
              <a:t>, los i</a:t>
            </a:r>
            <a:r>
              <a:rPr i="1" lang="es" sz="1800">
                <a:solidFill>
                  <a:srgbClr val="738498"/>
                </a:solidFill>
              </a:rPr>
              <a:t>ntermediarios de mensajes</a:t>
            </a:r>
            <a:r>
              <a:rPr lang="es" sz="1800"/>
              <a:t> e incluso los componentes de </a:t>
            </a:r>
            <a:r>
              <a:rPr i="1" lang="es" sz="1800">
                <a:solidFill>
                  <a:srgbClr val="738498"/>
                </a:solidFill>
              </a:rPr>
              <a:t>Spring Cloud</a:t>
            </a:r>
            <a:r>
              <a:rPr lang="es" sz="1800"/>
              <a:t> como </a:t>
            </a:r>
            <a:r>
              <a:rPr i="1" lang="es" sz="1800">
                <a:solidFill>
                  <a:srgbClr val="738498"/>
                </a:solidFill>
              </a:rPr>
              <a:t>Eureka</a:t>
            </a:r>
            <a:endParaRPr sz="1800"/>
          </a:p>
        </p:txBody>
      </p:sp>
      <p:sp>
        <p:nvSpPr>
          <p:cNvPr id="220" name="Google Shape;220;p39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esencial</a:t>
            </a:r>
            <a:r>
              <a:rPr i="1" lang="es" sz="2400">
                <a:solidFill>
                  <a:srgbClr val="4ECDC4"/>
                </a:solidFill>
              </a:rPr>
              <a:t> - /health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100" y="2163375"/>
            <a:ext cx="2838000" cy="34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691200" y="1358700"/>
            <a:ext cx="7843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estado de salud </a:t>
            </a:r>
            <a:r>
              <a:rPr i="1" lang="es" sz="1800"/>
              <a:t>de cada indicador</a:t>
            </a:r>
            <a:r>
              <a:rPr lang="es" sz="1800"/>
              <a:t> puede ser: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b="1" lang="es" sz="1800">
                <a:solidFill>
                  <a:srgbClr val="4ECDC4"/>
                </a:solidFill>
              </a:rPr>
              <a:t>UP</a:t>
            </a:r>
            <a:r>
              <a:rPr lang="es" sz="1800"/>
              <a:t>: el sistema externo está activo y es accesible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b="1" lang="es" sz="1800">
                <a:solidFill>
                  <a:srgbClr val="4ECDC4"/>
                </a:solidFill>
              </a:rPr>
              <a:t>DOWN</a:t>
            </a:r>
            <a:r>
              <a:rPr lang="es" sz="1800"/>
              <a:t>: el sistema externo está inactivo o inaccesible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b="1" lang="es" sz="1800">
                <a:solidFill>
                  <a:srgbClr val="4ECDC4"/>
                </a:solidFill>
              </a:rPr>
              <a:t>UNKNOWN</a:t>
            </a:r>
            <a:r>
              <a:rPr lang="es" sz="1800"/>
              <a:t>: el estado del sistema externo no está claro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1000"/>
              </a:spcAft>
              <a:buSzPts val="1800"/>
              <a:buChar char="□"/>
            </a:pPr>
            <a:r>
              <a:rPr b="1" lang="es" sz="1800">
                <a:solidFill>
                  <a:srgbClr val="4ECDC4"/>
                </a:solidFill>
              </a:rPr>
              <a:t>OUT_OF_SERVICE</a:t>
            </a:r>
            <a:r>
              <a:rPr lang="es" sz="1800"/>
              <a:t>: el sistema externo es alcanzable, pero actualmente no está disponible</a:t>
            </a:r>
            <a:endParaRPr sz="1800"/>
          </a:p>
        </p:txBody>
      </p:sp>
      <p:sp>
        <p:nvSpPr>
          <p:cNvPr id="228" name="Google Shape;228;p4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esencial</a:t>
            </a:r>
            <a:r>
              <a:rPr i="1" lang="es" sz="2400">
                <a:solidFill>
                  <a:srgbClr val="4ECDC4"/>
                </a:solidFill>
              </a:rPr>
              <a:t> - /health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691200" y="1358700"/>
            <a:ext cx="7843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estados de salud de todos los indicadores de salud </a:t>
            </a:r>
            <a:r>
              <a:rPr i="1" lang="es" sz="1800">
                <a:solidFill>
                  <a:srgbClr val="4ECDC4"/>
                </a:solidFill>
              </a:rPr>
              <a:t>se agregan al estado de salud general</a:t>
            </a:r>
            <a:r>
              <a:rPr lang="es" sz="1800"/>
              <a:t> de la aplicación, aplicando las siguientes reglas:</a:t>
            </a:r>
            <a:endParaRPr sz="1800"/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Si todos los indicadores de estado son "</a:t>
            </a:r>
            <a:r>
              <a:rPr lang="es" sz="1400">
                <a:solidFill>
                  <a:srgbClr val="4ECDC4"/>
                </a:solidFill>
              </a:rPr>
              <a:t>UP</a:t>
            </a:r>
            <a:r>
              <a:rPr lang="es" sz="1400"/>
              <a:t>", entonces el estado de salud de la aplicación es "</a:t>
            </a:r>
            <a:r>
              <a:rPr lang="es" sz="1400">
                <a:solidFill>
                  <a:srgbClr val="4ECDC4"/>
                </a:solidFill>
              </a:rPr>
              <a:t>UP</a:t>
            </a:r>
            <a:r>
              <a:rPr lang="es" sz="1400"/>
              <a:t>"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Si uno o más indicadores de salud están "</a:t>
            </a:r>
            <a:r>
              <a:rPr lang="es" sz="1400">
                <a:solidFill>
                  <a:srgbClr val="4ECDC4"/>
                </a:solidFill>
              </a:rPr>
              <a:t>DOWN</a:t>
            </a:r>
            <a:r>
              <a:rPr lang="es" sz="1400"/>
              <a:t>", entonces el estado de salud de la aplicación es "</a:t>
            </a:r>
            <a:r>
              <a:rPr lang="es" sz="1400">
                <a:solidFill>
                  <a:srgbClr val="4ECDC4"/>
                </a:solidFill>
              </a:rPr>
              <a:t>DOWN</a:t>
            </a:r>
            <a:r>
              <a:rPr lang="es" sz="1400"/>
              <a:t>"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Si uno o más indicadores de estado son "</a:t>
            </a:r>
            <a:r>
              <a:rPr lang="es" sz="1400">
                <a:solidFill>
                  <a:srgbClr val="4ECDC4"/>
                </a:solidFill>
              </a:rPr>
              <a:t>OUT_OF_SERVICE</a:t>
            </a:r>
            <a:r>
              <a:rPr lang="es" sz="1400"/>
              <a:t>", el estado de salud de la aplicación es "</a:t>
            </a:r>
            <a:r>
              <a:rPr lang="es" sz="1400">
                <a:solidFill>
                  <a:srgbClr val="4ECDC4"/>
                </a:solidFill>
              </a:rPr>
              <a:t>OUT_OF_SERVICE</a:t>
            </a:r>
            <a:r>
              <a:rPr lang="es" sz="1400"/>
              <a:t>"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s" sz="1400"/>
              <a:t>Los estados de salud "</a:t>
            </a:r>
            <a:r>
              <a:rPr lang="es" sz="1400">
                <a:solidFill>
                  <a:srgbClr val="4ECDC4"/>
                </a:solidFill>
              </a:rPr>
              <a:t>UNKNOWN</a:t>
            </a:r>
            <a:r>
              <a:rPr lang="es" sz="1400"/>
              <a:t>" se ignoran y no se incluyen en el estado agregado de la aplicación</a:t>
            </a:r>
            <a:endParaRPr sz="1800"/>
          </a:p>
        </p:txBody>
      </p:sp>
      <p:sp>
        <p:nvSpPr>
          <p:cNvPr id="235" name="Google Shape;235;p4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esencial</a:t>
            </a:r>
            <a:r>
              <a:rPr i="1" lang="es" sz="2400">
                <a:solidFill>
                  <a:srgbClr val="4ECDC4"/>
                </a:solidFill>
              </a:rPr>
              <a:t> - /health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691200" y="1358700"/>
            <a:ext cx="5789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De forma predeterminada, solo se devuelve el estado agregado en respuesta a una solicitud </a:t>
            </a:r>
            <a:r>
              <a:rPr i="1" lang="es" sz="1800">
                <a:solidFill>
                  <a:srgbClr val="4ECDC4"/>
                </a:solidFill>
              </a:rPr>
              <a:t>/health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Sin embargo, podemos configurar la propiedad </a:t>
            </a:r>
            <a:r>
              <a:rPr i="1" lang="es" sz="1800">
                <a:solidFill>
                  <a:srgbClr val="4ECDC4"/>
                </a:solidFill>
              </a:rPr>
              <a:t>management.endpoint.health. show-details</a:t>
            </a:r>
            <a:r>
              <a:rPr lang="es" sz="1800"/>
              <a:t> para mostrar todos los detalles de todos los indicadores de estado:</a:t>
            </a:r>
            <a:endParaRPr sz="1800"/>
          </a:p>
        </p:txBody>
      </p:sp>
      <p:sp>
        <p:nvSpPr>
          <p:cNvPr id="242" name="Google Shape;242;p4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esencial</a:t>
            </a:r>
            <a:r>
              <a:rPr i="1" lang="es" sz="2400">
                <a:solidFill>
                  <a:srgbClr val="4ECDC4"/>
                </a:solidFill>
              </a:rPr>
              <a:t> - /health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013" y="3861448"/>
            <a:ext cx="2149975" cy="6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898" y="2195300"/>
            <a:ext cx="2104475" cy="2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/>
          <p:nvPr/>
        </p:nvSpPr>
        <p:spPr>
          <a:xfrm>
            <a:off x="5741600" y="3859725"/>
            <a:ext cx="408000" cy="618900"/>
          </a:xfrm>
          <a:prstGeom prst="chevron">
            <a:avLst>
              <a:gd fmla="val 50000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/>
          <p:nvPr/>
        </p:nvSpPr>
        <p:spPr>
          <a:xfrm>
            <a:off x="6395950" y="1843500"/>
            <a:ext cx="2378100" cy="30468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3"/>
          <p:cNvSpPr txBox="1"/>
          <p:nvPr>
            <p:ph idx="4294967295" type="body"/>
          </p:nvPr>
        </p:nvSpPr>
        <p:spPr>
          <a:xfrm>
            <a:off x="3456975" y="1882500"/>
            <a:ext cx="5199600" cy="143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Añade la dependencia de </a:t>
            </a:r>
            <a:r>
              <a:rPr i="1" lang="es" sz="1800">
                <a:solidFill>
                  <a:srgbClr val="4ECDC4"/>
                </a:solidFill>
              </a:rPr>
              <a:t>Actuator</a:t>
            </a:r>
            <a:r>
              <a:rPr lang="es" sz="1800">
                <a:solidFill>
                  <a:srgbClr val="738498"/>
                </a:solidFill>
              </a:rPr>
              <a:t> al proyecto de Spring Boot y configúralo para que los endpoints </a:t>
            </a:r>
            <a:r>
              <a:rPr i="1" lang="es" sz="1800">
                <a:solidFill>
                  <a:srgbClr val="4ECDC4"/>
                </a:solidFill>
              </a:rPr>
              <a:t>/info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i="1" lang="es" sz="1800">
                <a:solidFill>
                  <a:srgbClr val="4ECDC4"/>
                </a:solidFill>
              </a:rPr>
              <a:t>/health</a:t>
            </a:r>
            <a:r>
              <a:rPr lang="es" sz="1800">
                <a:solidFill>
                  <a:srgbClr val="738498"/>
                </a:solidFill>
              </a:rPr>
              <a:t> muestren toda la información posible de la aplicación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691200" y="1358700"/>
            <a:ext cx="4839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se emite una solicitud GET al endpoint </a:t>
            </a:r>
            <a:r>
              <a:rPr i="1" lang="es" sz="1800">
                <a:solidFill>
                  <a:srgbClr val="4ECDC4"/>
                </a:solidFill>
              </a:rPr>
              <a:t>/env</a:t>
            </a:r>
            <a:r>
              <a:rPr lang="es" sz="1800"/>
              <a:t>, se recibe una respuesta bastante larga que incluye propiedades de todas las fuentes de la aplicación Spring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Esto incluye propiedades de variables de entorno, propiedades del sistema JVM, archivos application.properties y application.yml, … etc</a:t>
            </a:r>
            <a:endParaRPr sz="1800"/>
          </a:p>
        </p:txBody>
      </p:sp>
      <p:sp>
        <p:nvSpPr>
          <p:cNvPr id="261" name="Google Shape;261;p4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esencial</a:t>
            </a:r>
            <a:r>
              <a:rPr i="1" lang="es" sz="2400">
                <a:solidFill>
                  <a:srgbClr val="4ECDC4"/>
                </a:solidFill>
              </a:rPr>
              <a:t> - /env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325" y="1520825"/>
            <a:ext cx="3362600" cy="33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Introducción a Actuator</a:t>
            </a:r>
            <a:endParaRPr b="1" sz="14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Dependencias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Endpoints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Configurar el path base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Activar y desactivar endpoints</a:t>
            </a:r>
            <a:endParaRPr b="1" sz="10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Consumiendo endpoints de Actuator</a:t>
            </a:r>
            <a:endParaRPr b="1" sz="14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Información esencial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Consultar la actividad de la app</a:t>
            </a:r>
            <a:endParaRPr b="1" sz="10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Personalizar Actuator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Definir indicadores de salud propios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Registrar métricas personalizadas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691200" y="1358700"/>
            <a:ext cx="4480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endpoint </a:t>
            </a:r>
            <a:r>
              <a:rPr i="1" lang="es" sz="1800">
                <a:solidFill>
                  <a:srgbClr val="4ECDC4"/>
                </a:solidFill>
              </a:rPr>
              <a:t>/env</a:t>
            </a:r>
            <a:r>
              <a:rPr lang="es" sz="1800"/>
              <a:t> también se puede usar para recuperar una propiedad específica cuando el nombre de esa propiedad se aporta como el segundo elemento de la ruta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Por ejemplo, para examinar la propiedad </a:t>
            </a:r>
            <a:r>
              <a:rPr i="1" lang="es" sz="1800">
                <a:solidFill>
                  <a:srgbClr val="4ECDC4"/>
                </a:solidFill>
              </a:rPr>
              <a:t>server.port</a:t>
            </a:r>
            <a:r>
              <a:rPr lang="es" sz="1800"/>
              <a:t>, enviando una solicitud GET a </a:t>
            </a:r>
            <a:r>
              <a:rPr i="1" lang="es" sz="1800">
                <a:solidFill>
                  <a:srgbClr val="4ECDC4"/>
                </a:solidFill>
              </a:rPr>
              <a:t>/env/server.port</a:t>
            </a:r>
            <a:endParaRPr sz="1800"/>
          </a:p>
        </p:txBody>
      </p:sp>
      <p:sp>
        <p:nvSpPr>
          <p:cNvPr id="269" name="Google Shape;269;p45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esencial</a:t>
            </a:r>
            <a:r>
              <a:rPr i="1" lang="es" sz="2400">
                <a:solidFill>
                  <a:srgbClr val="4ECDC4"/>
                </a:solidFill>
              </a:rPr>
              <a:t> - /env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25" y="1429350"/>
            <a:ext cx="3768150" cy="32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6"/>
          <p:cNvSpPr txBox="1"/>
          <p:nvPr>
            <p:ph idx="4294967295" type="body"/>
          </p:nvPr>
        </p:nvSpPr>
        <p:spPr>
          <a:xfrm>
            <a:off x="3456975" y="1957100"/>
            <a:ext cx="5199600" cy="121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Activa el endpoint </a:t>
            </a:r>
            <a:r>
              <a:rPr i="1" lang="es" sz="1800">
                <a:solidFill>
                  <a:srgbClr val="4ECDC4"/>
                </a:solidFill>
              </a:rPr>
              <a:t>/env</a:t>
            </a:r>
            <a:r>
              <a:rPr lang="es" sz="1800">
                <a:solidFill>
                  <a:srgbClr val="738498"/>
                </a:solidFill>
              </a:rPr>
              <a:t> y accede al valor de la propiedad personalizada que se creó en el archivo </a:t>
            </a:r>
            <a:r>
              <a:rPr i="1" lang="es" sz="1800">
                <a:solidFill>
                  <a:srgbClr val="4ECDC4"/>
                </a:solidFill>
              </a:rPr>
              <a:t>application.yml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77" name="Google Shape;277;p46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691200" y="1358700"/>
            <a:ext cx="4262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</a:t>
            </a:r>
            <a:r>
              <a:rPr i="1" lang="es" sz="1800">
                <a:solidFill>
                  <a:srgbClr val="4ECDC4"/>
                </a:solidFill>
              </a:rPr>
              <a:t>logs</a:t>
            </a:r>
            <a:r>
              <a:rPr lang="es" sz="1800"/>
              <a:t> de registro generalmente se aplican paquete por paquete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Si queremos consultar qué niveles de registro están establecidos en la aplicación Spring Boot en ejecución, se puede emitir una solicitud GET al endpoint </a:t>
            </a:r>
            <a:r>
              <a:rPr i="1" lang="es" sz="1800">
                <a:solidFill>
                  <a:srgbClr val="4ECDC4"/>
                </a:solidFill>
              </a:rPr>
              <a:t>/loggers</a:t>
            </a:r>
            <a:endParaRPr sz="1800"/>
          </a:p>
        </p:txBody>
      </p:sp>
      <p:sp>
        <p:nvSpPr>
          <p:cNvPr id="285" name="Google Shape;285;p47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esencial</a:t>
            </a:r>
            <a:r>
              <a:rPr i="1" lang="es" sz="2400">
                <a:solidFill>
                  <a:srgbClr val="4ECDC4"/>
                </a:solidFill>
              </a:rPr>
              <a:t> - /loggers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86" name="Google Shape;2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475" y="1798575"/>
            <a:ext cx="3654125" cy="2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691200" y="1358700"/>
            <a:ext cx="8005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se desea saber qué niveles de registro se establecen sólo para un paquete, por ejemplo </a:t>
            </a:r>
            <a:r>
              <a:rPr i="1" lang="es" sz="1800">
                <a:solidFill>
                  <a:srgbClr val="4ECDC4"/>
                </a:solidFill>
              </a:rPr>
              <a:t>tacocloud.ingredients</a:t>
            </a:r>
            <a:r>
              <a:rPr lang="es" sz="1800"/>
              <a:t>, se puede realizar una solicitud GET a </a:t>
            </a:r>
            <a:r>
              <a:rPr i="1" lang="es" sz="1800">
                <a:solidFill>
                  <a:srgbClr val="4ECDC4"/>
                </a:solidFill>
              </a:rPr>
              <a:t>/loggers/tacocloud.ingredients</a:t>
            </a:r>
            <a:r>
              <a:rPr lang="es" sz="1800"/>
              <a:t>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También es posible cambiar el nivel de logs de un paquete realizando una solicitud POST:</a:t>
            </a:r>
            <a:endParaRPr sz="1800"/>
          </a:p>
        </p:txBody>
      </p:sp>
      <p:sp>
        <p:nvSpPr>
          <p:cNvPr id="293" name="Google Shape;293;p48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esencial - /loggers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850" y="2501399"/>
            <a:ext cx="2183899" cy="6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313" y="4002675"/>
            <a:ext cx="4333375" cy="4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9"/>
          <p:cNvSpPr txBox="1"/>
          <p:nvPr>
            <p:ph idx="4294967295" type="body"/>
          </p:nvPr>
        </p:nvSpPr>
        <p:spPr>
          <a:xfrm>
            <a:off x="3456975" y="1847550"/>
            <a:ext cx="5199600" cy="144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Activa el endpoint </a:t>
            </a:r>
            <a:r>
              <a:rPr i="1" lang="es" sz="1800">
                <a:solidFill>
                  <a:srgbClr val="4ECDC4"/>
                </a:solidFill>
              </a:rPr>
              <a:t>/loggers</a:t>
            </a:r>
            <a:r>
              <a:rPr lang="es" sz="1800">
                <a:solidFill>
                  <a:srgbClr val="738498"/>
                </a:solidFill>
              </a:rPr>
              <a:t>,</a:t>
            </a:r>
            <a:r>
              <a:rPr lang="es" sz="1800">
                <a:solidFill>
                  <a:srgbClr val="738498"/>
                </a:solidFill>
              </a:rPr>
              <a:t> accede al nivel de logs del paquete principal de la aplicación y modifícalo comprobando que realmente ha cambiado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302" name="Google Shape;302;p49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691200" y="1358700"/>
            <a:ext cx="4670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endpoint </a:t>
            </a:r>
            <a:r>
              <a:rPr i="1" lang="es" sz="1800">
                <a:solidFill>
                  <a:srgbClr val="4ECDC4"/>
                </a:solidFill>
              </a:rPr>
              <a:t>/httptrace</a:t>
            </a:r>
            <a:r>
              <a:rPr lang="es" sz="1800"/>
              <a:t> informa los detalles de las 100 solicitudes más recientes manejadas por una aplicación.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Los detalles incluidos son el método de solicitud y la ruta, una marca de tiempo que indica cuándo se manejó la solicitud, los encabezados tanto de la solicitud como de la respuesta y el tiempo que tardó la solicitud.</a:t>
            </a:r>
            <a:endParaRPr sz="1800"/>
          </a:p>
        </p:txBody>
      </p:sp>
      <p:sp>
        <p:nvSpPr>
          <p:cNvPr id="310" name="Google Shape;310;p5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Consultar la actividad de la app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50" y="1623975"/>
            <a:ext cx="3477600" cy="290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691200" y="1358700"/>
            <a:ext cx="4670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endpoint</a:t>
            </a:r>
            <a:r>
              <a:rPr i="1" lang="es" sz="1800">
                <a:solidFill>
                  <a:srgbClr val="4ECDC4"/>
                </a:solidFill>
              </a:rPr>
              <a:t> /metrics</a:t>
            </a:r>
            <a:r>
              <a:rPr lang="es" sz="1800"/>
              <a:t> es capaz de informar todo tipo de métricas producidas por una aplicación en ejecución, incluidas las métricas relacionadas con la </a:t>
            </a:r>
            <a:r>
              <a:rPr i="1" lang="es" sz="1800"/>
              <a:t>memoria</a:t>
            </a:r>
            <a:r>
              <a:rPr lang="es" sz="1800"/>
              <a:t>, el </a:t>
            </a:r>
            <a:r>
              <a:rPr i="1" lang="es" sz="1800"/>
              <a:t>procesador</a:t>
            </a:r>
            <a:r>
              <a:rPr lang="es" sz="1800"/>
              <a:t>, la recolector de basura y las solicitudes HTTP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Actuator proporciona una lista de las categorías de las métricas predeterminadas:</a:t>
            </a:r>
            <a:endParaRPr sz="1800"/>
          </a:p>
        </p:txBody>
      </p:sp>
      <p:sp>
        <p:nvSpPr>
          <p:cNvPr id="318" name="Google Shape;318;p5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Consultar la actividad de la app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150" y="1490300"/>
            <a:ext cx="2758659" cy="3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691200" y="1358700"/>
            <a:ext cx="4670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realizamos una solicitud GET al endpoint </a:t>
            </a:r>
            <a:r>
              <a:rPr i="1" lang="es" sz="1800">
                <a:solidFill>
                  <a:srgbClr val="4ECDC4"/>
                </a:solidFill>
              </a:rPr>
              <a:t>/metrics/{METRICS CATEGORY}</a:t>
            </a:r>
            <a:r>
              <a:rPr lang="es" sz="1800"/>
              <a:t>, recibiríamos más detalles sobre las métricas para esa categoría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En el caso de </a:t>
            </a:r>
            <a:r>
              <a:rPr i="1" lang="es" sz="1800">
                <a:solidFill>
                  <a:srgbClr val="4ECDC4"/>
                </a:solidFill>
              </a:rPr>
              <a:t>http.server.requests</a:t>
            </a:r>
            <a:r>
              <a:rPr lang="es" sz="1800"/>
              <a:t>, una solicitud GET al endpoint </a:t>
            </a:r>
            <a:r>
              <a:rPr i="1" lang="es" sz="1800">
                <a:solidFill>
                  <a:srgbClr val="4ECDC4"/>
                </a:solidFill>
              </a:rPr>
              <a:t>/metrics/http.server.requests</a:t>
            </a:r>
            <a:r>
              <a:rPr lang="es" sz="1800"/>
              <a:t> devuelve datos similares a los siguientes:</a:t>
            </a:r>
            <a:endParaRPr sz="1800"/>
          </a:p>
        </p:txBody>
      </p:sp>
      <p:sp>
        <p:nvSpPr>
          <p:cNvPr id="326" name="Google Shape;326;p5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Consultar la actividad de la app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000" y="1821000"/>
            <a:ext cx="3477599" cy="227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Consumiendo endpoints de Actuator</a:t>
            </a:r>
            <a:endParaRPr/>
          </a:p>
        </p:txBody>
      </p:sp>
      <p:sp>
        <p:nvSpPr>
          <p:cNvPr id="333" name="Google Shape;333;p53"/>
          <p:cNvSpPr txBox="1"/>
          <p:nvPr>
            <p:ph idx="1" type="body"/>
          </p:nvPr>
        </p:nvSpPr>
        <p:spPr>
          <a:xfrm>
            <a:off x="691200" y="1358700"/>
            <a:ext cx="4670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filtrar las métricas recibidas a través de la propiedad </a:t>
            </a:r>
            <a:r>
              <a:rPr i="1" lang="es" sz="1800">
                <a:solidFill>
                  <a:srgbClr val="4ECDC4"/>
                </a:solidFill>
              </a:rPr>
              <a:t>tag</a:t>
            </a:r>
            <a:r>
              <a:rPr lang="es" sz="1800"/>
              <a:t> que cuelga de </a:t>
            </a:r>
            <a:r>
              <a:rPr i="1" lang="es" sz="1800">
                <a:solidFill>
                  <a:srgbClr val="4ECDC4"/>
                </a:solidFill>
              </a:rPr>
              <a:t>availableTags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Por ejemplo, sabemos que han habido 2.103 solicitudes, pero lo que no sabemos es cuántas de ellas generaron un estado de respuesta HTTP 404 Con el </a:t>
            </a:r>
            <a:r>
              <a:rPr i="1" lang="es" sz="1800">
                <a:solidFill>
                  <a:srgbClr val="4ECDC4"/>
                </a:solidFill>
              </a:rPr>
              <a:t>tag status</a:t>
            </a:r>
            <a:r>
              <a:rPr lang="es" sz="1800"/>
              <a:t>, podemos obtener las métricas filtradas por HTTP 404</a:t>
            </a:r>
            <a:endParaRPr sz="1800"/>
          </a:p>
        </p:txBody>
      </p:sp>
      <p:sp>
        <p:nvSpPr>
          <p:cNvPr id="334" name="Google Shape;334;p5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Consultar la actividad de la app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35" name="Google Shape;3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600" y="2003925"/>
            <a:ext cx="3477599" cy="188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4"/>
          <p:cNvSpPr txBox="1"/>
          <p:nvPr>
            <p:ph idx="4294967295" type="body"/>
          </p:nvPr>
        </p:nvSpPr>
        <p:spPr>
          <a:xfrm>
            <a:off x="3449950" y="2123400"/>
            <a:ext cx="5199600" cy="89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Activa el endpoint </a:t>
            </a:r>
            <a:r>
              <a:rPr i="1" lang="es" sz="1800">
                <a:solidFill>
                  <a:srgbClr val="4ECDC4"/>
                </a:solidFill>
              </a:rPr>
              <a:t>/metrics</a:t>
            </a:r>
            <a:r>
              <a:rPr lang="es" sz="1800">
                <a:solidFill>
                  <a:srgbClr val="738498"/>
                </a:solidFill>
              </a:rPr>
              <a:t> y comprueba alguna de las métricas de tu aplicación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342" name="Google Shape;342;p54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Actuator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400225"/>
            <a:ext cx="81321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Boot Actuator</a:t>
            </a:r>
            <a:r>
              <a:rPr lang="es" sz="1800"/>
              <a:t> permite “</a:t>
            </a:r>
            <a:r>
              <a:rPr i="1" lang="es" sz="1800">
                <a:solidFill>
                  <a:srgbClr val="4ECDC4"/>
                </a:solidFill>
              </a:rPr>
              <a:t>ver</a:t>
            </a:r>
            <a:r>
              <a:rPr lang="es" sz="1800"/>
              <a:t>” dentro de una aplicación en ejecución y, hasta cierto punto, controlar cómo se comporta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Boot Actuator</a:t>
            </a:r>
            <a:r>
              <a:rPr lang="es" sz="1800"/>
              <a:t> </a:t>
            </a:r>
            <a:r>
              <a:rPr lang="es" sz="1800"/>
              <a:t>ofrece características como monitoreo y métricas que se proporcionan a través de varios </a:t>
            </a:r>
            <a:r>
              <a:rPr i="1" lang="es" sz="1800"/>
              <a:t>endpoints</a:t>
            </a:r>
            <a:r>
              <a:rPr lang="es" sz="1800"/>
              <a:t>, que están disponibles a través de </a:t>
            </a:r>
            <a:r>
              <a:rPr i="1" lang="es" sz="1800">
                <a:solidFill>
                  <a:srgbClr val="4ECDC4"/>
                </a:solidFill>
              </a:rPr>
              <a:t>HTTP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JMX MBeans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el curso nos centraremos principalmente en los </a:t>
            </a:r>
            <a:r>
              <a:rPr i="1" lang="es" sz="1800">
                <a:solidFill>
                  <a:srgbClr val="4ECDC4"/>
                </a:solidFill>
              </a:rPr>
              <a:t>endpoints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Personalizar Actuator</a:t>
            </a:r>
            <a:endParaRPr/>
          </a:p>
        </p:txBody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691200" y="1358700"/>
            <a:ext cx="7942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posible que la aplicación esté interactuando con algún sistema externo que no proporcione indicador de salud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Por ejemplo, la aplicación puede integrarse con una aplicación </a:t>
            </a:r>
            <a:r>
              <a:rPr i="1" lang="es" sz="1800"/>
              <a:t>mainframe</a:t>
            </a:r>
            <a:r>
              <a:rPr lang="es" sz="1800"/>
              <a:t> heredada y la salud puede verse afectada por la salud del sistema heredado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Para crear un indicador de salud personalizado, todo lo que debemos hacer es crear un bean que implemente la interfaz </a:t>
            </a:r>
            <a:r>
              <a:rPr i="1" lang="es" sz="1800">
                <a:solidFill>
                  <a:srgbClr val="4ECDC4"/>
                </a:solidFill>
              </a:rPr>
              <a:t>HealthIndicator</a:t>
            </a:r>
            <a:endParaRPr sz="1800"/>
          </a:p>
        </p:txBody>
      </p:sp>
      <p:sp>
        <p:nvSpPr>
          <p:cNvPr id="350" name="Google Shape;350;p55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Definir indicadores de salud propios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Personalizar Actuator</a:t>
            </a:r>
            <a:endParaRPr/>
          </a:p>
        </p:txBody>
      </p:sp>
      <p:sp>
        <p:nvSpPr>
          <p:cNvPr id="356" name="Google Shape;356;p56"/>
          <p:cNvSpPr txBox="1"/>
          <p:nvPr>
            <p:ph idx="1" type="body"/>
          </p:nvPr>
        </p:nvSpPr>
        <p:spPr>
          <a:xfrm>
            <a:off x="691200" y="1681675"/>
            <a:ext cx="25947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/>
              <a:t>Este ejemplo, muestra una implementación simple de </a:t>
            </a:r>
            <a:r>
              <a:rPr i="1" lang="es" sz="1800">
                <a:solidFill>
                  <a:srgbClr val="4ECDC4"/>
                </a:solidFill>
              </a:rPr>
              <a:t>HealthIndicator</a:t>
            </a:r>
            <a:r>
              <a:rPr lang="es" sz="1800"/>
              <a:t> cuya salud se determina de forma aleatoria y según la hora del día</a:t>
            </a:r>
            <a:endParaRPr sz="1800"/>
          </a:p>
        </p:txBody>
      </p:sp>
      <p:sp>
        <p:nvSpPr>
          <p:cNvPr id="357" name="Google Shape;357;p56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Definir indicadores de salud propios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58" name="Google Shape;3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222" y="1592638"/>
            <a:ext cx="5464426" cy="31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7"/>
          <p:cNvSpPr txBox="1"/>
          <p:nvPr>
            <p:ph idx="4294967295" type="body"/>
          </p:nvPr>
        </p:nvSpPr>
        <p:spPr>
          <a:xfrm>
            <a:off x="3449950" y="2008350"/>
            <a:ext cx="5199600" cy="112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Implementa un indicador de salud aleatorio similar al del ejemplo y prueba a llamar al endpoint </a:t>
            </a:r>
            <a:r>
              <a:rPr i="1" lang="es" sz="1800">
                <a:solidFill>
                  <a:srgbClr val="4ECDC4"/>
                </a:solidFill>
              </a:rPr>
              <a:t>/health</a:t>
            </a:r>
            <a:endParaRPr i="1" sz="1800">
              <a:solidFill>
                <a:srgbClr val="4ECDC4"/>
              </a:solidFill>
            </a:endParaRPr>
          </a:p>
        </p:txBody>
      </p:sp>
      <p:sp>
        <p:nvSpPr>
          <p:cNvPr id="365" name="Google Shape;365;p57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Personalizar Actuator</a:t>
            </a:r>
            <a:endParaRPr/>
          </a:p>
        </p:txBody>
      </p:sp>
      <p:sp>
        <p:nvSpPr>
          <p:cNvPr id="372" name="Google Shape;372;p58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Registrar métricas personalizadas</a:t>
            </a:r>
            <a:endParaRPr i="1" sz="2400">
              <a:solidFill>
                <a:srgbClr val="4ECDC4"/>
              </a:solidFill>
            </a:endParaRPr>
          </a:p>
        </p:txBody>
      </p:sp>
      <p:sp>
        <p:nvSpPr>
          <p:cNvPr id="373" name="Google Shape;373;p58"/>
          <p:cNvSpPr txBox="1"/>
          <p:nvPr>
            <p:ph idx="1" type="body"/>
          </p:nvPr>
        </p:nvSpPr>
        <p:spPr>
          <a:xfrm>
            <a:off x="691200" y="1358700"/>
            <a:ext cx="80760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métricas de </a:t>
            </a:r>
            <a:r>
              <a:rPr i="1" lang="es" sz="1800">
                <a:solidFill>
                  <a:srgbClr val="4ECDC4"/>
                </a:solidFill>
              </a:rPr>
              <a:t>Actuator</a:t>
            </a:r>
            <a:r>
              <a:rPr lang="es" sz="1800"/>
              <a:t> son implementadas por </a:t>
            </a:r>
            <a:r>
              <a:rPr i="1" lang="es" sz="1800">
                <a:solidFill>
                  <a:srgbClr val="4ECDC4"/>
                </a:solidFill>
              </a:rPr>
              <a:t>Micrometer</a:t>
            </a:r>
            <a:r>
              <a:rPr lang="es" sz="1800"/>
              <a:t>, una fachada de métricas independiente del proveedor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Esto hace posible que las aplicaciones publiquen las métricas que quieran y las muestren en el sistema de monitoreo de terceros, incluido </a:t>
            </a:r>
            <a:r>
              <a:rPr i="1" lang="es" sz="1800">
                <a:solidFill>
                  <a:srgbClr val="4ECDC4"/>
                </a:solidFill>
              </a:rPr>
              <a:t>Prometheus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DataDog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New Relic</a:t>
            </a:r>
            <a:r>
              <a:rPr lang="es" sz="1800"/>
              <a:t>, entre otros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En Spring Boot, todo lo que se necesita hacer para publicar métricas es inyectar un </a:t>
            </a:r>
            <a:r>
              <a:rPr i="1" lang="es" sz="1800">
                <a:solidFill>
                  <a:srgbClr val="4ECDC4"/>
                </a:solidFill>
              </a:rPr>
              <a:t>MeterRegistry</a:t>
            </a:r>
            <a:r>
              <a:rPr lang="es" sz="1800"/>
              <a:t> donde se necesite publicar contadores, temporizadores o medidores que capturen las métricas de la aplicación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Personalizar Actuator</a:t>
            </a:r>
            <a:endParaRPr/>
          </a:p>
        </p:txBody>
      </p:sp>
      <p:sp>
        <p:nvSpPr>
          <p:cNvPr id="379" name="Google Shape;379;p59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Registrar métricas personalizadas</a:t>
            </a:r>
            <a:endParaRPr i="1" sz="2400">
              <a:solidFill>
                <a:srgbClr val="4ECDC4"/>
              </a:solidFill>
            </a:endParaRPr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691200" y="1358700"/>
            <a:ext cx="8195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Supongamos que nuestra aplicación recibe un parámetro con el nombre del usuario cuando hace una solicitud a </a:t>
            </a:r>
            <a:r>
              <a:rPr i="1" lang="es" sz="1800">
                <a:solidFill>
                  <a:srgbClr val="4ECDC4"/>
                </a:solidFill>
              </a:rPr>
              <a:t>/</a:t>
            </a:r>
            <a:r>
              <a:rPr lang="es" sz="1800"/>
              <a:t>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	</a:t>
            </a:r>
            <a:r>
              <a:rPr i="1" lang="es" sz="1800">
                <a:solidFill>
                  <a:srgbClr val="738498"/>
                </a:solidFill>
              </a:rPr>
              <a:t>http://localhost:8080/</a:t>
            </a:r>
            <a:r>
              <a:rPr i="1" lang="es" sz="1800">
                <a:solidFill>
                  <a:srgbClr val="4ECDC4"/>
                </a:solidFill>
              </a:rPr>
              <a:t>?name=pablo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quisiéramos contar las veces que un usuario accede al endpoint, podríamos personalizar una métrica de forma similar a: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1" name="Google Shape;3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72" y="3279400"/>
            <a:ext cx="4950850" cy="14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9"/>
          <p:cNvSpPr/>
          <p:nvPr/>
        </p:nvSpPr>
        <p:spPr>
          <a:xfrm>
            <a:off x="2188275" y="3279400"/>
            <a:ext cx="1927800" cy="2739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9"/>
          <p:cNvSpPr/>
          <p:nvPr/>
        </p:nvSpPr>
        <p:spPr>
          <a:xfrm>
            <a:off x="2586925" y="4086150"/>
            <a:ext cx="4069500" cy="2739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448" y="1551623"/>
            <a:ext cx="3034275" cy="31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Personalizar Actuator</a:t>
            </a:r>
            <a:endParaRPr/>
          </a:p>
        </p:txBody>
      </p:sp>
      <p:sp>
        <p:nvSpPr>
          <p:cNvPr id="390" name="Google Shape;390;p6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Registrar métricas personalizadas</a:t>
            </a:r>
            <a:endParaRPr i="1" sz="2400">
              <a:solidFill>
                <a:srgbClr val="4ECDC4"/>
              </a:solidFill>
            </a:endParaRPr>
          </a:p>
        </p:txBody>
      </p:sp>
      <p:sp>
        <p:nvSpPr>
          <p:cNvPr id="391" name="Google Shape;391;p60"/>
          <p:cNvSpPr txBox="1"/>
          <p:nvPr>
            <p:ph idx="1" type="body"/>
          </p:nvPr>
        </p:nvSpPr>
        <p:spPr>
          <a:xfrm>
            <a:off x="691200" y="1358700"/>
            <a:ext cx="44100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consultamos el endpoint </a:t>
            </a:r>
            <a:r>
              <a:rPr i="1" lang="es" sz="1800">
                <a:solidFill>
                  <a:srgbClr val="4ECDC4"/>
                </a:solidFill>
              </a:rPr>
              <a:t>/metrics</a:t>
            </a:r>
            <a:r>
              <a:rPr lang="es" sz="1800"/>
              <a:t>, veremos que por cada usuario diferente que haya accedido al endpoint </a:t>
            </a:r>
            <a:r>
              <a:rPr i="1" lang="es" sz="1800">
                <a:solidFill>
                  <a:srgbClr val="4ECDC4"/>
                </a:solidFill>
              </a:rPr>
              <a:t>/</a:t>
            </a:r>
            <a:r>
              <a:rPr lang="es" sz="1800"/>
              <a:t> de la aplicación, se ha creado una métrica expuesta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De la misma forma que para otras métricas podemos ver el contenido llamando al endpoint </a:t>
            </a:r>
            <a:r>
              <a:rPr i="1" lang="es" sz="1800">
                <a:solidFill>
                  <a:srgbClr val="4ECDC4"/>
                </a:solidFill>
              </a:rPr>
              <a:t>/metrics/taco.pablo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60"/>
          <p:cNvSpPr/>
          <p:nvPr/>
        </p:nvSpPr>
        <p:spPr>
          <a:xfrm>
            <a:off x="6213000" y="3968950"/>
            <a:ext cx="816300" cy="1050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Personalizar Actuator</a:t>
            </a:r>
            <a:endParaRPr/>
          </a:p>
        </p:txBody>
      </p:sp>
      <p:sp>
        <p:nvSpPr>
          <p:cNvPr id="398" name="Google Shape;398;p6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Registrar métricas personalizadas</a:t>
            </a:r>
            <a:endParaRPr i="1" sz="2400">
              <a:solidFill>
                <a:srgbClr val="4ECDC4"/>
              </a:solidFill>
            </a:endParaRPr>
          </a:p>
        </p:txBody>
      </p:sp>
      <p:sp>
        <p:nvSpPr>
          <p:cNvPr id="399" name="Google Shape;399;p61"/>
          <p:cNvSpPr txBox="1"/>
          <p:nvPr>
            <p:ph idx="1" type="body"/>
          </p:nvPr>
        </p:nvSpPr>
        <p:spPr>
          <a:xfrm>
            <a:off x="691200" y="2093575"/>
            <a:ext cx="3621900" cy="19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llamamos al</a:t>
            </a:r>
            <a:r>
              <a:rPr lang="es" sz="1800"/>
              <a:t> endpoint </a:t>
            </a:r>
            <a:r>
              <a:rPr i="1" lang="es" sz="1800">
                <a:solidFill>
                  <a:srgbClr val="4ECDC4"/>
                </a:solidFill>
              </a:rPr>
              <a:t>/metrics/taco.pablo</a:t>
            </a:r>
            <a:r>
              <a:rPr lang="es" sz="1800"/>
              <a:t> obtendremos el número de veces que el usuario ha accedido al endpoint</a:t>
            </a:r>
            <a:r>
              <a:rPr i="1" lang="es" sz="1800">
                <a:solidFill>
                  <a:srgbClr val="4ECDC4"/>
                </a:solidFill>
              </a:rPr>
              <a:t> /</a:t>
            </a:r>
            <a:endParaRPr sz="1800"/>
          </a:p>
        </p:txBody>
      </p:sp>
      <p:pic>
        <p:nvPicPr>
          <p:cNvPr id="400" name="Google Shape;4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450" y="1931738"/>
            <a:ext cx="3590099" cy="209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2"/>
          <p:cNvSpPr txBox="1"/>
          <p:nvPr>
            <p:ph idx="4294967295" type="body"/>
          </p:nvPr>
        </p:nvSpPr>
        <p:spPr>
          <a:xfrm>
            <a:off x="3449925" y="1829900"/>
            <a:ext cx="5199600" cy="146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Implementa una métrica personalizada en tu aplicación, prueba que funciona correctamente, y además investiga cómo podrías añadirle tags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407" name="Google Shape;407;p62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3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415" name="Google Shape;415;p63"/>
          <p:cNvSpPr txBox="1"/>
          <p:nvPr>
            <p:ph idx="4294967295" type="subTitle"/>
          </p:nvPr>
        </p:nvSpPr>
        <p:spPr>
          <a:xfrm>
            <a:off x="701975" y="2188400"/>
            <a:ext cx="79527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Configuración de una App</a:t>
            </a:r>
            <a:endParaRPr b="1" sz="4000"/>
          </a:p>
        </p:txBody>
      </p:sp>
      <p:sp>
        <p:nvSpPr>
          <p:cNvPr id="416" name="Google Shape;416;p63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Boot In Action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In Action Fourth Edition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In Action Fifth Edition (Craig Walls)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https://docs.spring.io/spring-boot/docs/current/reference/htmlsingle/</a:t>
            </a:r>
            <a:endParaRPr sz="2000"/>
          </a:p>
        </p:txBody>
      </p:sp>
      <p:sp>
        <p:nvSpPr>
          <p:cNvPr id="417" name="Google Shape;417;p63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418" name="Google Shape;418;p63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Actuator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400225"/>
            <a:ext cx="81321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utilizar los </a:t>
            </a:r>
            <a:r>
              <a:rPr i="1" lang="es" sz="1800">
                <a:solidFill>
                  <a:srgbClr val="4ECDC4"/>
                </a:solidFill>
              </a:rPr>
              <a:t>endpoints</a:t>
            </a:r>
            <a:r>
              <a:rPr lang="es" sz="1800"/>
              <a:t> expuestos por </a:t>
            </a:r>
            <a:r>
              <a:rPr i="1" lang="es" sz="1800">
                <a:solidFill>
                  <a:srgbClr val="4ECDC4"/>
                </a:solidFill>
              </a:rPr>
              <a:t>Actuator</a:t>
            </a:r>
            <a:r>
              <a:rPr lang="es" sz="1800"/>
              <a:t>, podemos preguntar cosas como:</a:t>
            </a:r>
            <a:endParaRPr sz="18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¿Qué propiedades de configuración están disponibles?</a:t>
            </a:r>
            <a:endParaRPr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¿Cuáles son los niveles de </a:t>
            </a:r>
            <a:r>
              <a:rPr i="1" lang="es" sz="1400"/>
              <a:t>logs</a:t>
            </a:r>
            <a:r>
              <a:rPr lang="es" sz="1400"/>
              <a:t> de varios paquetes en la aplicación?</a:t>
            </a:r>
            <a:endParaRPr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¿Cuánta memoria está consumiendo la aplicación?</a:t>
            </a:r>
            <a:endParaRPr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¿Cuántas veces se ha solicitado un </a:t>
            </a:r>
            <a:r>
              <a:rPr i="1" lang="es" sz="1400"/>
              <a:t>endpoint </a:t>
            </a:r>
            <a:r>
              <a:rPr lang="es" sz="1400"/>
              <a:t>determinado?</a:t>
            </a:r>
            <a:endParaRPr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¿Cuál es el estado de la aplicación y los servicios externos que consume?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Actuator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691200" y="1533900"/>
            <a:ext cx="81321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habilitar Actuator en una aplicación Spring Boot, simplemente debemos agregar la dependencia del starter </a:t>
            </a:r>
            <a:r>
              <a:rPr i="1" lang="es" sz="1800">
                <a:solidFill>
                  <a:srgbClr val="4ECDC4"/>
                </a:solidFill>
              </a:rPr>
              <a:t>spring-boot-starter-actuator</a:t>
            </a:r>
            <a:r>
              <a:rPr lang="es" sz="1800"/>
              <a:t> a nuestra compilación:</a:t>
            </a:r>
            <a:endParaRPr sz="1400"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00" y="2828649"/>
            <a:ext cx="4140575" cy="6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Dependencias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Actuator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91200" y="1234975"/>
            <a:ext cx="8132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Una vez que </a:t>
            </a:r>
            <a:r>
              <a:rPr i="1" lang="es" sz="1800">
                <a:solidFill>
                  <a:srgbClr val="4ECDC4"/>
                </a:solidFill>
              </a:rPr>
              <a:t>Actuator</a:t>
            </a:r>
            <a:r>
              <a:rPr lang="es" sz="1800"/>
              <a:t> forma parte de la compilación del proyecto, la aplicación estará equipada con varios </a:t>
            </a:r>
            <a:r>
              <a:rPr i="1" lang="es" sz="1800">
                <a:solidFill>
                  <a:srgbClr val="4ECDC4"/>
                </a:solidFill>
              </a:rPr>
              <a:t>endpoints</a:t>
            </a:r>
            <a:r>
              <a:rPr lang="es" sz="1800"/>
              <a:t>:</a:t>
            </a:r>
            <a:endParaRPr sz="1400"/>
          </a:p>
        </p:txBody>
      </p:sp>
      <p:graphicFrame>
        <p:nvGraphicFramePr>
          <p:cNvPr id="155" name="Google Shape;155;p31"/>
          <p:cNvGraphicFramePr/>
          <p:nvPr/>
        </p:nvGraphicFramePr>
        <p:xfrm>
          <a:off x="1067400" y="217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{B4CA6DA5-EE68-4214-8925-F1349CAA6DF8}</a:tableStyleId>
              </a:tblPr>
              <a:tblGrid>
                <a:gridCol w="1407625"/>
                <a:gridCol w="1372300"/>
                <a:gridCol w="3290025"/>
                <a:gridCol w="939250"/>
              </a:tblGrid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Método HTTP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F46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Path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F46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Descripción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F46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Habilitado?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F464"/>
                    </a:solidFill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/auditevents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Produce un informe de cualquier evento de auditoría que se haya realizado.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ECDC4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/beans</a:t>
                      </a:r>
                      <a:endParaRPr b="1" sz="1000">
                        <a:solidFill>
                          <a:srgbClr val="4ECDC4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Describe todos los beans en el contexto de la aplicación Spring.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/conditions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Produce un informe de las condiciones de autoconfiguración que se aprobaron o no, lo que dio lugar a los beans creados en el contexto de la aplicación.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/configprops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Describe todas las propiedades de configuración junto con los valores actuales.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3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Endpoints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Actuator</a:t>
            </a:r>
            <a:endParaRPr/>
          </a:p>
        </p:txBody>
      </p:sp>
      <p:graphicFrame>
        <p:nvGraphicFramePr>
          <p:cNvPr id="162" name="Google Shape;162;p32"/>
          <p:cNvGraphicFramePr/>
          <p:nvPr/>
        </p:nvGraphicFramePr>
        <p:xfrm>
          <a:off x="1067400" y="151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{B4CA6DA5-EE68-4214-8925-F1349CAA6DF8}</a:tableStyleId>
              </a:tblPr>
              <a:tblGrid>
                <a:gridCol w="1407625"/>
                <a:gridCol w="1372300"/>
                <a:gridCol w="3290025"/>
                <a:gridCol w="939250"/>
              </a:tblGrid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, </a:t>
                      </a: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</a:t>
                      </a: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, </a:t>
                      </a: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ECDC4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/env</a:t>
                      </a:r>
                      <a:endParaRPr b="1" sz="1000">
                        <a:solidFill>
                          <a:srgbClr val="4ECDC4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Produce un informe de todas las fuentes de propiedad y sus propiedades disponibles para la aplicación Spring.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/env/{toMatch}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Describe el valor de una sola propiedad de entorno.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ECDC4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/health</a:t>
                      </a:r>
                      <a:endParaRPr b="1" sz="1000">
                        <a:solidFill>
                          <a:srgbClr val="4ECDC4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Devuelve el estado agregado de la aplicación y (posiblemente) el estado de las aplicaciones dependientes externas.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Sí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/heapdump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Descarga el </a:t>
                      </a: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heap dump.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/httptrace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Produce un rastro de las 100 solicitudes más recientes.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ECDC4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/info</a:t>
                      </a:r>
                      <a:endParaRPr b="1" sz="1000">
                        <a:solidFill>
                          <a:srgbClr val="4ECDC4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Devuelve cualquier información definida por el desarrollador sobre la aplicación.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Sí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3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Endpoints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Actuator</a:t>
            </a:r>
            <a:endParaRPr/>
          </a:p>
        </p:txBody>
      </p:sp>
      <p:graphicFrame>
        <p:nvGraphicFramePr>
          <p:cNvPr id="169" name="Google Shape;169;p33"/>
          <p:cNvGraphicFramePr/>
          <p:nvPr/>
        </p:nvGraphicFramePr>
        <p:xfrm>
          <a:off x="1067400" y="148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{B4CA6DA5-EE68-4214-8925-F1349CAA6DF8}</a:tableStyleId>
              </a:tblPr>
              <a:tblGrid>
                <a:gridCol w="1177850"/>
                <a:gridCol w="1434175"/>
                <a:gridCol w="3661200"/>
                <a:gridCol w="735975"/>
              </a:tblGrid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ECDC4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/loggers</a:t>
                      </a:r>
                      <a:endParaRPr b="1" sz="1000">
                        <a:solidFill>
                          <a:srgbClr val="4ECDC4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Produce una lista de paquetes en la aplicación junto con sus niveles de registro configurados y efectivos.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, </a:t>
                      </a: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/loggers/{name}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Devuelve el nivel de registro configurado de un registrador determinado. El nivel de registro efectivo se puede establecer con un POST.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ECDC4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/mappings</a:t>
                      </a:r>
                      <a:endParaRPr b="1" sz="1000">
                        <a:solidFill>
                          <a:srgbClr val="4ECDC4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Produce un informe de todas las asignaciones de HTTP y sus métodos de manejo correspondientes.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ECDC4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/metrics</a:t>
                      </a:r>
                      <a:endParaRPr b="1" sz="1000">
                        <a:solidFill>
                          <a:srgbClr val="4ECDC4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Devuelve una lista de todas las categorías de métricas.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/metrics/{name}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Devuelve un conjunto multidimensional de valores para una métrica determinada.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/scheduledtasks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Enumera todas las tareas programadas.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/threaddump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Devuelve un informe de todos los hilos de aplicación.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3C3C3C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000">
                        <a:solidFill>
                          <a:srgbClr val="3C3C3C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3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Endpoints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Actuator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691200" y="1358700"/>
            <a:ext cx="8132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Por defecto, las rutas para todos los endpoints anteriores están prefijadas con "</a:t>
            </a:r>
            <a:r>
              <a:rPr i="1" lang="es" sz="1800">
                <a:solidFill>
                  <a:srgbClr val="4ECDC4"/>
                </a:solidFill>
              </a:rPr>
              <a:t>/actuator</a:t>
            </a:r>
            <a:r>
              <a:rPr lang="es" sz="1800"/>
              <a:t>" → por ejemplo, si deseamos recuperar información sobre la salud de la aplicación tendremos que hacer una solicitud GET a </a:t>
            </a:r>
            <a:r>
              <a:rPr i="1" lang="es" sz="1800">
                <a:solidFill>
                  <a:srgbClr val="4ECDC4"/>
                </a:solidFill>
              </a:rPr>
              <a:t>/actuator/health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ruta del prefijo del actuador se puede cambiar configurando la propiedad </a:t>
            </a:r>
            <a:r>
              <a:rPr i="1" lang="es" sz="1800">
                <a:solidFill>
                  <a:srgbClr val="4ECDC4"/>
                </a:solidFill>
              </a:rPr>
              <a:t>management.endpoint.web.base-path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425" y="3530425"/>
            <a:ext cx="2407150" cy="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Configurar el path base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