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ontserrat-bold.fntdata"/><Relationship Id="rId10" Type="http://schemas.openxmlformats.org/officeDocument/2006/relationships/slide" Target="slides/slide3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a2d283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a2d283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c62474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c62474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da2d2836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da2d2836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a2d2836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a2d2836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a2d2836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a2d2836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a2d2836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a2d2836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a5562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a5562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a2d2836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a2d2836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da2d283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da2d283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a2d2836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a2d2836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a60a50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da60a50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e459ffac_3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e459ffac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de459ffac_3_7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de459ffa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e459ffac_3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e459ffa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de459ffac_3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de459ffac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c62474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c62474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c6247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c6247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c62474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c62474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a2d283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a2d283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a2d283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a2d283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a2d283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a2d283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38" name="Google Shape;138;p30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p31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7" name="Google Shape;157;p33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3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4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4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168" name="Google Shape;168;p35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38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3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2120675" y="2220425"/>
            <a:ext cx="63375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JPA (5)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parte esencial de utilizar JPA es saber utilizar las operaciones básicas.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Gran parte de la funcionalidad de JPA está expuesta por medio de la </a:t>
            </a:r>
            <a:r>
              <a:rPr i="1" lang="es" sz="1800"/>
              <a:t>interfaz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</a:t>
            </a:r>
            <a:r>
              <a:rPr lang="es" sz="1800">
                <a:solidFill>
                  <a:srgbClr val="454F5B"/>
                </a:solidFill>
              </a:rPr>
              <a:t>s operaciones o métodos que expone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>
                <a:solidFill>
                  <a:srgbClr val="454F5B"/>
                </a:solidFill>
              </a:rPr>
              <a:t> son </a:t>
            </a:r>
            <a:r>
              <a:rPr i="1" lang="es" sz="1800">
                <a:solidFill>
                  <a:srgbClr val="454F5B"/>
                </a:solidFill>
              </a:rPr>
              <a:t>persist, merge, remove</a:t>
            </a:r>
            <a:r>
              <a:rPr lang="es" sz="1800">
                <a:solidFill>
                  <a:srgbClr val="454F5B"/>
                </a:solidFill>
              </a:rPr>
              <a:t> y, </a:t>
            </a:r>
            <a:r>
              <a:rPr i="1" lang="es" sz="1800">
                <a:solidFill>
                  <a:srgbClr val="454F5B"/>
                </a:solidFill>
              </a:rPr>
              <a:t>find</a:t>
            </a:r>
            <a:r>
              <a:rPr lang="es" sz="1800">
                <a:solidFill>
                  <a:srgbClr val="454F5B"/>
                </a:solidFill>
              </a:rPr>
              <a:t> entre otros, que son sin duda las operaciones que más utilizaremos los proyectos</a:t>
            </a:r>
            <a:endParaRPr sz="18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691200" y="1242000"/>
            <a:ext cx="77616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es el responsable de mantener las entidades sincronizadas con la base de datos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Operaciones sobre las entidades:</a:t>
            </a:r>
            <a:endParaRPr sz="1800"/>
          </a:p>
          <a:p>
            <a: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Hacer persistente una entidad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Buscar una entidad en la BD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Borrar entidades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Actualizar entidades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Queries a la BD</a:t>
            </a:r>
            <a:endParaRPr sz="1200"/>
          </a:p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Operaciones sobre el contexto de persistencia:</a:t>
            </a:r>
            <a:endParaRPr sz="1800"/>
          </a:p>
          <a:p>
            <a: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Sincronización de la base de datos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Desconexión de entidades</a:t>
            </a:r>
            <a:endParaRPr sz="1200"/>
          </a:p>
          <a:p>
            <a: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Mezcla de entidades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691200" y="1358700"/>
            <a:ext cx="39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Mediante esta operación es posible persistir una entidad </a:t>
            </a:r>
            <a:r>
              <a:rPr i="1" lang="es" sz="1800">
                <a:solidFill>
                  <a:srgbClr val="4ECDC4"/>
                </a:solidFill>
              </a:rPr>
              <a:t>creada</a:t>
            </a:r>
            <a:r>
              <a:rPr lang="es" sz="1800"/>
              <a:t> recientemente mediante el operador </a:t>
            </a:r>
            <a:r>
              <a:rPr i="1" lang="es" sz="1800">
                <a:solidFill>
                  <a:srgbClr val="738498"/>
                </a:solidFill>
              </a:rPr>
              <a:t>new</a:t>
            </a:r>
            <a:r>
              <a:rPr lang="es" sz="1800"/>
              <a:t>, o cuando queremos </a:t>
            </a:r>
            <a:r>
              <a:rPr i="1" lang="es" sz="1800">
                <a:solidFill>
                  <a:srgbClr val="4ECDC4"/>
                </a:solidFill>
              </a:rPr>
              <a:t>actualizar</a:t>
            </a:r>
            <a:r>
              <a:rPr lang="es" sz="1800"/>
              <a:t> una entidad que fue cargada previamente al contexto de persistencia</a:t>
            </a:r>
            <a:endParaRPr sz="18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Método persist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925" y="1511575"/>
            <a:ext cx="3359875" cy="2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691200" y="1358700"/>
            <a:ext cx="39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operación merge es utiliza </a:t>
            </a:r>
            <a:r>
              <a:rPr i="1" lang="es" sz="1800">
                <a:solidFill>
                  <a:srgbClr val="4ECDC4"/>
                </a:solidFill>
              </a:rPr>
              <a:t>para actualizar una entidad existente que no pertenece a un Contexto de Persistencia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queremos actualizar una entidad que ya existe en la base de datos, pero por algún motivo, no está dentro del contexto de persistencia (DTOs).</a:t>
            </a:r>
            <a:endParaRPr sz="18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5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Método merge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76" name="Google Shape;2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25" y="1780725"/>
            <a:ext cx="3359875" cy="246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691200" y="1358700"/>
            <a:ext cx="39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Esta operación es básica para buscar una Entidad solamente por su ID.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operación </a:t>
            </a:r>
            <a:r>
              <a:rPr i="1" lang="es" sz="1800"/>
              <a:t>find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requiere dos parámetros</a:t>
            </a:r>
            <a:r>
              <a:rPr lang="es" sz="1800"/>
              <a:t>, el primero es la clase de la entidad que esperamos buscar y el segundo valor es el ID.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5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Método find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972" y="1407546"/>
            <a:ext cx="3359875" cy="23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90" name="Google Shape;290;p53"/>
          <p:cNvSpPr txBox="1"/>
          <p:nvPr>
            <p:ph idx="1" type="body"/>
          </p:nvPr>
        </p:nvSpPr>
        <p:spPr>
          <a:xfrm>
            <a:off x="691200" y="1358700"/>
            <a:ext cx="39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operación remove es muy simple, pues solo es requerido enviar la entidad que se desea remover.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entidad </a:t>
            </a:r>
            <a:r>
              <a:rPr i="1" lang="es" sz="1800">
                <a:solidFill>
                  <a:srgbClr val="4ECDC4"/>
                </a:solidFill>
              </a:rPr>
              <a:t>tendrá que estar dentro del contexto de persistencia</a:t>
            </a:r>
            <a:r>
              <a:rPr lang="es" sz="1800"/>
              <a:t> para poder ser eliminada, de lo contrario se lanzará una excepción.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5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Método remove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92" name="Google Shape;2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00" y="1638450"/>
            <a:ext cx="3428375" cy="2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298" name="Google Shape;298;p54"/>
          <p:cNvSpPr txBox="1"/>
          <p:nvPr>
            <p:ph idx="1" type="body"/>
          </p:nvPr>
        </p:nvSpPr>
        <p:spPr>
          <a:xfrm>
            <a:off x="691200" y="1358700"/>
            <a:ext cx="39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operación createQuery permite crear consultas sobre la base de datos.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Utiliza el lenguaje </a:t>
            </a:r>
            <a:r>
              <a:rPr b="1" lang="es" sz="1800">
                <a:solidFill>
                  <a:srgbClr val="4ECDC4"/>
                </a:solidFill>
              </a:rPr>
              <a:t>JPQL</a:t>
            </a:r>
            <a:r>
              <a:rPr lang="es" sz="1800"/>
              <a:t>, muy similar a SQL, y además muy intuitivo (</a:t>
            </a:r>
            <a:r>
              <a:rPr i="1" lang="es" sz="1800"/>
              <a:t>lo veremos más adelante en mayor detalle</a:t>
            </a:r>
            <a:r>
              <a:rPr lang="es" sz="1800"/>
              <a:t>):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5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Método createQuery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98" y="1790848"/>
            <a:ext cx="3983400" cy="235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925" y="3819449"/>
            <a:ext cx="1885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básicas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691200" y="1358700"/>
            <a:ext cx="795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Método Refresh</a:t>
            </a:r>
            <a:r>
              <a:rPr lang="es" sz="1800"/>
              <a:t>: la operación permite actualizar la entidad con la base de datos.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Método Detach</a:t>
            </a:r>
            <a:r>
              <a:rPr lang="es" sz="1800"/>
              <a:t>: la operación permite sacar una entidad del Contexto de Persistencia. Todo cambio realizado en la entidad será descartado al terminar la transacción.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Método Clear</a:t>
            </a:r>
            <a:r>
              <a:rPr lang="es" sz="1800"/>
              <a:t>: limpia el Contexto de Persistencia, por lo que todas las entidades pasarán al estado </a:t>
            </a:r>
            <a:r>
              <a:rPr i="1" lang="es" sz="1800"/>
              <a:t>detached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Método Contains</a:t>
            </a:r>
            <a:r>
              <a:rPr lang="es" sz="1800"/>
              <a:t>: operación que permite saber si una entidad se encuentra en el Contexto de persistencia.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5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Otros Métodos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EntityManager &amp; PersistenceContext</a:t>
            </a:r>
            <a:endParaRPr/>
          </a:p>
        </p:txBody>
      </p:sp>
      <p:sp>
        <p:nvSpPr>
          <p:cNvPr id="314" name="Google Shape;314;p56"/>
          <p:cNvSpPr txBox="1"/>
          <p:nvPr>
            <p:ph idx="1" type="body"/>
          </p:nvPr>
        </p:nvSpPr>
        <p:spPr>
          <a:xfrm>
            <a:off x="691200" y="1358700"/>
            <a:ext cx="79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Todo parte del archivo </a:t>
            </a:r>
            <a:r>
              <a:rPr i="1" lang="es" sz="1800">
                <a:solidFill>
                  <a:srgbClr val="4ECDC4"/>
                </a:solidFill>
              </a:rPr>
              <a:t>persistence.xml</a:t>
            </a:r>
            <a:r>
              <a:rPr lang="es" sz="1800"/>
              <a:t>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este archivo se definen los </a:t>
            </a:r>
            <a:r>
              <a:rPr i="1" lang="es" sz="1800"/>
              <a:t>Persistence Unit</a:t>
            </a:r>
            <a:r>
              <a:rPr lang="es" sz="1800"/>
              <a:t>, y mediante estos es creado el </a:t>
            </a:r>
            <a:r>
              <a:rPr i="1" lang="es" sz="1800"/>
              <a:t>Persistence Context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75" y="2618098"/>
            <a:ext cx="4459200" cy="207781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691200" y="2655525"/>
            <a:ext cx="31158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/>
              <a:t>Persistence Context</a:t>
            </a:r>
            <a:r>
              <a:rPr lang="es" sz="1800"/>
              <a:t> tiene la finalidad de </a:t>
            </a:r>
            <a:r>
              <a:rPr i="1" lang="es" sz="1800">
                <a:solidFill>
                  <a:srgbClr val="4ECDC4"/>
                </a:solidFill>
              </a:rPr>
              <a:t>delimitar el alcance de las transacciones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56"/>
          <p:cNvSpPr/>
          <p:nvPr/>
        </p:nvSpPr>
        <p:spPr>
          <a:xfrm>
            <a:off x="5724375" y="3743950"/>
            <a:ext cx="1616400" cy="433800"/>
          </a:xfrm>
          <a:prstGeom prst="leftArrow">
            <a:avLst>
              <a:gd fmla="val 61295" name="adj1"/>
              <a:gd fmla="val 66130" name="adj2"/>
            </a:avLst>
          </a:prstGeom>
          <a:solidFill>
            <a:srgbClr val="4ECD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cosas a tener en cuenta</a:t>
            </a:r>
            <a:endParaRPr/>
          </a:p>
        </p:txBody>
      </p:sp>
      <p:sp>
        <p:nvSpPr>
          <p:cNvPr id="323" name="Google Shape;323;p57"/>
          <p:cNvSpPr txBox="1"/>
          <p:nvPr>
            <p:ph idx="1" type="body"/>
          </p:nvPr>
        </p:nvSpPr>
        <p:spPr>
          <a:xfrm>
            <a:off x="691200" y="1358700"/>
            <a:ext cx="79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tener diferentes </a:t>
            </a:r>
            <a:r>
              <a:rPr i="1" lang="es" sz="1800"/>
              <a:t>Persistence Unit</a:t>
            </a:r>
            <a:r>
              <a:rPr lang="es" sz="1800"/>
              <a:t> definidos en el archivo de configuración </a:t>
            </a:r>
            <a:r>
              <a:rPr i="1" lang="es" sz="1800">
                <a:solidFill>
                  <a:srgbClr val="4ECDC4"/>
                </a:solidFill>
              </a:rPr>
              <a:t>persistence.xml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de las </a:t>
            </a:r>
            <a:r>
              <a:rPr i="1" lang="es" sz="1800">
                <a:solidFill>
                  <a:srgbClr val="4ECDC4"/>
                </a:solidFill>
              </a:rPr>
              <a:t>ventajas de tener varios </a:t>
            </a:r>
            <a:r>
              <a:rPr i="1" lang="es" sz="1800"/>
              <a:t>Persistence Unit</a:t>
            </a:r>
            <a:r>
              <a:rPr lang="es" sz="1800"/>
              <a:t>, es que nos </a:t>
            </a:r>
            <a:r>
              <a:rPr i="1" lang="es" sz="1800">
                <a:solidFill>
                  <a:srgbClr val="4ECDC4"/>
                </a:solidFill>
              </a:rPr>
              <a:t>permite definir diferentes configuraciones </a:t>
            </a:r>
            <a:r>
              <a:rPr lang="es" sz="1800"/>
              <a:t>de manera que podemos delimitar las entidades de cada módulo e incluso una configuración de base de datos diferentes.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cuanto a las </a:t>
            </a:r>
            <a:r>
              <a:rPr i="1" lang="es" sz="1800">
                <a:solidFill>
                  <a:srgbClr val="4ECDC4"/>
                </a:solidFill>
              </a:rPr>
              <a:t>transacciones</a:t>
            </a:r>
            <a:r>
              <a:rPr lang="es" sz="1800"/>
              <a:t>, estamos trabajando de forma que la responsabilidad de gestionarlas es del programador (aplicaciones SE). Cuando trabajemos con </a:t>
            </a:r>
            <a:r>
              <a:rPr i="1" lang="es" sz="1800"/>
              <a:t>Spring Data JPA</a:t>
            </a:r>
            <a:r>
              <a:rPr lang="es" sz="1800"/>
              <a:t>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será gestionado por el Spring.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671800" y="552850"/>
            <a:ext cx="4584300" cy="45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EntityManager 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EntityManagerFactory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Ciclo de vida de las entidades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Contexto de persistencia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Estado de las entidades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Operaciones básicas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Método persist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Método merge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Método find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Método remove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Método createQuery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Otros Métodos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Algunas cosas a tener en cuenta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Acciones en cascada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Acciones en cascada</a:t>
            </a:r>
            <a:endParaRPr/>
          </a:p>
        </p:txBody>
      </p:sp>
      <p:sp>
        <p:nvSpPr>
          <p:cNvPr id="329" name="Google Shape;329;p58"/>
          <p:cNvSpPr txBox="1"/>
          <p:nvPr>
            <p:ph idx="1" type="body"/>
          </p:nvPr>
        </p:nvSpPr>
        <p:spPr>
          <a:xfrm>
            <a:off x="691200" y="1358700"/>
            <a:ext cx="5991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JPA traduce las transiciones de estado de la entidad a la base de datos, y debido a que es común operar en grafos de entidades, JPA nos </a:t>
            </a:r>
            <a:r>
              <a:rPr i="1" lang="es" sz="1800">
                <a:solidFill>
                  <a:srgbClr val="4ECDC4"/>
                </a:solidFill>
              </a:rPr>
              <a:t>permite propagar cambios de estados de entidades desde entidades de padres a hijos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Este comportamiento se configura a través de las asignaciones de </a:t>
            </a:r>
            <a:r>
              <a:rPr i="1" lang="es" sz="1800">
                <a:solidFill>
                  <a:srgbClr val="4ECDC4"/>
                </a:solidFill>
              </a:rPr>
              <a:t>CascadeType</a:t>
            </a:r>
            <a:r>
              <a:rPr lang="es" sz="1800"/>
              <a:t>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400" y="384900"/>
            <a:ext cx="1611400" cy="38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400" y="4254825"/>
            <a:ext cx="1654125" cy="5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938" y="3912600"/>
            <a:ext cx="4506432" cy="5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9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39" name="Google Shape;339;p59"/>
          <p:cNvSpPr txBox="1"/>
          <p:nvPr>
            <p:ph idx="4294967295" type="subTitle"/>
          </p:nvPr>
        </p:nvSpPr>
        <p:spPr>
          <a:xfrm>
            <a:off x="701975" y="2188400"/>
            <a:ext cx="7608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Operaciones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340" name="Google Shape;340;p59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https://www.tutorialspoint.com/jpa/index.htm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https://stackoverflow.com/questions/9881611/whats-the-difference-between-jpa-and-hibernate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https://www.javacodegeeks.com/2015/02/jpa-tutorial.html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https://howtodoinjava.com/hibernate/hibernate-jpa-2-persistence-annotations-tutorial/</a:t>
            </a:r>
            <a:endParaRPr sz="1000"/>
          </a:p>
        </p:txBody>
      </p:sp>
      <p:sp>
        <p:nvSpPr>
          <p:cNvPr id="341" name="Google Shape;341;p59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42" name="Google Shape;342;p59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0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49" name="Google Shape;349;p60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Operaciones</a:t>
            </a:r>
            <a:endParaRPr b="1" sz="4000"/>
          </a:p>
        </p:txBody>
      </p:sp>
      <p:sp>
        <p:nvSpPr>
          <p:cNvPr id="350" name="Google Shape;350;p60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51" name="Google Shape;351;p6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2" name="Google Shape;352;p60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https://www.boraji.com/hibernate-5-and-jpa-2-persist-find-merge-and-remove-example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http://www.codejava.net/frameworks/hibernate/java-hibernate-jpa-annotations-tutorial-for-beginners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https://www.oscarblancarteblog.com/tutoriales/java-persistence-api-jpa/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https://vladmihalcea.com/prepersist-preupdate-embeddable-jpa-hibernate/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1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59" name="Google Shape;359;p61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Operaciones</a:t>
            </a:r>
            <a:endParaRPr b="1" sz="4000"/>
          </a:p>
        </p:txBody>
      </p:sp>
      <p:sp>
        <p:nvSpPr>
          <p:cNvPr id="360" name="Google Shape;360;p61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61" name="Google Shape;361;p6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2" name="Google Shape;362;p61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https://www.sitepoint.com/5-reasons-to-use-jpa-hibernate/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http://www.thejavageek.com/2014/05/24/jpa-constraints/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https://www.thoughts-on-java.org/ultimate-guide-association-mappings-jpa-hibernate/#oneToOne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https://www.thoughts-on-java.org/entity-mappings-introduction-jpa-fetchtypes/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2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69" name="Google Shape;369;p62"/>
          <p:cNvSpPr txBox="1"/>
          <p:nvPr>
            <p:ph idx="4294967295" type="subTitle"/>
          </p:nvPr>
        </p:nvSpPr>
        <p:spPr>
          <a:xfrm>
            <a:off x="701975" y="2188400"/>
            <a:ext cx="7882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Operaciones</a:t>
            </a:r>
            <a:endParaRPr b="1" sz="4000"/>
          </a:p>
        </p:txBody>
      </p:sp>
      <p:sp>
        <p:nvSpPr>
          <p:cNvPr id="370" name="Google Shape;370;p62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71" name="Google Shape;371;p6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2" name="Google Shape;372;p62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https://www.thoughts-on-java.org/jpql/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https://vladmihalcea.com/a-beginners-guide-to-jpa-and-hibernate-cascade-types/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https://vladmihalcea.com/hibernate-sql-function-jpql-criteria-api-query/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https://www.thoughts-on-java.org/jpa-persistence-xml/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691200" y="0"/>
            <a:ext cx="82167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EntityManager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691200" y="1364600"/>
            <a:ext cx="81648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es el equivalente a una conexión JDBC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Hay que crearlo </a:t>
            </a:r>
            <a:r>
              <a:rPr i="1" lang="es" sz="1800">
                <a:solidFill>
                  <a:srgbClr val="4ECDC4"/>
                </a:solidFill>
              </a:rPr>
              <a:t>antes de comenzar</a:t>
            </a:r>
            <a:r>
              <a:rPr lang="es" sz="1800"/>
              <a:t> a trabajar con las entidades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recuperaciones y búsquedas se hacen a través de él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Proporciona </a:t>
            </a:r>
            <a:r>
              <a:rPr i="1" lang="es" sz="1800">
                <a:solidFill>
                  <a:srgbClr val="4ECDC4"/>
                </a:solidFill>
              </a:rPr>
              <a:t>métodos para trabajar con transacciones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Hay que cerrarlo al final</a:t>
            </a:r>
            <a:r>
              <a:rPr lang="es" sz="1800"/>
              <a:t> de realizar el trabajo con las entidades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00" y="4122825"/>
            <a:ext cx="4529225" cy="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691200" y="0"/>
            <a:ext cx="8223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EntityManagerFactory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691200" y="1364600"/>
            <a:ext cx="81648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la </a:t>
            </a:r>
            <a:r>
              <a:rPr b="1" i="1" lang="es" sz="1800"/>
              <a:t>factoría</a:t>
            </a:r>
            <a:r>
              <a:rPr lang="es" sz="1800"/>
              <a:t> de la que se obtienen los</a:t>
            </a:r>
            <a:r>
              <a:rPr i="1" lang="es" sz="1800">
                <a:solidFill>
                  <a:srgbClr val="4ECDC4"/>
                </a:solidFill>
              </a:rPr>
              <a:t>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i="1" lang="es" sz="1800">
                <a:solidFill>
                  <a:srgbClr val="4ECDC4"/>
                </a:solidFill>
              </a:rPr>
              <a:t>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la creación es costosa (ya que conlleva el mapeado de las tablas con la BD) → se hace una única vez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pasa como parámetro el nombre de una unidad de persistencia definida en el fichero </a:t>
            </a:r>
            <a:r>
              <a:rPr i="1" lang="es" sz="1800">
                <a:solidFill>
                  <a:srgbClr val="4ECDC4"/>
                </a:solidFill>
              </a:rPr>
              <a:t>META-INF/persistence.xml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la unidad de persistencia se define la configuración de la base de datos a la que va a acceder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50" y="4104400"/>
            <a:ext cx="7434800" cy="2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las entidades</a:t>
            </a:r>
            <a:endParaRPr/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91200" y="1364600"/>
            <a:ext cx="38808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contexto de persistencia (</a:t>
            </a:r>
            <a:r>
              <a:rPr i="1" lang="es" sz="1800">
                <a:solidFill>
                  <a:srgbClr val="4ECDC4"/>
                </a:solidFill>
              </a:rPr>
              <a:t>Persistence Context</a:t>
            </a:r>
            <a:r>
              <a:rPr lang="es" sz="1800"/>
              <a:t>) es un contenedor en donde se encuentran todas las entidades administradas por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un nuevo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es creado a través del </a:t>
            </a:r>
            <a:r>
              <a:rPr i="1" lang="es" sz="1800">
                <a:solidFill>
                  <a:srgbClr val="4ECDC4"/>
                </a:solidFill>
              </a:rPr>
              <a:t>EntityManager- Factory</a:t>
            </a:r>
            <a:r>
              <a:rPr lang="es" sz="1800"/>
              <a:t>, éste le asigna un unidad de persistencia.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75" y="1782750"/>
            <a:ext cx="3930374" cy="24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Contexto de persistencia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Ciclo de vida de las entidades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691200" y="1364600"/>
            <a:ext cx="81648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definir como el conjunto de entidades conectadas a la base de datos que son gestionadas por un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Contiene todas las entidades que han sido creadas, recuperadas o mezcladas por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se cierra las entidades permanecen en memoria como objetos Java, pero desconectadas de la BD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considerar una caché de primer nivel de la BD → cuando 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busca una entidad, donde primero mira es en su contexto de persistencia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4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Contexto de persistencia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las entidades</a:t>
            </a:r>
            <a:endParaRPr/>
          </a:p>
        </p:txBody>
      </p:sp>
      <p:sp>
        <p:nvSpPr>
          <p:cNvPr id="231" name="Google Shape;231;p45"/>
          <p:cNvSpPr txBox="1"/>
          <p:nvPr>
            <p:ph idx="1" type="body"/>
          </p:nvPr>
        </p:nvSpPr>
        <p:spPr>
          <a:xfrm>
            <a:off x="691200" y="1358702"/>
            <a:ext cx="7761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medida que trabajamos con las entidades, estas van cambiando de estado, y el estado de estas será utilizado para realizar operaciones en la base de datos.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4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Estados de las entidades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33" name="Google Shape;2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625" y="2490799"/>
            <a:ext cx="4365176" cy="21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691200" y="2490800"/>
            <a:ext cx="32487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entidades en JPA puedan pasar por cuatro estados distintos que se pueden ver en la imagen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las entidades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691200" y="1358696"/>
            <a:ext cx="77616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738498"/>
                </a:solidFill>
              </a:rPr>
              <a:t>New</a:t>
            </a:r>
            <a:r>
              <a:rPr lang="es" sz="1800"/>
              <a:t>: estado que tiene una </a:t>
            </a:r>
            <a:r>
              <a:rPr i="1" lang="es" sz="1800">
                <a:solidFill>
                  <a:srgbClr val="4ECDC4"/>
                </a:solidFill>
              </a:rPr>
              <a:t>entidad cuando es creada con el operador new</a:t>
            </a:r>
            <a:r>
              <a:rPr lang="es" sz="1800"/>
              <a:t>, por lo tanto, </a:t>
            </a:r>
            <a:r>
              <a:rPr i="1" lang="es" sz="1800"/>
              <a:t>no existe en la base de datos y no está asociada a un contexto de persistencia</a:t>
            </a:r>
            <a:r>
              <a:rPr lang="es" sz="1800"/>
              <a:t>. Las entidades en estado new </a:t>
            </a:r>
            <a:r>
              <a:rPr i="1" lang="es" sz="1800"/>
              <a:t>no serán afectadas en la base de datos cuando la transacción finalice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738498"/>
                </a:solidFill>
              </a:rPr>
              <a:t>Manage</a:t>
            </a:r>
            <a:r>
              <a:rPr lang="es" sz="1800"/>
              <a:t>: todas las entidades que están </a:t>
            </a:r>
            <a:r>
              <a:rPr i="1" lang="es" sz="1800">
                <a:solidFill>
                  <a:srgbClr val="4ECDC4"/>
                </a:solidFill>
              </a:rPr>
              <a:t>siendo administradas</a:t>
            </a:r>
            <a:r>
              <a:rPr lang="es" sz="1800"/>
              <a:t> por JPA están en estado manage, lo que indica que </a:t>
            </a:r>
            <a:r>
              <a:rPr i="1" lang="es" sz="1800">
                <a:solidFill>
                  <a:srgbClr val="4ECDC4"/>
                </a:solidFill>
              </a:rPr>
              <a:t>son parte de un contexto de persistencia</a:t>
            </a:r>
            <a:r>
              <a:rPr lang="es" sz="1800"/>
              <a:t>. Aplica para entidades que serán insertadas, actualizadas o fueron obtenidas por el EntityManager como parte de alguna operación SELECT.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Estados de las entidades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las entidades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691200" y="1358696"/>
            <a:ext cx="7761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738498"/>
                </a:solidFill>
              </a:rPr>
              <a:t>Detached</a:t>
            </a:r>
            <a:r>
              <a:rPr lang="es" sz="1800"/>
              <a:t>: las entidades en estado detached, son </a:t>
            </a:r>
            <a:r>
              <a:rPr i="1" lang="es" sz="1800">
                <a:solidFill>
                  <a:srgbClr val="4ECDC4"/>
                </a:solidFill>
              </a:rPr>
              <a:t>entidades que sí existen en la base de datos</a:t>
            </a:r>
            <a:r>
              <a:rPr lang="es" sz="1800"/>
              <a:t>, pero por algún motivo no son parte de un contexto de persistencia. Todas las entidades en este estatus </a:t>
            </a:r>
            <a:r>
              <a:rPr i="1" lang="es" sz="1800">
                <a:solidFill>
                  <a:srgbClr val="4ECDC4"/>
                </a:solidFill>
              </a:rPr>
              <a:t>no serán afectadas en la base de datos</a:t>
            </a:r>
            <a:r>
              <a:rPr lang="es" sz="1800"/>
              <a:t>, pues no pertenecen a un Persistence Context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738498"/>
                </a:solidFill>
              </a:rPr>
              <a:t>Removed</a:t>
            </a:r>
            <a:r>
              <a:rPr lang="es" sz="1800"/>
              <a:t>: cuando una entidad es </a:t>
            </a:r>
            <a:r>
              <a:rPr i="1" lang="es" sz="1800">
                <a:solidFill>
                  <a:srgbClr val="4ECDC4"/>
                </a:solidFill>
              </a:rPr>
              <a:t>marcada para ser eliminada</a:t>
            </a:r>
            <a:r>
              <a:rPr lang="es" sz="1800"/>
              <a:t>, pasa automáticamente al estado de Removed. Cando la transacción finaliza, todas las Entidades en este </a:t>
            </a:r>
            <a:r>
              <a:rPr i="1" lang="es" sz="1800"/>
              <a:t>status</a:t>
            </a:r>
            <a:r>
              <a:rPr lang="es" sz="1800"/>
              <a:t> serán eliminadas de la base de datos y ya no existirán más en el Persistence Context.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4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Estados de las entidades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