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e48fad42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e48fad4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e48fad42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e48fad42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e48fad42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e48fad42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e48fad42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e48fad42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e8c613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e8c613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e8c613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e8c613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e8c613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e8c613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e48fad42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e48fad4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e48fad42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e48fad4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e48fad42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e48fad42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e48fad42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e48fad4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e48fad4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e48fad4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de48fad42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de48fad42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de48fad4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de48fad4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e48fad42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de48fad42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de48fad42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de48fad42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e48fad42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e48fad42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e48fad42_2_23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e48fad42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de48fad42_2_23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de48fad42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de48fad42_2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de48fad42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de48fad42_2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de48fad42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e48fad4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e48fad4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e48fad4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e48fad4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e48fad4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e48fad4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e48fad4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e48fad4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e48fad42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e48fad42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e48fad4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e48fad4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e48fad42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e48fad42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70" name="Google Shape;70;p17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2120675" y="2220425"/>
            <a:ext cx="63375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JPA (6)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691200" y="1358700"/>
            <a:ext cx="7979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posible definir el orden en que la base de datos devolverá los resultados de una consulta con una cláusula ORDER BY . Su definición en JPQL es similar a SQL. Se puede proporcionar uno o más atributos de entidad a la cláusula ORDER BY y especificar un orden ascendente ( ASC ) o descendente ( DESC ).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a FROM Author a ORDER BY a.lastName ASC, a.firstName DESC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La cláusula ORDER BY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691200" y="1358700"/>
            <a:ext cx="79794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 JPQL solo lo admite en la cláusula WHERE y no en la cláusula SELECT o FROM. Las subconsultas pueden devolver uno o varios registros y pueden usar los alias definidos en la consulta externa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 FROM Author a WHERE </a:t>
            </a:r>
            <a:endParaRPr sz="1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(SELECT count(b) FROM Book b WHERE a MEMBER OF b.authors ) &gt; 1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Subselects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731700" y="1365450"/>
            <a:ext cx="80919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Existen d</a:t>
            </a:r>
            <a:r>
              <a:rPr lang="es" sz="1800"/>
              <a:t>os formas de definir consultas</a:t>
            </a:r>
            <a:r>
              <a:rPr lang="es" sz="1800"/>
              <a:t>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738498"/>
                </a:solidFill>
              </a:rPr>
              <a:t>Dinámicas </a:t>
            </a:r>
            <a:r>
              <a:rPr lang="es" sz="1800"/>
              <a:t>con el método </a:t>
            </a:r>
            <a:r>
              <a:rPr i="1" lang="es" sz="1800">
                <a:solidFill>
                  <a:srgbClr val="4ECDC4"/>
                </a:solidFill>
              </a:rPr>
              <a:t>createQuery()</a:t>
            </a:r>
            <a:r>
              <a:rPr lang="es" sz="1800"/>
              <a:t> del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Ejecutando consultas</a:t>
            </a:r>
            <a:r>
              <a:rPr lang="es"/>
              <a:t> JPQL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125" y="2560934"/>
            <a:ext cx="4951426" cy="65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125" y="3419350"/>
            <a:ext cx="4951426" cy="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689000" y="2560925"/>
            <a:ext cx="22047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4ECDC4"/>
                </a:solidFill>
              </a:rPr>
              <a:t>getResultList()</a:t>
            </a:r>
            <a:endParaRPr i="1" sz="1000">
              <a:solidFill>
                <a:srgbClr val="4ECDC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000"/>
              <a:t>Si devuelve una lista</a:t>
            </a:r>
            <a:endParaRPr sz="1000"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6721775" y="3365950"/>
            <a:ext cx="22047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4ECDC4"/>
                </a:solidFill>
              </a:rPr>
              <a:t>getSingleResult</a:t>
            </a:r>
            <a:r>
              <a:rPr i="1" lang="es" sz="1000">
                <a:solidFill>
                  <a:srgbClr val="4ECDC4"/>
                </a:solidFill>
              </a:rPr>
              <a:t>()</a:t>
            </a:r>
            <a:endParaRPr i="1" sz="1000">
              <a:solidFill>
                <a:srgbClr val="4ECDC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000"/>
              <a:t>Si devuelve un elemento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731700" y="1238375"/>
            <a:ext cx="80565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b="1" i="1" lang="es" sz="1800">
                <a:solidFill>
                  <a:srgbClr val="738498"/>
                </a:solidFill>
              </a:rPr>
              <a:t>Estáticas</a:t>
            </a:r>
            <a:r>
              <a:rPr lang="es" sz="1800"/>
              <a:t>, definiéndolas en la entidad y asociándoles un nombre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Ejecutando consultas JPQL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150" y="2082400"/>
            <a:ext cx="4658150" cy="9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 rotWithShape="1">
          <a:blip r:embed="rId4">
            <a:alphaModFix/>
          </a:blip>
          <a:srcRect b="19361" l="0" r="0" t="0"/>
          <a:stretch/>
        </p:blipFill>
        <p:spPr>
          <a:xfrm>
            <a:off x="1889150" y="3091798"/>
            <a:ext cx="4658151" cy="13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731700" y="1421325"/>
            <a:ext cx="80565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Para ejecutar las consultas</a:t>
            </a:r>
            <a:r>
              <a:rPr lang="es" sz="1800"/>
              <a:t> </a:t>
            </a:r>
            <a:r>
              <a:rPr b="1" i="1" lang="es" sz="1800">
                <a:solidFill>
                  <a:srgbClr val="738498"/>
                </a:solidFill>
              </a:rPr>
              <a:t>e</a:t>
            </a:r>
            <a:r>
              <a:rPr b="1" i="1" lang="es" sz="1800">
                <a:solidFill>
                  <a:srgbClr val="738498"/>
                </a:solidFill>
              </a:rPr>
              <a:t>státicas</a:t>
            </a:r>
            <a:r>
              <a:rPr lang="es" sz="1800"/>
              <a:t>, en tiempo de ejecución se debe hacer de forma similar a las dinámicas: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Ejecutando consultas JPQL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663" y="2462723"/>
            <a:ext cx="5734574" cy="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731700" y="1238375"/>
            <a:ext cx="80565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definir parámetros a las consultas:</a:t>
            </a:r>
            <a:endParaRPr sz="1800"/>
          </a:p>
          <a:p>
            <a:pPr indent="-3048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▣"/>
            </a:pPr>
            <a:r>
              <a:rPr i="1" lang="es" sz="1200"/>
              <a:t>Mediante el nombre (</a:t>
            </a:r>
            <a:r>
              <a:rPr i="1" lang="es" sz="1200">
                <a:solidFill>
                  <a:srgbClr val="4ECDC4"/>
                </a:solidFill>
              </a:rPr>
              <a:t>:name</a:t>
            </a:r>
            <a:r>
              <a:rPr i="1" lang="es" sz="1200"/>
              <a:t>)</a:t>
            </a:r>
            <a:endParaRPr i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914400" rtl="0">
              <a:spcBef>
                <a:spcPts val="1000"/>
              </a:spcBef>
              <a:spcAft>
                <a:spcPts val="0"/>
              </a:spcAft>
              <a:buSzPts val="1200"/>
              <a:buChar char="▣"/>
            </a:pPr>
            <a:r>
              <a:rPr i="1" lang="es" sz="1200"/>
              <a:t>Mediante un ordinal (</a:t>
            </a:r>
            <a:r>
              <a:rPr i="1" lang="es" sz="1200">
                <a:solidFill>
                  <a:srgbClr val="4ECDC4"/>
                </a:solidFill>
              </a:rPr>
              <a:t>?index</a:t>
            </a:r>
            <a:r>
              <a:rPr i="1" lang="es" sz="1200"/>
              <a:t>)</a:t>
            </a:r>
            <a:endParaRPr i="1" sz="12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Ejecutando consultas JPQL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50" y="2054475"/>
            <a:ext cx="5150426" cy="10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950" y="3473065"/>
            <a:ext cx="5150424" cy="100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PI Criteria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691200" y="1358700"/>
            <a:ext cx="79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una </a:t>
            </a:r>
            <a:r>
              <a:rPr i="1" lang="es" sz="1800">
                <a:solidFill>
                  <a:srgbClr val="4ECDC4"/>
                </a:solidFill>
              </a:rPr>
              <a:t>API de construcción de consultas mediante Java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No es simplemente una traducción de JPQL a Java.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Adopta las mejores prácticas del lenguaje Java (por ejemplo, encadenamiento de métodos) y dota a las consultas de un tipado fuerte.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usa un enfoque orientado a objetos en lugar del típico enfoque orientado a cadenas del lenguaje SQL.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sigue usando porque aporta unas características adicionales que todavía no proporciona JPQL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PI Criteria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691200" y="1358700"/>
            <a:ext cx="79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corazón de la </a:t>
            </a:r>
            <a:r>
              <a:rPr i="1" lang="es" sz="1800"/>
              <a:t>Api Criteria</a:t>
            </a:r>
            <a:r>
              <a:rPr lang="es" sz="1800"/>
              <a:t> es la interfaz </a:t>
            </a:r>
            <a:r>
              <a:rPr i="1" lang="es" sz="1800">
                <a:solidFill>
                  <a:srgbClr val="4ECDC4"/>
                </a:solidFill>
              </a:rPr>
              <a:t>CriteriaBuilder</a:t>
            </a:r>
            <a:r>
              <a:rPr lang="es" sz="1800"/>
              <a:t> que se puede obtener desde el interfaz </a:t>
            </a:r>
            <a:r>
              <a:rPr i="1" lang="es" sz="1800">
                <a:solidFill>
                  <a:srgbClr val="4ECDC4"/>
                </a:solidFill>
              </a:rPr>
              <a:t>EntityManager</a:t>
            </a:r>
            <a:r>
              <a:rPr lang="es" sz="1800"/>
              <a:t> a través del método </a:t>
            </a:r>
            <a:r>
              <a:rPr i="1" lang="es" sz="1800">
                <a:solidFill>
                  <a:srgbClr val="4ECDC4"/>
                </a:solidFill>
              </a:rPr>
              <a:t>getCriteriaBuilder()</a:t>
            </a:r>
            <a:r>
              <a:rPr lang="es" sz="1800"/>
              <a:t>.</a:t>
            </a:r>
            <a:endParaRPr sz="18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Existen 3 métodos para la creación de instancias CriteriaQuery, de los cuales solo comentamos dos:</a:t>
            </a:r>
            <a:endParaRPr sz="18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i="1" lang="es" sz="1400">
                <a:solidFill>
                  <a:srgbClr val="4ECDC4"/>
                </a:solidFill>
              </a:rPr>
              <a:t>createQuery(</a:t>
            </a:r>
            <a:r>
              <a:rPr i="1" lang="es" sz="1400">
                <a:solidFill>
                  <a:srgbClr val="738498"/>
                </a:solidFill>
              </a:rPr>
              <a:t>Class&lt;T&gt;</a:t>
            </a:r>
            <a:r>
              <a:rPr i="1" lang="es" sz="1400">
                <a:solidFill>
                  <a:srgbClr val="4ECDC4"/>
                </a:solidFill>
              </a:rPr>
              <a:t>)</a:t>
            </a:r>
            <a:r>
              <a:rPr lang="es" sz="1400"/>
              <a:t>: método más común con un parámetro que especifica la clase correspondiente al resultado de la consulta.</a:t>
            </a:r>
            <a:endParaRPr sz="1400"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s" sz="1400"/>
              <a:t> </a:t>
            </a:r>
            <a:r>
              <a:rPr i="1" lang="es" sz="1400">
                <a:solidFill>
                  <a:srgbClr val="4ECDC4"/>
                </a:solidFill>
              </a:rPr>
              <a:t>createQuery()</a:t>
            </a:r>
            <a:r>
              <a:rPr lang="es" sz="1400"/>
              <a:t>: método sin parámetros que corresponde con una consulta con un resultado de tipo Object.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4" name="Google Shape;244;p42"/>
          <p:cNvPicPr preferRelativeResize="0"/>
          <p:nvPr/>
        </p:nvPicPr>
        <p:blipFill rotWithShape="1">
          <a:blip r:embed="rId3">
            <a:alphaModFix/>
          </a:blip>
          <a:srcRect b="0" l="0" r="0" t="19139"/>
          <a:stretch/>
        </p:blipFill>
        <p:spPr>
          <a:xfrm>
            <a:off x="1974775" y="2540075"/>
            <a:ext cx="4230000" cy="1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Criteria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691200" y="1358700"/>
            <a:ext cx="4032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La </a:t>
            </a:r>
            <a:r>
              <a:rPr lang="es" sz="1800">
                <a:solidFill>
                  <a:srgbClr val="454F5B"/>
                </a:solidFill>
              </a:rPr>
              <a:t>estructura</a:t>
            </a:r>
            <a:r>
              <a:rPr lang="es" sz="1800"/>
              <a:t> de las consultas está </a:t>
            </a:r>
            <a:r>
              <a:rPr i="1" lang="es" sz="1800">
                <a:solidFill>
                  <a:srgbClr val="4ECDC4"/>
                </a:solidFill>
              </a:rPr>
              <a:t>formada por las mismas cláusulas que en JPQL</a:t>
            </a:r>
            <a:r>
              <a:rPr lang="es" sz="1800"/>
              <a:t>. (existe una correspondencia entre JPQL y Api Criteria).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En la tabla adjunta podemos identificar cada cláusula con el método e interfaz del </a:t>
            </a:r>
            <a:r>
              <a:rPr i="1" lang="es" sz="1800"/>
              <a:t>Api Criteria</a:t>
            </a:r>
            <a:r>
              <a:rPr lang="es" sz="1800"/>
              <a:t> que necesitaremos para definirlo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850" y="1965225"/>
            <a:ext cx="3781822" cy="20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Criteria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691200" y="1358700"/>
            <a:ext cx="7972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En el siguiente ejemplo vemos la correspondencia con una consulta JPQL formada por varias entidades: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25" y="2459797"/>
            <a:ext cx="6204149" cy="1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584300" cy="4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Introducción a JPQL 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Consultas JPQL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La cláusula FROM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La cláusula JOIN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La cláusula WHERE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Funciones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La cláusula ORDER BY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Subselects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Ejecutando consultas JPQL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API Criteria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Criteria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691200" y="1358700"/>
            <a:ext cx="8147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En el siguiente ejemplo vemos la correspondencia con una consulta JPQL que filtra por un determinado valor de un atributo: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25" y="2446925"/>
            <a:ext cx="6204149" cy="162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>
            <p:ph idx="4294967295" type="body"/>
          </p:nvPr>
        </p:nvSpPr>
        <p:spPr>
          <a:xfrm>
            <a:off x="3456975" y="386450"/>
            <a:ext cx="5346300" cy="272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Billing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738498"/>
                </a:solidFill>
              </a:rPr>
              <a:t>Crea la capa de </a:t>
            </a:r>
            <a:r>
              <a:rPr i="1" lang="es" sz="1800">
                <a:solidFill>
                  <a:srgbClr val="738498"/>
                </a:solidFill>
              </a:rPr>
              <a:t>DAOs</a:t>
            </a:r>
            <a:r>
              <a:rPr lang="es" sz="1800">
                <a:solidFill>
                  <a:srgbClr val="738498"/>
                </a:solidFill>
              </a:rPr>
              <a:t> en el paquete </a:t>
            </a:r>
            <a:r>
              <a:rPr i="1" lang="es" sz="1800">
                <a:solidFill>
                  <a:srgbClr val="4ECDC4"/>
                </a:solidFill>
              </a:rPr>
              <a:t>dao </a:t>
            </a:r>
            <a:r>
              <a:rPr lang="es" sz="1800">
                <a:solidFill>
                  <a:srgbClr val="738498"/>
                </a:solidFill>
              </a:rPr>
              <a:t>de la aplicación </a:t>
            </a:r>
            <a:r>
              <a:rPr i="1" lang="es" sz="1800">
                <a:solidFill>
                  <a:srgbClr val="4ECDC4"/>
                </a:solidFill>
              </a:rPr>
              <a:t>billing</a:t>
            </a:r>
            <a:r>
              <a:rPr lang="es" sz="1800">
                <a:solidFill>
                  <a:srgbClr val="738498"/>
                </a:solidFill>
              </a:rPr>
              <a:t> según el esquema de clases propuesto </a:t>
            </a:r>
            <a:r>
              <a:rPr lang="es" sz="1800">
                <a:solidFill>
                  <a:srgbClr val="738498"/>
                </a:solidFill>
              </a:rPr>
              <a:t>utilizando </a:t>
            </a:r>
            <a:r>
              <a:rPr i="1" lang="es" sz="1800">
                <a:solidFill>
                  <a:srgbClr val="4ECDC4"/>
                </a:solidFill>
              </a:rPr>
              <a:t>JPQL </a:t>
            </a:r>
            <a:r>
              <a:rPr lang="es" sz="1800">
                <a:solidFill>
                  <a:srgbClr val="738498"/>
                </a:solidFill>
              </a:rPr>
              <a:t>en las consultas a base de datos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025" y="2078950"/>
            <a:ext cx="5002200" cy="2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0" y="1775682"/>
            <a:ext cx="5668251" cy="31917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7"/>
          <p:cNvSpPr txBox="1"/>
          <p:nvPr>
            <p:ph idx="4294967295" type="body"/>
          </p:nvPr>
        </p:nvSpPr>
        <p:spPr>
          <a:xfrm>
            <a:off x="3478075" y="316625"/>
            <a:ext cx="5346300" cy="337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Billing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la capa de servicio en el paquete </a:t>
            </a:r>
            <a:r>
              <a:rPr i="1" lang="es" sz="1800">
                <a:solidFill>
                  <a:srgbClr val="4ECDC4"/>
                </a:solidFill>
              </a:rPr>
              <a:t>manager</a:t>
            </a:r>
            <a:r>
              <a:rPr i="1" lang="es" sz="1800">
                <a:solidFill>
                  <a:srgbClr val="4ECDC4"/>
                </a:solidFill>
              </a:rPr>
              <a:t> </a:t>
            </a:r>
            <a:r>
              <a:rPr lang="es" sz="1800">
                <a:solidFill>
                  <a:srgbClr val="738498"/>
                </a:solidFill>
              </a:rPr>
              <a:t>de la aplicación </a:t>
            </a:r>
            <a:r>
              <a:rPr i="1" lang="es" sz="1800">
                <a:solidFill>
                  <a:srgbClr val="4ECDC4"/>
                </a:solidFill>
              </a:rPr>
              <a:t>billing</a:t>
            </a:r>
            <a:r>
              <a:rPr lang="es" sz="1800">
                <a:solidFill>
                  <a:srgbClr val="738498"/>
                </a:solidFill>
              </a:rPr>
              <a:t> según el esquema de clases propuesto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50" y="2106625"/>
            <a:ext cx="5406076" cy="28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8"/>
          <p:cNvSpPr txBox="1"/>
          <p:nvPr>
            <p:ph idx="4294967295" type="body"/>
          </p:nvPr>
        </p:nvSpPr>
        <p:spPr>
          <a:xfrm>
            <a:off x="3456975" y="244925"/>
            <a:ext cx="5241600" cy="30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Garage</a:t>
            </a:r>
            <a:r>
              <a:rPr b="1" i="1" lang="es" sz="1800">
                <a:solidFill>
                  <a:srgbClr val="738498"/>
                </a:solidFill>
              </a:rPr>
              <a:t>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la capa de </a:t>
            </a:r>
            <a:r>
              <a:rPr i="1" lang="es" sz="1800">
                <a:solidFill>
                  <a:srgbClr val="738498"/>
                </a:solidFill>
              </a:rPr>
              <a:t>DAOs</a:t>
            </a:r>
            <a:r>
              <a:rPr lang="es" sz="1800">
                <a:solidFill>
                  <a:srgbClr val="738498"/>
                </a:solidFill>
              </a:rPr>
              <a:t> en el paquete </a:t>
            </a:r>
            <a:r>
              <a:rPr i="1" lang="es" sz="1800">
                <a:solidFill>
                  <a:srgbClr val="4ECDC4"/>
                </a:solidFill>
              </a:rPr>
              <a:t>dao </a:t>
            </a:r>
            <a:r>
              <a:rPr lang="es" sz="1800">
                <a:solidFill>
                  <a:srgbClr val="738498"/>
                </a:solidFill>
              </a:rPr>
              <a:t>de la aplicación </a:t>
            </a:r>
            <a:r>
              <a:rPr i="1" lang="es" sz="1800">
                <a:solidFill>
                  <a:srgbClr val="4ECDC4"/>
                </a:solidFill>
              </a:rPr>
              <a:t>garage</a:t>
            </a:r>
            <a:r>
              <a:rPr lang="es" sz="1800">
                <a:solidFill>
                  <a:srgbClr val="738498"/>
                </a:solidFill>
              </a:rPr>
              <a:t> según el esquema de clases propuesto utilizando </a:t>
            </a:r>
            <a:r>
              <a:rPr i="1" lang="es" sz="1800">
                <a:solidFill>
                  <a:srgbClr val="4ECDC4"/>
                </a:solidFill>
              </a:rPr>
              <a:t>API Criteria </a:t>
            </a:r>
            <a:r>
              <a:rPr lang="es" sz="1800">
                <a:solidFill>
                  <a:srgbClr val="738498"/>
                </a:solidFill>
              </a:rPr>
              <a:t>en las consultas a base de datos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91" name="Google Shape;291;p48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700" y="1990400"/>
            <a:ext cx="5960625" cy="26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9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4294967295" type="body"/>
          </p:nvPr>
        </p:nvSpPr>
        <p:spPr>
          <a:xfrm>
            <a:off x="3456975" y="450325"/>
            <a:ext cx="5346300" cy="281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Garage</a:t>
            </a:r>
            <a:r>
              <a:rPr b="1" i="1" lang="es" sz="1800">
                <a:solidFill>
                  <a:srgbClr val="738498"/>
                </a:solidFill>
              </a:rPr>
              <a:t>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Crea la capa de servicio en el paquete </a:t>
            </a:r>
            <a:r>
              <a:rPr i="1" lang="es" sz="1800">
                <a:solidFill>
                  <a:srgbClr val="4ECDC4"/>
                </a:solidFill>
              </a:rPr>
              <a:t>manager </a:t>
            </a:r>
            <a:r>
              <a:rPr lang="es" sz="1800">
                <a:solidFill>
                  <a:srgbClr val="738498"/>
                </a:solidFill>
              </a:rPr>
              <a:t>de la aplicación </a:t>
            </a:r>
            <a:r>
              <a:rPr i="1" lang="es" sz="1800">
                <a:solidFill>
                  <a:srgbClr val="4ECDC4"/>
                </a:solidFill>
              </a:rPr>
              <a:t>garage</a:t>
            </a:r>
            <a:r>
              <a:rPr lang="es" sz="1800">
                <a:solidFill>
                  <a:srgbClr val="738498"/>
                </a:solidFill>
              </a:rPr>
              <a:t> según el esquema de clases propuesto 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300" name="Google Shape;300;p49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08" name="Google Shape;308;p50"/>
          <p:cNvSpPr txBox="1"/>
          <p:nvPr>
            <p:ph idx="4294967295" type="subTitle"/>
          </p:nvPr>
        </p:nvSpPr>
        <p:spPr>
          <a:xfrm>
            <a:off x="701975" y="2188400"/>
            <a:ext cx="7608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Consultas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309" name="Google Shape;309;p50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https://www.tutorialspoint.com/jpa/index.htm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https://stackoverflow.com/questions/9881611/whats-the-difference-between-jpa-and-hibernate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https://www.javacodegeeks.com/2015/02/jpa-tutorial.html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https://howtodoinjava.com/hibernate/hibernate-jpa-2-persistence-annotations-tutorial/</a:t>
            </a:r>
            <a:endParaRPr sz="1000"/>
          </a:p>
        </p:txBody>
      </p:sp>
      <p:sp>
        <p:nvSpPr>
          <p:cNvPr id="310" name="Google Shape;310;p50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11" name="Google Shape;311;p50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1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18" name="Google Shape;318;p51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Consultas</a:t>
            </a:r>
            <a:endParaRPr b="1" sz="4000"/>
          </a:p>
        </p:txBody>
      </p:sp>
      <p:sp>
        <p:nvSpPr>
          <p:cNvPr id="319" name="Google Shape;319;p51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1" name="Google Shape;321;p51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https://www.boraji.com/hibernate-5-and-jpa-2-persist-find-merge-and-remove-example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http://www.codejava.net/frameworks/hibernate/java-hibernate-jpa-annotations-tutorial-for-beginners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https://www.oscarblancarteblog.com/tutoriales/java-persistence-api-jpa/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https://vladmihalcea.com/prepersist-preupdate-embeddable-jpa-hibernate/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28" name="Google Shape;328;p52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Consultas</a:t>
            </a:r>
            <a:endParaRPr b="1" sz="4000"/>
          </a:p>
        </p:txBody>
      </p:sp>
      <p:sp>
        <p:nvSpPr>
          <p:cNvPr id="329" name="Google Shape;329;p52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1" name="Google Shape;331;p52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https://www.sitepoint.com/5-reasons-to-use-jpa-hibernate/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http://www.thejavageek.com/2014/05/24/jpa-constraints/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https://www.thoughts-on-java.org/ultimate-guide-association-mappings-jpa-hibernate/#oneToOne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https://www.thoughts-on-java.org/entity-mappings-introduction-jpa-fetchtypes/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3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38" name="Google Shape;338;p53"/>
          <p:cNvSpPr txBox="1"/>
          <p:nvPr>
            <p:ph idx="4294967295" type="subTitle"/>
          </p:nvPr>
        </p:nvSpPr>
        <p:spPr>
          <a:xfrm>
            <a:off x="701975" y="2188400"/>
            <a:ext cx="7882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Consultas</a:t>
            </a:r>
            <a:endParaRPr b="1" sz="4000"/>
          </a:p>
        </p:txBody>
      </p:sp>
      <p:sp>
        <p:nvSpPr>
          <p:cNvPr id="339" name="Google Shape;339;p5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1" name="Google Shape;341;p53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https://www.thoughts-on-java.org/jpql/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https://vladmihalcea.com/a-beginners-guide-to-jpa-and-hibernate-cascade-types/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https://vladmihalcea.com/hibernate-sql-function-jpql-criteria-api-query/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https://www.thoughts-on-java.org/jpa-persistence-xml/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91200" y="1358700"/>
            <a:ext cx="8259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¿Qué es JPQL?</a:t>
            </a:r>
            <a:endParaRPr b="1" i="1" sz="1800">
              <a:solidFill>
                <a:srgbClr val="738498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JPQL </a:t>
            </a:r>
            <a:r>
              <a:rPr lang="es" sz="1800"/>
              <a:t>es un poderoso lenguaje de consultas que permite definir sentencias a la base de datos basadas en el modelo de entidades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Su estructura y sintaxis es muy similar a </a:t>
            </a:r>
            <a:r>
              <a:rPr i="1" lang="es" sz="1800">
                <a:solidFill>
                  <a:srgbClr val="4ECDC4"/>
                </a:solidFill>
              </a:rPr>
              <a:t>SQL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 bajo nivel, </a:t>
            </a:r>
            <a:r>
              <a:rPr i="1" lang="es" sz="1800">
                <a:solidFill>
                  <a:srgbClr val="4ECDC4"/>
                </a:solidFill>
              </a:rPr>
              <a:t>JPA</a:t>
            </a:r>
            <a:r>
              <a:rPr lang="es" sz="1800"/>
              <a:t> transforma las sentencias </a:t>
            </a:r>
            <a:r>
              <a:rPr i="1" lang="es" sz="1800">
                <a:solidFill>
                  <a:srgbClr val="4ECDC4"/>
                </a:solidFill>
              </a:rPr>
              <a:t>JPQL</a:t>
            </a:r>
            <a:r>
              <a:rPr lang="es" sz="1800"/>
              <a:t> en sentencias </a:t>
            </a:r>
            <a:r>
              <a:rPr i="1" lang="es" sz="1800">
                <a:solidFill>
                  <a:srgbClr val="4ECDC4"/>
                </a:solidFill>
              </a:rPr>
              <a:t>SQL</a:t>
            </a:r>
            <a:r>
              <a:rPr lang="es" sz="1800"/>
              <a:t> para que puedan ser ejecutadas en la base de datos</a:t>
            </a:r>
            <a:endParaRPr i="1" sz="1150">
              <a:solidFill>
                <a:srgbClr val="4ECDC4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JPQL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91200" y="1358700"/>
            <a:ext cx="8259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</a:t>
            </a:r>
            <a:r>
              <a:rPr lang="es" sz="1800"/>
              <a:t>cláusula</a:t>
            </a:r>
            <a:r>
              <a:rPr lang="es" sz="1800"/>
              <a:t> básica es </a:t>
            </a:r>
            <a:r>
              <a:rPr i="1" lang="es" sz="1800">
                <a:solidFill>
                  <a:srgbClr val="4ECDC4"/>
                </a:solidFill>
              </a:rPr>
              <a:t>SELECT</a:t>
            </a:r>
            <a:r>
              <a:rPr lang="es" sz="1800"/>
              <a:t>, que puede devolver una lista de valores o un único valor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valores devueltos pueden ser </a:t>
            </a:r>
            <a:r>
              <a:rPr i="1" lang="es" sz="1800">
                <a:solidFill>
                  <a:srgbClr val="738498"/>
                </a:solidFill>
              </a:rPr>
              <a:t>datos básicos</a:t>
            </a:r>
            <a:r>
              <a:rPr lang="es" sz="1800"/>
              <a:t> (tipos de los atributos) o </a:t>
            </a:r>
            <a:r>
              <a:rPr i="1" lang="es" sz="1800">
                <a:solidFill>
                  <a:srgbClr val="738498"/>
                </a:solidFill>
              </a:rPr>
              <a:t>entidades</a:t>
            </a:r>
            <a:r>
              <a:rPr lang="es" sz="1800"/>
              <a:t> (resultantes de relaciones definidas entre las entidades)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filtrar los datos devueltos para que cumplan las condiciones definidas con la </a:t>
            </a:r>
            <a:r>
              <a:rPr lang="es" sz="1800"/>
              <a:t>cláusula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WHERE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Soporta </a:t>
            </a:r>
            <a:r>
              <a:rPr i="1" lang="es" sz="1800">
                <a:solidFill>
                  <a:srgbClr val="4ECDC4"/>
                </a:solidFill>
              </a:rPr>
              <a:t>JOINS</a:t>
            </a:r>
            <a:r>
              <a:rPr lang="es" sz="1800"/>
              <a:t> entre las entidades para formular las condiciones del </a:t>
            </a:r>
            <a:r>
              <a:rPr i="1" lang="es" sz="1800">
                <a:solidFill>
                  <a:srgbClr val="4ECDC4"/>
                </a:solidFill>
              </a:rPr>
              <a:t>SELECT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JPQL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91200" y="1358700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sintaxis de una cláusula FROM de JPQL es similar a SQL, pero utiliza el modelo de entidad en lugar de los nombres de tabla o columna. El siguiente fragmento de código muestra una consulta JPQL simple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279400" lvl="0" marL="635000" marR="177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 a FROM Author a</a:t>
            </a:r>
            <a:endParaRPr sz="13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79400" lvl="0" marL="635000" marR="177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a.firstName, a.lastName FROM Author a</a:t>
            </a:r>
            <a:endParaRPr sz="13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variable de identificación se llama alias y es similar a una variable en el código de Java. Se usa en todas las demás partes de la consulta para hacer referencia a esta entidad</a:t>
            </a:r>
            <a:endParaRPr sz="1800"/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La </a:t>
            </a:r>
            <a:r>
              <a:rPr i="1" lang="es" sz="2400">
                <a:solidFill>
                  <a:srgbClr val="4ECDC4"/>
                </a:solidFill>
              </a:rPr>
              <a:t>cláusula</a:t>
            </a:r>
            <a:r>
              <a:rPr i="1" lang="es" sz="2400">
                <a:solidFill>
                  <a:srgbClr val="4ECDC4"/>
                </a:solidFill>
              </a:rPr>
              <a:t> FROM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691200" y="1358700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se desea seleccionar datos de varias entidades, deben unirse en la cláusula FROM mediante JOIN si las entidades están relacionadas entre sí:</a:t>
            </a:r>
            <a:endParaRPr sz="1800"/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a, b FROM Author a JOIN a.books b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JOINs de entidades no relacionadas no son compatibles con la especificación JPA, pero puede utilizar WHERE a los registros con </a:t>
            </a:r>
            <a:r>
              <a:rPr i="1" lang="es" sz="1800"/>
              <a:t>foreign keys</a:t>
            </a:r>
            <a:r>
              <a:rPr lang="es" sz="1800"/>
              <a:t>:</a:t>
            </a:r>
            <a:endParaRPr sz="1800"/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b, p FROM Book b, Publisher p WHERE b.fk_publisher = p.id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54" name="Google Shape;154;p3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La cláusula JOIN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691200" y="1358700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Los ejemplos anteriores usan la asociación definida para unir las entidades, pero a veces solo se necesita unir las entidades relacionadas que cumplen condiciones adicionales. Se puede hacer esto para INNER JOIN y LEFT JOIN con una declaración ON adicional (</a:t>
            </a:r>
            <a:r>
              <a:rPr i="1" lang="es" sz="1800"/>
              <a:t>a partir de JPA 2.1</a:t>
            </a:r>
            <a:r>
              <a:rPr lang="es" sz="1800"/>
              <a:t>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r>
              <a:rPr lang="es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a, p FROM Author a JOIN a.publications p </a:t>
            </a:r>
            <a:endParaRPr sz="13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p.publishingDate &gt; ?1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61" name="Google Shape;161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La cláusula JOIN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691200" y="1358700"/>
            <a:ext cx="4480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cláusula WHERE se puede usar para restringir las entidades seleccionadas a las que se necesita para el caso de uso.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sintaxis es muy similar a SQL, pero JPQL solo admite un pequeño subconjunto de las características de SQL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a FROM Author a WHERE a.firstName like ‘%and%’ and a.id &gt;= 20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La cláusula WHERE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328" y="1700996"/>
            <a:ext cx="2830322" cy="180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328" y="3551997"/>
            <a:ext cx="2351492" cy="19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328" y="3749607"/>
            <a:ext cx="2401903" cy="22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3625" y="1429350"/>
            <a:ext cx="2411822" cy="22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3625" y="4015446"/>
            <a:ext cx="2171842" cy="2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 rotWithShape="1">
          <a:blip r:embed="rId8">
            <a:alphaModFix/>
          </a:blip>
          <a:srcRect b="0" l="2439" r="0" t="0"/>
          <a:stretch/>
        </p:blipFill>
        <p:spPr>
          <a:xfrm>
            <a:off x="5993328" y="4315270"/>
            <a:ext cx="2294171" cy="2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 rotWithShape="1">
          <a:blip r:embed="rId9">
            <a:alphaModFix/>
          </a:blip>
          <a:srcRect b="0" l="1903" r="0" t="0"/>
          <a:stretch/>
        </p:blipFill>
        <p:spPr>
          <a:xfrm>
            <a:off x="6024432" y="4543160"/>
            <a:ext cx="1925562" cy="22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/>
          <p:nvPr/>
        </p:nvSpPr>
        <p:spPr>
          <a:xfrm>
            <a:off x="5438550" y="969000"/>
            <a:ext cx="3282000" cy="4055400"/>
          </a:xfrm>
          <a:prstGeom prst="ellipse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691200" y="1358700"/>
            <a:ext cx="3262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funciones son otra característica poderosa de JPQL que es muy similar también a SQL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JPQL</a:t>
            </a:r>
            <a:endParaRPr/>
          </a:p>
        </p:txBody>
      </p:sp>
      <p:sp>
        <p:nvSpPr>
          <p:cNvPr id="183" name="Google Shape;183;p3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Funciones</a:t>
            </a:r>
            <a:endParaRPr i="1" sz="2400">
              <a:solidFill>
                <a:srgbClr val="4ECDC4"/>
              </a:solidFill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00" y="1700725"/>
            <a:ext cx="4772026" cy="2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