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ab289aa3_3_0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ab289aa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dab289aa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dab289aa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dab289aa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dab289aa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dab289aa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dab289aa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ab289aa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ab289aa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ab289aa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dab289aa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ab289aa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dab289aa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de949ec4d_2_0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de949ec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a0eb38bf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a0eb38bf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a0eb38bf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a0eb38bf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dab289aa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dab289aa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da0eb38bf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da0eb38bf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dab289aa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dab289aa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dab289aa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dab289aa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dab289aa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dab289aa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dab289aa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dab289aa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801025" y="125424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7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8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19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95" name="Google Shape;95;p21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solidFill>
          <a:srgbClr val="73849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ctrTitle"/>
          </p:nvPr>
        </p:nvSpPr>
        <p:spPr>
          <a:xfrm>
            <a:off x="592450" y="2220425"/>
            <a:ext cx="78654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Spring Data REST (3)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Avanzada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@RepositoryRestResource</a:t>
            </a:r>
            <a:endParaRPr/>
          </a:p>
        </p:txBody>
      </p:sp>
      <p:sp>
        <p:nvSpPr>
          <p:cNvPr id="181" name="Google Shape;181;p35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@RepositoryRestResource</a:t>
            </a:r>
            <a:r>
              <a:rPr lang="es" sz="1800"/>
              <a:t> se puede usar además para configurar el path de la URL del recurso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Por defecto Spring Data REST define el path con el nombre de la entidad que es gestionada por el repositorio: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/>
              <a:t>Será expuesto a: </a:t>
            </a:r>
            <a:r>
              <a:rPr i="1" lang="es" sz="1800">
                <a:solidFill>
                  <a:srgbClr val="4ECDC4"/>
                </a:solidFill>
              </a:rPr>
              <a:t>http://localhost:8080/persons/</a:t>
            </a:r>
            <a:endParaRPr i="1" sz="1800">
              <a:solidFill>
                <a:srgbClr val="4ECDC4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675" y="3025602"/>
            <a:ext cx="6990951" cy="4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@RepositoryRestResource</a:t>
            </a:r>
            <a:endParaRPr/>
          </a:p>
        </p:txBody>
      </p:sp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Sin embargo si usamos la propiedad path de </a:t>
            </a:r>
            <a:r>
              <a:rPr i="1" lang="es" sz="1800">
                <a:solidFill>
                  <a:srgbClr val="4ECDC4"/>
                </a:solidFill>
              </a:rPr>
              <a:t>@RepositoryRestResource</a:t>
            </a:r>
            <a:r>
              <a:rPr lang="es" sz="1800"/>
              <a:t> podemos modificar su valor</a:t>
            </a:r>
            <a:r>
              <a:rPr lang="es" sz="1800"/>
              <a:t>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/>
              <a:t>Ahora será expuesto a: </a:t>
            </a:r>
            <a:r>
              <a:rPr i="1" lang="es" sz="1800">
                <a:solidFill>
                  <a:srgbClr val="4ECDC4"/>
                </a:solidFill>
              </a:rPr>
              <a:t>http://localhost:8080/people/</a:t>
            </a:r>
            <a:endParaRPr i="1" sz="1800">
              <a:solidFill>
                <a:srgbClr val="4ECDC4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650" y="2236275"/>
            <a:ext cx="7088925" cy="5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@RestResource</a:t>
            </a:r>
            <a:endParaRPr/>
          </a:p>
        </p:txBody>
      </p:sp>
      <p:sp>
        <p:nvSpPr>
          <p:cNvPr id="195" name="Google Shape;195;p3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@RestResource</a:t>
            </a:r>
            <a:r>
              <a:rPr lang="es" sz="1800"/>
              <a:t> se usa en métodos de clases y define cómo exponer el modelo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Con </a:t>
            </a:r>
            <a:r>
              <a:rPr i="1" lang="es" sz="1800">
                <a:solidFill>
                  <a:srgbClr val="4ECDC4"/>
                </a:solidFill>
              </a:rPr>
              <a:t>@RestResource</a:t>
            </a:r>
            <a:r>
              <a:rPr lang="es" sz="1800"/>
              <a:t> podemos granular los métodos de los repositorios que exponemos mediante la propiedad </a:t>
            </a:r>
            <a:r>
              <a:rPr i="1" lang="es" sz="1800">
                <a:solidFill>
                  <a:srgbClr val="4ECDC4"/>
                </a:solidFill>
              </a:rPr>
              <a:t>exported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475" y="2950775"/>
            <a:ext cx="6738200" cy="12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@RestResource</a:t>
            </a:r>
            <a:endParaRPr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691200" y="1358700"/>
            <a:ext cx="83223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Además c</a:t>
            </a:r>
            <a:r>
              <a:rPr lang="es" sz="1800"/>
              <a:t>on </a:t>
            </a:r>
            <a:r>
              <a:rPr i="1" lang="es" sz="1800">
                <a:solidFill>
                  <a:srgbClr val="4ECDC4"/>
                </a:solidFill>
              </a:rPr>
              <a:t>@RestResource</a:t>
            </a:r>
            <a:r>
              <a:rPr lang="es" sz="1800"/>
              <a:t> podemos también modificar el path de los métodos expuestos para personalizarlos. Si tenemos lo siguiente: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/>
              <a:t>	</a:t>
            </a:r>
            <a:r>
              <a:rPr lang="es" sz="1800"/>
              <a:t>Será expuesto a: </a:t>
            </a:r>
            <a:r>
              <a:rPr i="1" lang="es" sz="1800">
                <a:solidFill>
                  <a:srgbClr val="4ECDC4"/>
                </a:solidFill>
              </a:rPr>
              <a:t>http://localhost:8080/persons/search/findByName</a:t>
            </a:r>
            <a:endParaRPr i="1" sz="1800">
              <a:solidFill>
                <a:srgbClr val="4ECDC4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3" name="Google Shape;2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650" y="2553350"/>
            <a:ext cx="6983976" cy="9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@RestResource</a:t>
            </a:r>
            <a:endParaRPr/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691200" y="1358700"/>
            <a:ext cx="8161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Si modificamos la definición por defecto</a:t>
            </a:r>
            <a:r>
              <a:rPr lang="es" sz="1800"/>
              <a:t>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/>
              <a:t>	Será expuesto a: </a:t>
            </a:r>
            <a:r>
              <a:rPr i="1" lang="es" sz="1800">
                <a:solidFill>
                  <a:srgbClr val="4ECDC4"/>
                </a:solidFill>
              </a:rPr>
              <a:t>http://localhost:8080/people/search/names</a:t>
            </a:r>
            <a:endParaRPr i="1" sz="1800">
              <a:solidFill>
                <a:srgbClr val="4ECDC4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0" name="Google Shape;210;p39"/>
          <p:cNvPicPr preferRelativeResize="0"/>
          <p:nvPr/>
        </p:nvPicPr>
        <p:blipFill rotWithShape="1">
          <a:blip r:embed="rId3">
            <a:alphaModFix/>
          </a:blip>
          <a:srcRect b="2200" l="0" r="0" t="0"/>
          <a:stretch/>
        </p:blipFill>
        <p:spPr>
          <a:xfrm>
            <a:off x="1259650" y="2059475"/>
            <a:ext cx="6957774" cy="12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0"/>
          <p:cNvSpPr txBox="1"/>
          <p:nvPr>
            <p:ph idx="4294967295" type="body"/>
          </p:nvPr>
        </p:nvSpPr>
        <p:spPr>
          <a:xfrm>
            <a:off x="3484975" y="1542200"/>
            <a:ext cx="4919700" cy="204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En la aplicación </a:t>
            </a:r>
            <a:r>
              <a:rPr b="1" i="1" lang="es" sz="1800">
                <a:solidFill>
                  <a:srgbClr val="738498"/>
                </a:solidFill>
              </a:rPr>
              <a:t>Billing App</a:t>
            </a:r>
            <a:r>
              <a:rPr lang="es" sz="1800">
                <a:solidFill>
                  <a:srgbClr val="738498"/>
                </a:solidFill>
              </a:rPr>
              <a:t> exponer todos los repositorios de </a:t>
            </a:r>
            <a:r>
              <a:rPr i="1" lang="es" sz="1800">
                <a:solidFill>
                  <a:srgbClr val="4ECDC4"/>
                </a:solidFill>
              </a:rPr>
              <a:t>client</a:t>
            </a:r>
            <a:r>
              <a:rPr lang="es" sz="1800">
                <a:solidFill>
                  <a:srgbClr val="738498"/>
                </a:solidFill>
              </a:rPr>
              <a:t> y de </a:t>
            </a:r>
            <a:r>
              <a:rPr i="1" lang="es" sz="1800">
                <a:solidFill>
                  <a:srgbClr val="4ECDC4"/>
                </a:solidFill>
              </a:rPr>
              <a:t>product</a:t>
            </a:r>
            <a:r>
              <a:rPr lang="es" sz="1800">
                <a:solidFill>
                  <a:srgbClr val="738498"/>
                </a:solidFill>
              </a:rPr>
              <a:t> exponer todo salvo las operaciones de crear y actualizar</a:t>
            </a:r>
            <a:endParaRPr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Además, modificar la URL por defecto de los productos y poner una personalizada</a:t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217" name="Google Shape;217;p40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1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225" name="Google Shape;225;p41"/>
          <p:cNvSpPr txBox="1"/>
          <p:nvPr>
            <p:ph idx="4294967295" type="subTitle"/>
          </p:nvPr>
        </p:nvSpPr>
        <p:spPr>
          <a:xfrm>
            <a:off x="701975" y="2188400"/>
            <a:ext cx="79314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4000"/>
              <a:t>Configuración Avanzada</a:t>
            </a:r>
            <a:endParaRPr b="1" sz="4000"/>
          </a:p>
        </p:txBody>
      </p:sp>
      <p:sp>
        <p:nvSpPr>
          <p:cNvPr id="226" name="Google Shape;226;p41"/>
          <p:cNvSpPr txBox="1"/>
          <p:nvPr>
            <p:ph idx="4294967295" type="body"/>
          </p:nvPr>
        </p:nvSpPr>
        <p:spPr>
          <a:xfrm>
            <a:off x="701975" y="3448988"/>
            <a:ext cx="6665100" cy="1419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https://docs.spring.io/spring-data/rest/docs/current/reference/html/</a:t>
            </a:r>
            <a:endParaRPr sz="1000"/>
          </a:p>
          <a:p>
            <a:pPr indent="-292100" lvl="0" marL="45720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http://codeboje.de/spring-data-rest-tutorial/</a:t>
            </a:r>
            <a:endParaRPr sz="1000"/>
          </a:p>
        </p:txBody>
      </p:sp>
      <p:sp>
        <p:nvSpPr>
          <p:cNvPr id="227" name="Google Shape;227;p41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228" name="Google Shape;228;p4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ctrTitle"/>
          </p:nvPr>
        </p:nvSpPr>
        <p:spPr>
          <a:xfrm>
            <a:off x="4155750" y="351824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ECDC4"/>
                </a:solidFill>
              </a:rPr>
              <a:t>Índice</a:t>
            </a:r>
            <a:endParaRPr sz="6000">
              <a:solidFill>
                <a:srgbClr val="4ECDC4"/>
              </a:solidFill>
            </a:endParaRPr>
          </a:p>
        </p:txBody>
      </p:sp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671800" y="552850"/>
            <a:ext cx="4317900" cy="42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Propiedades de configuración global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Estrategias de detección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Anotación @RepositoryRestResource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Anotación @RestResource</a:t>
            </a:r>
            <a:endParaRPr b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Propiedades de configuración global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comportamiento predeterminado es útil, pero a veces queremos tener más control sobre cómo se manejan nuestros datos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Cierta configuración se puede cambiar estableciendo propiedades que están expuestas bajo el prefijo </a:t>
            </a:r>
            <a:r>
              <a:rPr i="1" lang="es" sz="1800">
                <a:solidFill>
                  <a:srgbClr val="4ECDC4"/>
                </a:solidFill>
              </a:rPr>
              <a:t>spring.data.rest</a:t>
            </a:r>
            <a:endParaRPr i="1" sz="1800">
              <a:solidFill>
                <a:srgbClr val="4ECDC4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la documentación oficial podemos encontrar todas las propiedades que son configurables: </a:t>
            </a:r>
            <a:r>
              <a:rPr i="1" lang="es" sz="1800">
                <a:solidFill>
                  <a:srgbClr val="4ECDC4"/>
                </a:solidFill>
              </a:rPr>
              <a:t>https://docs.spring.io/spring-data/rest/docs/current/reference/html/#_changing_other_spring_data_rest_properties</a:t>
            </a:r>
            <a:endParaRPr i="1" sz="1800">
              <a:solidFill>
                <a:srgbClr val="4ECDC4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Propiedades de configuración global</a:t>
            </a:r>
            <a:endParaRPr/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13" y="1400975"/>
            <a:ext cx="6768575" cy="34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0"/>
          <p:cNvSpPr txBox="1"/>
          <p:nvPr>
            <p:ph idx="4294967295" type="body"/>
          </p:nvPr>
        </p:nvSpPr>
        <p:spPr>
          <a:xfrm>
            <a:off x="3463975" y="2116850"/>
            <a:ext cx="4919700" cy="89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En la aplicación </a:t>
            </a:r>
            <a:r>
              <a:rPr b="1" i="1" lang="es" sz="1800">
                <a:solidFill>
                  <a:srgbClr val="738498"/>
                </a:solidFill>
              </a:rPr>
              <a:t>Billing App</a:t>
            </a:r>
            <a:r>
              <a:rPr lang="es" sz="1800">
                <a:solidFill>
                  <a:srgbClr val="738498"/>
                </a:solidFill>
              </a:rPr>
              <a:t> modificar la </a:t>
            </a:r>
            <a:r>
              <a:rPr i="1" lang="es" sz="1800">
                <a:solidFill>
                  <a:srgbClr val="4ECDC4"/>
                </a:solidFill>
              </a:rPr>
              <a:t>URI</a:t>
            </a:r>
            <a:r>
              <a:rPr lang="es" sz="1800">
                <a:solidFill>
                  <a:srgbClr val="738498"/>
                </a:solidFill>
              </a:rPr>
              <a:t> raíz para que apunte a </a:t>
            </a:r>
            <a:r>
              <a:rPr i="1" lang="es" sz="1800">
                <a:solidFill>
                  <a:srgbClr val="4ECDC4"/>
                </a:solidFill>
              </a:rPr>
              <a:t>/api</a:t>
            </a:r>
            <a:endParaRPr i="1" sz="1800">
              <a:solidFill>
                <a:srgbClr val="4ECDC4"/>
              </a:solidFill>
            </a:endParaRPr>
          </a:p>
        </p:txBody>
      </p:sp>
      <p:sp>
        <p:nvSpPr>
          <p:cNvPr id="147" name="Google Shape;147;p30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Estrategias de detección</a:t>
            </a:r>
            <a:endParaRPr/>
          </a:p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RepositoryDetectionStrategy</a:t>
            </a:r>
            <a:r>
              <a:rPr lang="es" sz="1800"/>
              <a:t> se usa para determinar qué repositorios deberían estar expuestos en la API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DEFAULT</a:t>
            </a:r>
            <a:r>
              <a:rPr lang="es" sz="1800"/>
              <a:t>: todas las interfaces de repositorio público pero además tiene en cuenta configuraciones en anotaciones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ALL</a:t>
            </a:r>
            <a:r>
              <a:rPr lang="es" sz="1800"/>
              <a:t>: todos los repositorios independientemente de la visibilidad del tipo y las anotaciones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ANNOTATION</a:t>
            </a:r>
            <a:r>
              <a:rPr lang="es" sz="1800"/>
              <a:t>: solo repositorios anotados a menos que estén configurados como </a:t>
            </a:r>
            <a:r>
              <a:rPr i="1" lang="es" sz="1800">
                <a:solidFill>
                  <a:srgbClr val="4ECDC4"/>
                </a:solidFill>
              </a:rPr>
              <a:t>false</a:t>
            </a:r>
            <a:endParaRPr i="1" sz="1800">
              <a:solidFill>
                <a:srgbClr val="4ECDC4"/>
              </a:solidFill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VISIBILITY</a:t>
            </a:r>
            <a:r>
              <a:rPr lang="es" sz="1800"/>
              <a:t>: solo repositorios públicos anotados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Estrategias de detección</a:t>
            </a:r>
            <a:endParaRPr/>
          </a:p>
        </p:txBody>
      </p:sp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▣"/>
            </a:pPr>
            <a:r>
              <a:rPr lang="es" sz="1800"/>
              <a:t>Es posible cambiar la estrategia de detección de repositorios al proporcionar un </a:t>
            </a:r>
            <a:r>
              <a:rPr i="1" lang="es" sz="1800">
                <a:solidFill>
                  <a:srgbClr val="4ECDC4"/>
                </a:solidFill>
              </a:rPr>
              <a:t>RepositoryRestConfigurer</a:t>
            </a:r>
            <a:r>
              <a:rPr lang="es" sz="1800"/>
              <a:t> propio en la </a:t>
            </a:r>
            <a:r>
              <a:rPr i="1" lang="es" sz="1800">
                <a:solidFill>
                  <a:srgbClr val="4ECDC4"/>
                </a:solidFill>
              </a:rPr>
              <a:t>@Configuration</a:t>
            </a:r>
            <a:r>
              <a:rPr lang="es" sz="1800"/>
              <a:t> de la aplicación a modo de </a:t>
            </a:r>
            <a:r>
              <a:rPr i="1" lang="es" sz="1800">
                <a:solidFill>
                  <a:srgbClr val="4ECDC4"/>
                </a:solidFill>
              </a:rPr>
              <a:t>@Bean</a:t>
            </a:r>
            <a:r>
              <a:rPr lang="es" sz="1800"/>
              <a:t>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075" y="2534725"/>
            <a:ext cx="6739851" cy="21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3"/>
          <p:cNvSpPr txBox="1"/>
          <p:nvPr>
            <p:ph idx="4294967295" type="body"/>
          </p:nvPr>
        </p:nvSpPr>
        <p:spPr>
          <a:xfrm>
            <a:off x="3477975" y="1824750"/>
            <a:ext cx="4919700" cy="149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En la aplicación </a:t>
            </a:r>
            <a:r>
              <a:rPr b="1" i="1" lang="es" sz="1800">
                <a:solidFill>
                  <a:srgbClr val="738498"/>
                </a:solidFill>
              </a:rPr>
              <a:t>Billing App</a:t>
            </a:r>
            <a:r>
              <a:rPr lang="es" sz="1800">
                <a:solidFill>
                  <a:srgbClr val="738498"/>
                </a:solidFill>
              </a:rPr>
              <a:t> modificar la estrategia de detección de repositorios a </a:t>
            </a:r>
            <a:r>
              <a:rPr i="1" lang="es" sz="1800">
                <a:solidFill>
                  <a:srgbClr val="4ECDC4"/>
                </a:solidFill>
              </a:rPr>
              <a:t>ANNOTATION</a:t>
            </a:r>
            <a:r>
              <a:rPr lang="es" sz="1800">
                <a:solidFill>
                  <a:srgbClr val="738498"/>
                </a:solidFill>
              </a:rPr>
              <a:t> ¿Qué ocurre cuando accedemos a la </a:t>
            </a:r>
            <a:r>
              <a:rPr i="1" lang="es" sz="1800">
                <a:solidFill>
                  <a:srgbClr val="4ECDC4"/>
                </a:solidFill>
              </a:rPr>
              <a:t>URL</a:t>
            </a:r>
            <a:r>
              <a:rPr lang="es" sz="1800">
                <a:solidFill>
                  <a:srgbClr val="738498"/>
                </a:solidFill>
              </a:rPr>
              <a:t> de la </a:t>
            </a:r>
            <a:r>
              <a:rPr i="1" lang="es" sz="1800">
                <a:solidFill>
                  <a:srgbClr val="4ECDC4"/>
                </a:solidFill>
              </a:rPr>
              <a:t>API REST</a:t>
            </a:r>
            <a:r>
              <a:rPr lang="es" sz="1800">
                <a:solidFill>
                  <a:srgbClr val="738498"/>
                </a:solidFill>
              </a:rPr>
              <a:t>?</a:t>
            </a:r>
            <a:endParaRPr i="1" sz="1800">
              <a:solidFill>
                <a:srgbClr val="4ECDC4"/>
              </a:solidFill>
            </a:endParaRPr>
          </a:p>
        </p:txBody>
      </p:sp>
      <p:sp>
        <p:nvSpPr>
          <p:cNvPr id="168" name="Google Shape;168;p33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@RepositoryRestResource</a:t>
            </a:r>
            <a:endParaRPr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@RepositoryRestResource</a:t>
            </a:r>
            <a:r>
              <a:rPr lang="es" sz="1800"/>
              <a:t> se usa en repositorios y define cómo exponer el modelo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Si cambiamos la estrategia </a:t>
            </a:r>
            <a:r>
              <a:rPr i="1" lang="es" sz="1800">
                <a:solidFill>
                  <a:srgbClr val="4ECDC4"/>
                </a:solidFill>
              </a:rPr>
              <a:t>RepositoryDetectionStrategy</a:t>
            </a:r>
            <a:r>
              <a:rPr lang="es" sz="1800"/>
              <a:t> a </a:t>
            </a:r>
            <a:r>
              <a:rPr i="1" lang="es" sz="1800">
                <a:solidFill>
                  <a:srgbClr val="4ECDC4"/>
                </a:solidFill>
              </a:rPr>
              <a:t>ANNOTATED</a:t>
            </a:r>
            <a:r>
              <a:rPr lang="es" sz="1800"/>
              <a:t> como se indica anteriormente, nuestro repositorio solo estará expuesto cuando agreguemos la anotación </a:t>
            </a:r>
            <a:r>
              <a:rPr i="1" lang="es" sz="1800">
                <a:solidFill>
                  <a:srgbClr val="4ECDC4"/>
                </a:solidFill>
              </a:rPr>
              <a:t>@RepositoryRestResource</a:t>
            </a:r>
            <a:r>
              <a:rPr lang="es" sz="1800"/>
              <a:t> , y la bandera </a:t>
            </a:r>
            <a:r>
              <a:rPr i="1" lang="es" sz="1800">
                <a:solidFill>
                  <a:srgbClr val="4ECDC4"/>
                </a:solidFill>
              </a:rPr>
              <a:t>exported</a:t>
            </a:r>
            <a:r>
              <a:rPr lang="es" sz="1800"/>
              <a:t> estará configurada como </a:t>
            </a:r>
            <a:r>
              <a:rPr i="1" lang="es" sz="1800">
                <a:solidFill>
                  <a:srgbClr val="4ECDC4"/>
                </a:solidFill>
              </a:rPr>
              <a:t>true</a:t>
            </a:r>
            <a:r>
              <a:rPr lang="es" sz="1800"/>
              <a:t> (valor predeterminado)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