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1.xml"/><Relationship Id="rId49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a2ed78a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a2ed78a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c76cd4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c76cd4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c76cd4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c76cd4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dc76cd4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dc76cd4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dc7842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dc7842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c78428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c78428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dc22aa9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dc22aa9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dc76cd4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dc76cd4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dc22aa9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dc22aa9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c76cd4b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dc76cd4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dc76cd4b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dc76cd4b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a2ed78a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a2ed78a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c76cd4b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c76cd4b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c78428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c78428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dc78428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dc78428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dc22aa9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dc22aa9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dca97d2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dca97d2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ca97d2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ca97d2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dca97d21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dca97d21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dca97d2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dca97d2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dca97d2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dca97d2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dca97d2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dca97d2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a2ed78a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a2ed78a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dc22aa9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dc22aa9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dc78428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dc78428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dc78428a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dc78428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daa2ed78a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daa2ed78a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dca97d2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dca97d2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dcc39e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dcc39e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dcc39e9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dcc39e9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dcc39e9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dcc39e9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dcc39e9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dcc39e9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dcc39e9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dcc39e9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c76cd4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c76cd4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dca97d2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dca97d2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de9265822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de92658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c76cd4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c76cd4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cc39e9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cc39e9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c22aa9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c22aa9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c22aa9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c22aa9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c76cd4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c76cd4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528250" y="2220425"/>
            <a:ext cx="69297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MVC (4)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Adaptación a REST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@RestController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 su vez </a:t>
            </a:r>
            <a:r>
              <a:rPr i="1" lang="es" sz="1800">
                <a:solidFill>
                  <a:srgbClr val="4ECDC4"/>
                </a:solidFill>
              </a:rPr>
              <a:t>@RestController</a:t>
            </a:r>
            <a:r>
              <a:rPr lang="es" sz="1800"/>
              <a:t> es una versión especializada del controlador que incluye las anotaciones </a:t>
            </a:r>
            <a:r>
              <a:rPr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@ResponseBody</a:t>
            </a:r>
            <a:r>
              <a:rPr lang="es" sz="1800"/>
              <a:t> y, como resultado, simplifica la implementación del controlador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663" y="2770123"/>
            <a:ext cx="4310475" cy="13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@RestController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controlador anotado con la anotación </a:t>
            </a:r>
            <a:r>
              <a:rPr i="1" lang="es" sz="1800">
                <a:solidFill>
                  <a:srgbClr val="4ECDC4"/>
                </a:solidFill>
              </a:rPr>
              <a:t>@RestController</a:t>
            </a:r>
            <a:r>
              <a:rPr lang="es" sz="1800"/>
              <a:t>, no necesita usar </a:t>
            </a:r>
            <a:r>
              <a:rPr i="1" lang="es" sz="1800">
                <a:solidFill>
                  <a:srgbClr val="4ECDC4"/>
                </a:solidFill>
              </a:rPr>
              <a:t>@ResponseBody</a:t>
            </a:r>
            <a:r>
              <a:rPr lang="es" sz="1800"/>
              <a:t>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Cada método </a:t>
            </a:r>
            <a:r>
              <a:rPr i="1" lang="es" sz="1800"/>
              <a:t>handler</a:t>
            </a:r>
            <a:r>
              <a:rPr lang="es" sz="1800"/>
              <a:t> de solicitudes de la clase controlador serializa automáticamente los objetos devueltos en el </a:t>
            </a:r>
            <a:r>
              <a:rPr i="1" lang="es" sz="1800">
                <a:solidFill>
                  <a:srgbClr val="4ECDC4"/>
                </a:solidFill>
              </a:rPr>
              <a:t>HttpResponse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Además de simplificar el controlador ahorrando anotar cada tipo de retorno con </a:t>
            </a:r>
            <a:r>
              <a:rPr i="1" lang="es" sz="1800">
                <a:solidFill>
                  <a:srgbClr val="4ECDC4"/>
                </a:solidFill>
              </a:rPr>
              <a:t>@ResponseBody</a:t>
            </a:r>
            <a:r>
              <a:rPr lang="es" sz="1800"/>
              <a:t>, semánticamente tiene más sentido usar una anotación acorde con lo que se pretende a nivel de código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691200" y="0"/>
            <a:ext cx="81024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@RestController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75" y="1427975"/>
            <a:ext cx="5358975" cy="3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6577050" y="1880125"/>
            <a:ext cx="23313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/>
              <a:t>Con la anotación </a:t>
            </a:r>
            <a:r>
              <a:rPr i="1" lang="es" sz="1400">
                <a:solidFill>
                  <a:srgbClr val="4ECDC4"/>
                </a:solidFill>
              </a:rPr>
              <a:t>@RestController</a:t>
            </a:r>
            <a:r>
              <a:rPr lang="es" sz="1400"/>
              <a:t> el </a:t>
            </a:r>
            <a:r>
              <a:rPr i="1" lang="es" sz="1400">
                <a:solidFill>
                  <a:srgbClr val="4ECDC4"/>
                </a:solidFill>
              </a:rPr>
              <a:t>DispatcherServlet</a:t>
            </a:r>
            <a:r>
              <a:rPr lang="es" sz="1400"/>
              <a:t> no llama al </a:t>
            </a:r>
            <a:r>
              <a:rPr i="1" lang="es" sz="1400">
                <a:solidFill>
                  <a:srgbClr val="4ECDC4"/>
                </a:solidFill>
              </a:rPr>
              <a:t>ViewResolver</a:t>
            </a:r>
            <a:r>
              <a:rPr lang="es" sz="1400"/>
              <a:t> para preguntar por la vista asociada ni tampoco recupera ninguna vista</a:t>
            </a:r>
            <a:endParaRPr sz="1400">
              <a:solidFill>
                <a:srgbClr val="454F5B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37"/>
          <p:cNvSpPr/>
          <p:nvPr/>
        </p:nvSpPr>
        <p:spPr>
          <a:xfrm>
            <a:off x="1322625" y="3582950"/>
            <a:ext cx="853800" cy="969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/>
          <p:nvPr/>
        </p:nvSpPr>
        <p:spPr>
          <a:xfrm>
            <a:off x="2594700" y="3582950"/>
            <a:ext cx="937800" cy="9690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7"/>
          <p:cNvSpPr/>
          <p:nvPr/>
        </p:nvSpPr>
        <p:spPr>
          <a:xfrm>
            <a:off x="4065850" y="2620525"/>
            <a:ext cx="811800" cy="9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/>
          <p:nvPr/>
        </p:nvSpPr>
        <p:spPr>
          <a:xfrm>
            <a:off x="5555325" y="2620525"/>
            <a:ext cx="811800" cy="91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/>
          <p:nvPr/>
        </p:nvSpPr>
        <p:spPr>
          <a:xfrm>
            <a:off x="4134200" y="2395825"/>
            <a:ext cx="811800" cy="1394100"/>
          </a:xfrm>
          <a:prstGeom prst="mathMultiply">
            <a:avLst>
              <a:gd fmla="val 23520" name="adj1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/>
          <p:nvPr/>
        </p:nvSpPr>
        <p:spPr>
          <a:xfrm>
            <a:off x="5547700" y="2395825"/>
            <a:ext cx="811800" cy="1394100"/>
          </a:xfrm>
          <a:prstGeom prst="mathMultiply">
            <a:avLst>
              <a:gd fmla="val 23520" name="adj1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Anotaciones Mapping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anotación </a:t>
            </a:r>
            <a:r>
              <a:rPr i="1" lang="es" sz="1800">
                <a:solidFill>
                  <a:srgbClr val="4ECDC4"/>
                </a:solidFill>
              </a:rPr>
              <a:t>@RequestMapping</a:t>
            </a:r>
            <a:r>
              <a:rPr lang="es" sz="1800"/>
              <a:t> adquiere un sentido semántico más amplio en REST utilizando las anotaciones equivalentes que incluyen la acción en la solicitud: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@GetMapping(</a:t>
            </a:r>
            <a:r>
              <a:rPr i="1" lang="es" sz="1800">
                <a:solidFill>
                  <a:srgbClr val="738498"/>
                </a:solidFill>
              </a:rPr>
              <a:t>“/path/{id}”</a:t>
            </a:r>
            <a:r>
              <a:rPr i="1" lang="es" sz="1800">
                <a:solidFill>
                  <a:srgbClr val="4ECDC4"/>
                </a:solidFill>
              </a:rPr>
              <a:t>)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@PostMapping(</a:t>
            </a:r>
            <a:r>
              <a:rPr i="1" lang="es" sz="1800">
                <a:solidFill>
                  <a:srgbClr val="738498"/>
                </a:solidFill>
              </a:rPr>
              <a:t>“/path”</a:t>
            </a:r>
            <a:r>
              <a:rPr i="1" lang="es" sz="1800">
                <a:solidFill>
                  <a:srgbClr val="4ECDC4"/>
                </a:solidFill>
              </a:rPr>
              <a:t>)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@PutMapping(</a:t>
            </a:r>
            <a:r>
              <a:rPr i="1" lang="es" sz="1800">
                <a:solidFill>
                  <a:srgbClr val="738498"/>
                </a:solidFill>
              </a:rPr>
              <a:t>“/path/{id}”</a:t>
            </a:r>
            <a:r>
              <a:rPr i="1" lang="es" sz="1800">
                <a:solidFill>
                  <a:srgbClr val="4ECDC4"/>
                </a:solidFill>
              </a:rPr>
              <a:t>)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@DeleteMapping(</a:t>
            </a:r>
            <a:r>
              <a:rPr i="1" lang="es" sz="1800">
                <a:solidFill>
                  <a:srgbClr val="738498"/>
                </a:solidFill>
              </a:rPr>
              <a:t>“/path/{id}”</a:t>
            </a:r>
            <a:r>
              <a:rPr i="1" lang="es" sz="1800">
                <a:solidFill>
                  <a:srgbClr val="4ECDC4"/>
                </a:solidFill>
              </a:rPr>
              <a:t>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 ResponseEntity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objeto </a:t>
            </a:r>
            <a:r>
              <a:rPr i="1" lang="es" sz="1800">
                <a:solidFill>
                  <a:srgbClr val="4ECDC4"/>
                </a:solidFill>
              </a:rPr>
              <a:t>ResponseEntity&lt;&gt;</a:t>
            </a:r>
            <a:r>
              <a:rPr lang="es" sz="1800"/>
              <a:t> nos servirá para encapsular los datos que devolvamos (contenido </a:t>
            </a:r>
            <a:r>
              <a:rPr i="1" lang="es" sz="1800">
                <a:solidFill>
                  <a:srgbClr val="4ECDC4"/>
                </a:solidFill>
              </a:rPr>
              <a:t>JSON</a:t>
            </a:r>
            <a:r>
              <a:rPr lang="es" sz="1800"/>
              <a:t>) y el código de respuesta que queramos devolver en cada caso: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>
                <a:solidFill>
                  <a:srgbClr val="4ECDC4"/>
                </a:solidFill>
              </a:rPr>
              <a:t>GET</a:t>
            </a:r>
            <a:r>
              <a:rPr lang="es" sz="1800"/>
              <a:t> (200)→ </a:t>
            </a: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ResponseEntity&lt;&gt;(datos, HttpStatus.OK);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>
                <a:solidFill>
                  <a:srgbClr val="4ECDC4"/>
                </a:solidFill>
              </a:rPr>
              <a:t>POST</a:t>
            </a:r>
            <a:r>
              <a:rPr lang="es" sz="1800"/>
              <a:t> (201 / 202)→ </a:t>
            </a: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new ResponseEntity&lt;&gt;(datos, HttpStatus.CREATED);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>
                <a:solidFill>
                  <a:srgbClr val="4ECDC4"/>
                </a:solidFill>
              </a:rPr>
              <a:t>PUT</a:t>
            </a:r>
            <a:r>
              <a:rPr lang="es" sz="1800"/>
              <a:t> (202)→ </a:t>
            </a: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new ResponseEntity&lt;&gt;(datos, HttpStatus.ACCEPTED);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>
                <a:solidFill>
                  <a:srgbClr val="4ECDC4"/>
                </a:solidFill>
              </a:rPr>
              <a:t>DELETE</a:t>
            </a:r>
            <a:r>
              <a:rPr lang="es" sz="1800"/>
              <a:t> (200)→ </a:t>
            </a: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NO DEVUELVE DATOS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DTO?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691200" y="1358700"/>
            <a:ext cx="4837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DTO</a:t>
            </a:r>
            <a:r>
              <a:rPr lang="es" sz="1800"/>
              <a:t> (</a:t>
            </a:r>
            <a:r>
              <a:rPr i="1" lang="es" sz="1800">
                <a:solidFill>
                  <a:srgbClr val="738498"/>
                </a:solidFill>
              </a:rPr>
              <a:t>Data Transfer Object</a:t>
            </a:r>
            <a:r>
              <a:rPr lang="es" sz="1800"/>
              <a:t>), es un patrón de diseño concebido para reducir el número de llamadas cuando se trabaja con interfaces remotas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razón principal para usar un objeto de transferencia de datos es combinar lo que serían múltiples llamadas remotas en una sola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40"/>
          <p:cNvSpPr/>
          <p:nvPr/>
        </p:nvSpPr>
        <p:spPr>
          <a:xfrm>
            <a:off x="6176400" y="1672500"/>
            <a:ext cx="1829100" cy="18264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0"/>
          <p:cNvSpPr/>
          <p:nvPr/>
        </p:nvSpPr>
        <p:spPr>
          <a:xfrm>
            <a:off x="6368150" y="2186875"/>
            <a:ext cx="622800" cy="6228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6902700" y="2682150"/>
            <a:ext cx="622800" cy="6228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/>
          <p:nvPr/>
        </p:nvSpPr>
        <p:spPr>
          <a:xfrm>
            <a:off x="7043850" y="1969900"/>
            <a:ext cx="622800" cy="6228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0"/>
          <p:cNvSpPr txBox="1"/>
          <p:nvPr/>
        </p:nvSpPr>
        <p:spPr>
          <a:xfrm>
            <a:off x="6368100" y="2186875"/>
            <a:ext cx="622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lt1"/>
                </a:solidFill>
              </a:rPr>
              <a:t>A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7043850" y="1969900"/>
            <a:ext cx="622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B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6902700" y="2682150"/>
            <a:ext cx="622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C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7" name="Google Shape;227;p40"/>
          <p:cNvSpPr txBox="1"/>
          <p:nvPr/>
        </p:nvSpPr>
        <p:spPr>
          <a:xfrm>
            <a:off x="5825400" y="3593600"/>
            <a:ext cx="2531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738498"/>
                </a:solidFill>
              </a:rPr>
              <a:t>DTO = A + B + C</a:t>
            </a:r>
            <a:endParaRPr b="1" i="1" sz="24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DTO?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Por ejemplo, supongamos que estamos comunicándonos con una </a:t>
            </a:r>
            <a:r>
              <a:rPr i="1" lang="es" sz="1800">
                <a:solidFill>
                  <a:srgbClr val="4ECDC4"/>
                </a:solidFill>
              </a:rPr>
              <a:t>API RESTful </a:t>
            </a:r>
            <a:r>
              <a:rPr lang="es" sz="1800"/>
              <a:t>que expone nuestros datos de cuenta bancaria → en esta situación, </a:t>
            </a:r>
            <a:r>
              <a:rPr i="1" lang="es" sz="1800">
                <a:solidFill>
                  <a:srgbClr val="738498"/>
                </a:solidFill>
              </a:rPr>
              <a:t>en lugar de emitir varias solicitudes para verificar el estado actual y las últimas transacciones de nuestra cuenta, el banco podría exponer un endpoint para devolver un DTO resumiendo todo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Como una de las operaciones más costosas en aplicaciones remotas es el tiempo de ida y vuelta entre el cliente y el servidor, esta </a:t>
            </a:r>
            <a:r>
              <a:rPr i="1" lang="es" sz="1800">
                <a:solidFill>
                  <a:srgbClr val="4ECDC4"/>
                </a:solidFill>
              </a:rPr>
              <a:t>interfaz de grano grueso</a:t>
            </a:r>
            <a:r>
              <a:rPr lang="es" sz="1800"/>
              <a:t> puede ayudar a mejorar el rendimiento en gran medida.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DTO?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Otra ventaja de utilizar </a:t>
            </a:r>
            <a:r>
              <a:rPr i="1" lang="es" sz="1800">
                <a:solidFill>
                  <a:srgbClr val="4ECDC4"/>
                </a:solidFill>
              </a:rPr>
              <a:t>DTO</a:t>
            </a:r>
            <a:r>
              <a:rPr lang="es" sz="1800"/>
              <a:t> en </a:t>
            </a:r>
            <a:r>
              <a:rPr i="1" lang="es" sz="1800">
                <a:solidFill>
                  <a:srgbClr val="4ECDC4"/>
                </a:solidFill>
              </a:rPr>
              <a:t>API RESTful</a:t>
            </a:r>
            <a:r>
              <a:rPr lang="es" sz="1800"/>
              <a:t> </a:t>
            </a:r>
            <a:r>
              <a:rPr lang="es" sz="1800"/>
              <a:t>escritas en </a:t>
            </a:r>
            <a:r>
              <a:rPr i="1" lang="es" sz="1800">
                <a:solidFill>
                  <a:srgbClr val="4ECDC4"/>
                </a:solidFill>
              </a:rPr>
              <a:t>Spring Boot</a:t>
            </a:r>
            <a:r>
              <a:rPr lang="es" sz="1800"/>
              <a:t> </a:t>
            </a:r>
            <a:r>
              <a:rPr lang="es" sz="1800"/>
              <a:t>es que pueden ayudar a ocultar detalles de implementación de objetos de dominio (entidades)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exposición de entidades a través de </a:t>
            </a:r>
            <a:r>
              <a:rPr i="1" lang="es" sz="1800">
                <a:solidFill>
                  <a:srgbClr val="738498"/>
                </a:solidFill>
              </a:rPr>
              <a:t>endpoints</a:t>
            </a:r>
            <a:r>
              <a:rPr lang="es" sz="1800"/>
              <a:t> puede convertirse en un problema de seguridad si no manejamos cuidadosamente qué propiedades se pueden cambiar a través de qué operaciones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</a:t>
            </a:r>
            <a:r>
              <a:rPr i="1" lang="es" sz="1800">
                <a:solidFill>
                  <a:srgbClr val="4ECDC4"/>
                </a:solidFill>
              </a:rPr>
              <a:t>DTO</a:t>
            </a:r>
            <a:r>
              <a:rPr lang="es" sz="1800"/>
              <a:t> pueden ser útiles al exponer </a:t>
            </a:r>
            <a:r>
              <a:rPr lang="es" sz="1800"/>
              <a:t>sólo</a:t>
            </a:r>
            <a:r>
              <a:rPr lang="es" sz="1800"/>
              <a:t> lo que queremos ayudándonos a mantener la integridad de los datos en nuestras aplicaciones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Conversión entre entidades y DTOs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evitar tener que escribir código repetitivo para mapear </a:t>
            </a:r>
            <a:r>
              <a:rPr i="1" lang="es" sz="1800">
                <a:solidFill>
                  <a:srgbClr val="4ECDC4"/>
                </a:solidFill>
              </a:rPr>
              <a:t>DTOs</a:t>
            </a:r>
            <a:r>
              <a:rPr lang="es" sz="1800"/>
              <a:t> en entidades y viceversa, vamos a utilizar una biblioteca llamada </a:t>
            </a:r>
            <a:r>
              <a:rPr i="1" lang="es" sz="1800">
                <a:solidFill>
                  <a:srgbClr val="4ECDC4"/>
                </a:solidFill>
              </a:rPr>
              <a:t>ModelMapper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objetivo de </a:t>
            </a:r>
            <a:r>
              <a:rPr i="1" lang="es" sz="1800">
                <a:solidFill>
                  <a:srgbClr val="4ECDC4"/>
                </a:solidFill>
              </a:rPr>
              <a:t>ModelMapper</a:t>
            </a:r>
            <a:r>
              <a:rPr lang="es" sz="1800"/>
              <a:t> es facilitar el mapeo de objetos determinando automáticamente cómo se mapea un modelo de objeto a otro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Esta biblioteca es bastante potente y acepta muchas configuraciones para agilizar el proceso de asignación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Conversión entre entidades y DTOs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poder utilizarla, primero es necesario añadir las dependencias al POM: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Y además definir el bean </a:t>
            </a:r>
            <a:r>
              <a:rPr i="1" lang="es" sz="1800">
                <a:solidFill>
                  <a:srgbClr val="4ECDC4"/>
                </a:solidFill>
              </a:rPr>
              <a:t>ModelMapper</a:t>
            </a:r>
            <a:r>
              <a:rPr lang="es" sz="1800"/>
              <a:t> en la configuración de </a:t>
            </a:r>
            <a:r>
              <a:rPr i="1" lang="es" sz="1800">
                <a:solidFill>
                  <a:srgbClr val="738498"/>
                </a:solidFill>
              </a:rPr>
              <a:t>Spring</a:t>
            </a:r>
            <a:r>
              <a:rPr lang="es" sz="1800"/>
              <a:t> (en la clase </a:t>
            </a:r>
            <a:r>
              <a:rPr i="1" lang="es" sz="1800">
                <a:solidFill>
                  <a:srgbClr val="4ECDC4"/>
                </a:solidFill>
              </a:rPr>
              <a:t>@SpringBootApplication</a:t>
            </a:r>
            <a:r>
              <a:rPr lang="es" sz="1800"/>
              <a:t>):</a:t>
            </a:r>
            <a:endParaRPr sz="1800"/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901" y="2129549"/>
            <a:ext cx="3039400" cy="8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937" y="3766050"/>
            <a:ext cx="2797325" cy="7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¿Por qué REST?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Cambiando el path del contexto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Anotación @RestController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Anotaciones Mapping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Objeto ResponseEntity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¿Qué es un DTO?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Conversión entre entidades y DTOs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Tests unitarios de controladores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JSONAssert</a:t>
            </a:r>
            <a:endParaRPr b="1" sz="1300">
              <a:solidFill>
                <a:schemeClr val="lt1"/>
              </a:solidFill>
            </a:endParaRPr>
          </a:p>
          <a:p>
            <a: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s" sz="1100">
                <a:solidFill>
                  <a:schemeClr val="lt1"/>
                </a:solidFill>
              </a:rPr>
              <a:t>Modo LETINENT</a:t>
            </a:r>
            <a:endParaRPr b="1" sz="1100">
              <a:solidFill>
                <a:schemeClr val="lt1"/>
              </a:solidFill>
            </a:endParaRPr>
          </a:p>
          <a:p>
            <a: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s" sz="1100">
                <a:solidFill>
                  <a:schemeClr val="lt1"/>
                </a:solidFill>
              </a:rPr>
              <a:t>Modo STRICT</a:t>
            </a:r>
            <a:endParaRPr b="1" sz="1100">
              <a:solidFill>
                <a:schemeClr val="lt1"/>
              </a:solidFill>
            </a:endParaRPr>
          </a:p>
          <a:p>
            <a: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s" sz="1100">
                <a:solidFill>
                  <a:schemeClr val="lt1"/>
                </a:solidFill>
              </a:rPr>
              <a:t>NON_EXTENSIBLE y STRICT_ORDER</a:t>
            </a:r>
            <a:endParaRPr b="1" sz="11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Tests de integración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Char char="●"/>
            </a:pPr>
            <a:r>
              <a:rPr b="1" lang="es" sz="1300">
                <a:solidFill>
                  <a:schemeClr val="lt1"/>
                </a:solidFill>
              </a:rPr>
              <a:t>Endpoints polimórficos</a:t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Conversión entre entidades y DTOs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Tendremos que crear un método para convertir una entidad recibida de la capa de negocio en un DTO: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Y viceversa, un método para convertir DTOs en entidades antes de pasarlas a la capa de negocio:</a:t>
            </a:r>
            <a:endParaRPr sz="1800"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949" y="2212811"/>
            <a:ext cx="3910201" cy="7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950" y="3663600"/>
            <a:ext cx="3780250" cy="8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Conversión entre entidades y DTOs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conversión de entidad a</a:t>
            </a:r>
            <a:r>
              <a:rPr lang="es" sz="1800"/>
              <a:t> un DTO: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Y la conversión de DTO en entidad:</a:t>
            </a:r>
            <a:endParaRPr sz="1800"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37" y="1936100"/>
            <a:ext cx="5122525" cy="10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913" y="3507673"/>
            <a:ext cx="4989969" cy="9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Tests unitarios de controladores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691200" y="1358700"/>
            <a:ext cx="4025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poder realizar test unitarios de los controladores es necesario anotar la clase de los tests con </a:t>
            </a:r>
            <a:r>
              <a:rPr i="1" lang="es" sz="1800">
                <a:solidFill>
                  <a:srgbClr val="4ECDC4"/>
                </a:solidFill>
              </a:rPr>
              <a:t>@WebAppConfiguration </a:t>
            </a:r>
            <a:r>
              <a:rPr lang="es" sz="1800"/>
              <a:t>para crear una versión web del contexto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Además necesitaremos </a:t>
            </a:r>
            <a:r>
              <a:rPr i="1" lang="es" sz="1800">
                <a:solidFill>
                  <a:srgbClr val="4ECDC4"/>
                </a:solidFill>
              </a:rPr>
              <a:t>MockMvc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325" y="1091676"/>
            <a:ext cx="4061075" cy="36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JSONAssert</a:t>
            </a:r>
            <a:endParaRPr/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691200" y="1358700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JSONAssert</a:t>
            </a:r>
            <a:r>
              <a:rPr lang="es" sz="1800"/>
              <a:t> es una biblioteca centrada en la comprensión de datos </a:t>
            </a:r>
            <a:r>
              <a:rPr i="1" lang="es" sz="1800">
                <a:solidFill>
                  <a:srgbClr val="4ECDC4"/>
                </a:solidFill>
              </a:rPr>
              <a:t>JSON</a:t>
            </a:r>
            <a:r>
              <a:rPr lang="es" sz="1800"/>
              <a:t> y en la escritura de pruebas JUnit complejas utilizando esos mismos datos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biblioteca está disponible automáticamente en el proyecto como dependencia transitiva del </a:t>
            </a:r>
            <a:r>
              <a:rPr i="1" lang="es" sz="1800">
                <a:solidFill>
                  <a:srgbClr val="738498"/>
                </a:solidFill>
              </a:rPr>
              <a:t>starter</a:t>
            </a:r>
            <a:r>
              <a:rPr lang="es" sz="1800"/>
              <a:t> de </a:t>
            </a:r>
            <a:r>
              <a:rPr i="1" lang="es" sz="1800">
                <a:solidFill>
                  <a:srgbClr val="738498"/>
                </a:solidFill>
              </a:rPr>
              <a:t>Spring Boot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spring-boot-starter-test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25" y="3554947"/>
            <a:ext cx="2982525" cy="5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673" y="3480173"/>
            <a:ext cx="2209100" cy="7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8"/>
          <p:cNvSpPr/>
          <p:nvPr/>
        </p:nvSpPr>
        <p:spPr>
          <a:xfrm>
            <a:off x="4572000" y="3500075"/>
            <a:ext cx="413100" cy="680400"/>
          </a:xfrm>
          <a:prstGeom prst="chevron">
            <a:avLst>
              <a:gd fmla="val 50000" name="adj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JSONAssert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691200" y="1238650"/>
            <a:ext cx="80703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sintaxis es la siguiente: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s" sz="1800">
                <a:solidFill>
                  <a:srgbClr val="4ECDC4"/>
                </a:solidFill>
              </a:rPr>
              <a:t>expected</a:t>
            </a:r>
            <a:r>
              <a:rPr lang="es" sz="1800"/>
              <a:t>: objeto JSON esperado como cadena de texto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s" sz="1800">
                <a:solidFill>
                  <a:srgbClr val="4ECDC4"/>
                </a:solidFill>
              </a:rPr>
              <a:t>actual</a:t>
            </a:r>
            <a:r>
              <a:rPr lang="es" sz="1800"/>
              <a:t>: objeto JSON con el que comparar en cadena de texto</a:t>
            </a:r>
            <a:endParaRPr sz="1800"/>
          </a:p>
          <a:p>
            <a:pPr indent="-342900" lvl="0" marL="9144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s" sz="1800">
                <a:solidFill>
                  <a:srgbClr val="4ECDC4"/>
                </a:solidFill>
              </a:rPr>
              <a:t>compareMode</a:t>
            </a:r>
            <a:r>
              <a:rPr lang="es" sz="1800"/>
              <a:t>: define el comportamiento en la comparación de objetos:</a:t>
            </a:r>
            <a:endParaRPr sz="1800"/>
          </a:p>
          <a:p>
            <a:pPr indent="-317500" lvl="1" marL="1371600" rtl="0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○"/>
            </a:pPr>
            <a:r>
              <a:rPr i="1" lang="es" sz="1400">
                <a:solidFill>
                  <a:srgbClr val="738498"/>
                </a:solidFill>
              </a:rPr>
              <a:t>LENIENT</a:t>
            </a:r>
            <a:endParaRPr i="1" sz="1400">
              <a:solidFill>
                <a:srgbClr val="738498"/>
              </a:solidFill>
            </a:endParaRPr>
          </a:p>
          <a:p>
            <a:pPr indent="-317500" lvl="1" marL="1371600" rtl="0">
              <a:spcBef>
                <a:spcPts val="480"/>
              </a:spcBef>
              <a:spcAft>
                <a:spcPts val="0"/>
              </a:spcAft>
              <a:buClr>
                <a:srgbClr val="738498"/>
              </a:buClr>
              <a:buSzPts val="1400"/>
              <a:buChar char="○"/>
            </a:pPr>
            <a:r>
              <a:rPr i="1" lang="es" sz="1400">
                <a:solidFill>
                  <a:srgbClr val="738498"/>
                </a:solidFill>
              </a:rPr>
              <a:t>STRICT</a:t>
            </a:r>
            <a:endParaRPr i="1" sz="1400">
              <a:solidFill>
                <a:srgbClr val="738498"/>
              </a:solidFill>
            </a:endParaRPr>
          </a:p>
          <a:p>
            <a:pPr indent="-317500" lvl="1" marL="1371600" rtl="0">
              <a:spcBef>
                <a:spcPts val="480"/>
              </a:spcBef>
              <a:spcAft>
                <a:spcPts val="0"/>
              </a:spcAft>
              <a:buClr>
                <a:srgbClr val="738498"/>
              </a:buClr>
              <a:buSzPts val="1400"/>
              <a:buChar char="○"/>
            </a:pPr>
            <a:r>
              <a:rPr i="1" lang="es" sz="1400">
                <a:solidFill>
                  <a:srgbClr val="738498"/>
                </a:solidFill>
              </a:rPr>
              <a:t>NON_EXTENSIBLE</a:t>
            </a:r>
            <a:endParaRPr i="1" sz="1400">
              <a:solidFill>
                <a:srgbClr val="738498"/>
              </a:solidFill>
            </a:endParaRPr>
          </a:p>
          <a:p>
            <a:pPr indent="-342900" lvl="1" marL="1371600" rtl="0">
              <a:spcBef>
                <a:spcPts val="480"/>
              </a:spcBef>
              <a:spcAft>
                <a:spcPts val="0"/>
              </a:spcAft>
              <a:buClr>
                <a:srgbClr val="738498"/>
              </a:buClr>
              <a:buSzPts val="1800"/>
              <a:buChar char="○"/>
            </a:pPr>
            <a:r>
              <a:rPr i="1" lang="es" sz="1400">
                <a:solidFill>
                  <a:srgbClr val="738498"/>
                </a:solidFill>
              </a:rPr>
              <a:t>STRICT_ORDER</a:t>
            </a:r>
            <a:br>
              <a:rPr lang="es" sz="1800"/>
            </a:b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225" y="1412100"/>
            <a:ext cx="3416551" cy="2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JSONAssert</a:t>
            </a:r>
            <a:endParaRPr/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691200" y="1358700"/>
            <a:ext cx="8161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Modo </a:t>
            </a:r>
            <a:r>
              <a:rPr i="1" lang="es" sz="1800">
                <a:solidFill>
                  <a:srgbClr val="4ECDC4"/>
                </a:solidFill>
              </a:rPr>
              <a:t>LENIENT</a:t>
            </a:r>
            <a:r>
              <a:rPr lang="es" sz="1800"/>
              <a:t>: objeto JSON extensible y ordenamiento de arrays no estricto (no importa el orden)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variable </a:t>
            </a:r>
            <a:r>
              <a:rPr i="1" lang="es" sz="1800">
                <a:solidFill>
                  <a:srgbClr val="4ECDC4"/>
                </a:solidFill>
              </a:rPr>
              <a:t>actual</a:t>
            </a:r>
            <a:r>
              <a:rPr lang="es" sz="1800"/>
              <a:t> contiene un </a:t>
            </a:r>
            <a:r>
              <a:rPr i="1" lang="es" sz="1800">
                <a:solidFill>
                  <a:srgbClr val="4ECDC4"/>
                </a:solidFill>
              </a:rPr>
              <a:t>zip</a:t>
            </a:r>
            <a:r>
              <a:rPr lang="es" sz="1800"/>
              <a:t> de campo adicional que no está presente en la cadena esperada. Aún así, la prueba pasará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Este concepto es útil en el desarrollo de aplicaciones → nuestra API puede crecer, devolviendo campos adicionales según sea necesario, sin romper las pruebas existentes.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5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Modo </a:t>
            </a:r>
            <a:r>
              <a:rPr i="1" lang="es" sz="2400">
                <a:solidFill>
                  <a:srgbClr val="4ECDC4"/>
                </a:solidFill>
              </a:rPr>
              <a:t>LENIENT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175" y="2246775"/>
            <a:ext cx="4695825" cy="6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JSONAssert</a:t>
            </a:r>
            <a:endParaRPr/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691200" y="1358700"/>
            <a:ext cx="8161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cuanto a los arrays, no importa el orden aunque sí los elementos que contenga el array: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Agregar o eliminar, incluso un solo elemento, dará como resultado un error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5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Modo </a:t>
            </a:r>
            <a:r>
              <a:rPr i="1" lang="es" sz="2400">
                <a:solidFill>
                  <a:srgbClr val="4ECDC4"/>
                </a:solidFill>
              </a:rPr>
              <a:t>LENIENT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08" name="Google Shape;3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923" y="2325988"/>
            <a:ext cx="3956275" cy="12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JSONAssert</a:t>
            </a:r>
            <a:endParaRPr/>
          </a:p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691200" y="1358700"/>
            <a:ext cx="8161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Modo </a:t>
            </a:r>
            <a:r>
              <a:rPr i="1" lang="es" sz="1800">
                <a:solidFill>
                  <a:srgbClr val="4ECDC4"/>
                </a:solidFill>
              </a:rPr>
              <a:t>STRICT</a:t>
            </a:r>
            <a:r>
              <a:rPr lang="es" sz="1800"/>
              <a:t>: </a:t>
            </a:r>
            <a:r>
              <a:rPr lang="es" sz="1800"/>
              <a:t>objeto JSON no extensible y ordenamiento de arrays estricto</a:t>
            </a:r>
            <a:r>
              <a:rPr lang="es" sz="1800"/>
              <a:t> (importa el orden)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este caso el campo </a:t>
            </a:r>
            <a:r>
              <a:rPr i="1" lang="es" sz="1800">
                <a:solidFill>
                  <a:srgbClr val="4ECDC4"/>
                </a:solidFill>
              </a:rPr>
              <a:t>id</a:t>
            </a:r>
            <a:r>
              <a:rPr lang="es" sz="1800"/>
              <a:t> hace que ambos objetos no sean iguales en el modo </a:t>
            </a:r>
            <a:r>
              <a:rPr i="1" lang="es" sz="1800">
                <a:solidFill>
                  <a:srgbClr val="4ECDC4"/>
                </a:solidFill>
              </a:rPr>
              <a:t>STRICT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los objetos JSON que están compuestos por arrays también se verifica que el orden sea el correcto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5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Modo STRICT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50" y="2230225"/>
            <a:ext cx="4132100" cy="6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JSONAssert</a:t>
            </a:r>
            <a:endParaRPr/>
          </a:p>
        </p:txBody>
      </p:sp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691200" y="1358700"/>
            <a:ext cx="8161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este ejemplo podemos ver cómo al variar el orden en de los elementos en un array el modo LENIENT admite los cambios en el orden pero el modo STRICT no: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Esto es bastante útil cuando el API devuelve arrays ordenados y queremos comprobar que la respuesta viene ordenada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5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Modo STRICT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61" y="2571750"/>
            <a:ext cx="5556274" cy="13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JSONAssert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691200" y="1358700"/>
            <a:ext cx="8161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Modo </a:t>
            </a:r>
            <a:r>
              <a:rPr i="1" lang="es" sz="1800">
                <a:solidFill>
                  <a:srgbClr val="4ECDC4"/>
                </a:solidFill>
              </a:rPr>
              <a:t>NON_EXTENSIBLE</a:t>
            </a:r>
            <a:r>
              <a:rPr lang="es" sz="1800"/>
              <a:t>: objeto JSON no extensible y ordenamiento de arrays no estricto (no importa el orden)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Modo </a:t>
            </a:r>
            <a:r>
              <a:rPr i="1" lang="es" sz="1800">
                <a:solidFill>
                  <a:srgbClr val="4ECDC4"/>
                </a:solidFill>
              </a:rPr>
              <a:t>STRICT_ORDER</a:t>
            </a:r>
            <a:r>
              <a:rPr lang="es" sz="1800"/>
              <a:t>: objeto JSON extensible y ordenamiento de arrays estricto (no importa el orden)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Como se puede ver a</a:t>
            </a:r>
            <a:r>
              <a:rPr lang="es" sz="1800"/>
              <a:t>mbos modos son una combinación cruzada de los modos </a:t>
            </a:r>
            <a:r>
              <a:rPr lang="es" sz="1800"/>
              <a:t>LENIENT y STRICT explicados anteriormente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5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NON_EXTENSIBLE y STRICT_ORDER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REST?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REST</a:t>
            </a:r>
            <a:r>
              <a:rPr lang="es" sz="1800"/>
              <a:t> es una tecnología flexible que transporta datos por medio del protocolo </a:t>
            </a:r>
            <a:r>
              <a:rPr i="1" lang="es" sz="1800">
                <a:solidFill>
                  <a:srgbClr val="4ECDC4"/>
                </a:solidFill>
              </a:rPr>
              <a:t>HTTP</a:t>
            </a:r>
            <a:r>
              <a:rPr lang="es" sz="1800"/>
              <a:t>, pero este permite utilizar los diversos métodos que proporciona </a:t>
            </a:r>
            <a:r>
              <a:rPr i="1" lang="es" sz="1800">
                <a:solidFill>
                  <a:srgbClr val="4ECDC4"/>
                </a:solidFill>
              </a:rPr>
              <a:t>HTTP</a:t>
            </a:r>
            <a:r>
              <a:rPr lang="es" sz="1800"/>
              <a:t> para comunicarse, como lo son </a:t>
            </a:r>
            <a:r>
              <a:rPr i="1" lang="es" sz="1800">
                <a:solidFill>
                  <a:srgbClr val="4ECDC4"/>
                </a:solidFill>
              </a:rPr>
              <a:t>GET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POST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PUT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DELETE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PATCH</a:t>
            </a:r>
            <a:r>
              <a:rPr lang="es" sz="1800"/>
              <a:t> y a la vez, utiliza los códigos de respuesta nativos de </a:t>
            </a:r>
            <a:r>
              <a:rPr i="1" lang="es" sz="1800">
                <a:solidFill>
                  <a:srgbClr val="4ECDC4"/>
                </a:solidFill>
              </a:rPr>
              <a:t>HTTP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Permite transmitir prácticamente cualquier tipo de datos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tipo de datos está definido por el </a:t>
            </a:r>
            <a:r>
              <a:rPr i="1" lang="es" sz="1800">
                <a:solidFill>
                  <a:srgbClr val="4ECDC4"/>
                </a:solidFill>
              </a:rPr>
              <a:t>Header Content-Type</a:t>
            </a:r>
            <a:r>
              <a:rPr lang="es" sz="1800"/>
              <a:t>, lo que nos permite mandar, </a:t>
            </a:r>
            <a:r>
              <a:rPr i="1" lang="es" sz="1800">
                <a:solidFill>
                  <a:srgbClr val="4ECDC4"/>
                </a:solidFill>
              </a:rPr>
              <a:t>XML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JSON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Binarios</a:t>
            </a:r>
            <a:r>
              <a:rPr lang="es" sz="1800"/>
              <a:t> (imágenes, documentos), etc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Tests de integración</a:t>
            </a:r>
            <a:endParaRPr/>
          </a:p>
        </p:txBody>
      </p:sp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691200" y="1358700"/>
            <a:ext cx="39534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poder realizar un test de integración debemos inyectar el repositorio de la entidad que queremos testear para poder crear el estado de datos previo a la llamada al endpoint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Además se necesita el objeto </a:t>
            </a:r>
            <a:r>
              <a:rPr i="1" lang="es" sz="1800">
                <a:solidFill>
                  <a:srgbClr val="4ECDC4"/>
                </a:solidFill>
              </a:rPr>
              <a:t>TestRestTemplate</a:t>
            </a:r>
            <a:r>
              <a:rPr lang="es" sz="1800"/>
              <a:t> para poder hacer la llamada al </a:t>
            </a:r>
            <a:r>
              <a:rPr i="1" lang="es" sz="1800">
                <a:solidFill>
                  <a:srgbClr val="738498"/>
                </a:solidFill>
              </a:rPr>
              <a:t>endpoint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00" y="1664575"/>
            <a:ext cx="4335751" cy="27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Tests de integración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691200" y="1358700"/>
            <a:ext cx="7699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Ejemplo de un test que llama a un </a:t>
            </a:r>
            <a:r>
              <a:rPr i="1" lang="es" sz="1800">
                <a:solidFill>
                  <a:srgbClr val="738498"/>
                </a:solidFill>
              </a:rPr>
              <a:t>endpoint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GET</a:t>
            </a:r>
            <a:r>
              <a:rPr lang="es" sz="1800"/>
              <a:t>: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63" y="2178025"/>
            <a:ext cx="8485726" cy="19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Tests de integración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691200" y="1358700"/>
            <a:ext cx="7615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Ejemplo de un test que llama a un </a:t>
            </a:r>
            <a:r>
              <a:rPr i="1" lang="es" sz="1800">
                <a:solidFill>
                  <a:srgbClr val="738498"/>
                </a:solidFill>
              </a:rPr>
              <a:t>endpoint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POST</a:t>
            </a:r>
            <a:r>
              <a:rPr lang="es" sz="1800"/>
              <a:t>:</a:t>
            </a:r>
            <a:r>
              <a:rPr lang="es" sz="1800"/>
              <a:t>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00" y="1898052"/>
            <a:ext cx="7578049" cy="20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100" y="3953675"/>
            <a:ext cx="5067000" cy="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/>
          <p:nvPr/>
        </p:nvSpPr>
        <p:spPr>
          <a:xfrm>
            <a:off x="-7000" y="-7000"/>
            <a:ext cx="9150900" cy="8091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8"/>
          <p:cNvSpPr txBox="1"/>
          <p:nvPr>
            <p:ph idx="1" type="body"/>
          </p:nvPr>
        </p:nvSpPr>
        <p:spPr>
          <a:xfrm>
            <a:off x="311700" y="1007700"/>
            <a:ext cx="8520600" cy="356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738498"/>
                </a:solidFill>
              </a:rPr>
              <a:t>Billing App</a:t>
            </a:r>
            <a:endParaRPr b="1" i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rgbClr val="738498"/>
                </a:solidFill>
              </a:rPr>
              <a:t>Implementa la capa rest de la aplicación </a:t>
            </a:r>
            <a:r>
              <a:rPr i="1" lang="es" sz="1200">
                <a:solidFill>
                  <a:srgbClr val="4ECDC4"/>
                </a:solidFill>
              </a:rPr>
              <a:t>billing</a:t>
            </a:r>
            <a:r>
              <a:rPr lang="es" sz="1200">
                <a:solidFill>
                  <a:srgbClr val="738498"/>
                </a:solidFill>
              </a:rPr>
              <a:t> y los tests de integración</a:t>
            </a:r>
            <a:endParaRPr sz="1200">
              <a:solidFill>
                <a:srgbClr val="738498"/>
              </a:solidFill>
            </a:endParaRPr>
          </a:p>
        </p:txBody>
      </p:sp>
      <p:sp>
        <p:nvSpPr>
          <p:cNvPr id="360" name="Google Shape;360;p58"/>
          <p:cNvSpPr/>
          <p:nvPr/>
        </p:nvSpPr>
        <p:spPr>
          <a:xfrm>
            <a:off x="4005050" y="2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934" y="367225"/>
            <a:ext cx="809025" cy="8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63" y="1993800"/>
            <a:ext cx="8348425" cy="27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polimórficos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691200" y="1358700"/>
            <a:ext cx="7615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en el modelo de datos tenemos una herencia es posible configurar un </a:t>
            </a:r>
            <a:r>
              <a:rPr i="1" lang="es" sz="1800">
                <a:solidFill>
                  <a:srgbClr val="4ECDC4"/>
                </a:solidFill>
              </a:rPr>
              <a:t>endpoint polimórfico</a:t>
            </a:r>
            <a:endParaRPr i="1" sz="1800">
              <a:solidFill>
                <a:srgbClr val="4ECDC4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idea básicamente consiste en definir el endpoint con la clase que esté más arriba en la jerarquía pero que admita realizar la operación con cualquiera de los hijos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configurarlo tendremos que crear el repositorio de la clase padre y su propio </a:t>
            </a:r>
            <a:r>
              <a:rPr i="1" lang="es" sz="1800">
                <a:solidFill>
                  <a:srgbClr val="4ECDC4"/>
                </a:solidFill>
              </a:rPr>
              <a:t>manager</a:t>
            </a:r>
            <a:r>
              <a:rPr lang="es" sz="1800"/>
              <a:t>, de forma que a nivel de capa de servicio podamos trabajar de forma </a:t>
            </a:r>
            <a:r>
              <a:rPr lang="es" sz="1800"/>
              <a:t>polimórfica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polimórficos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691200" y="1358700"/>
            <a:ext cx="7615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 nivel de la capa de controladores tendremos que definir también un controlador genérico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75" name="Google Shape;3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111" y="2217423"/>
            <a:ext cx="6203775" cy="23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polimórficos</a:t>
            </a:r>
            <a:endParaRPr/>
          </a:p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691200" y="1358700"/>
            <a:ext cx="7930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Para resolver el polimorfismo en las operaciones </a:t>
            </a:r>
            <a:r>
              <a:rPr i="1" lang="es" sz="1800">
                <a:solidFill>
                  <a:srgbClr val="4ECDC4"/>
                </a:solidFill>
              </a:rPr>
              <a:t>GET</a:t>
            </a:r>
            <a:r>
              <a:rPr lang="es" sz="1800"/>
              <a:t> debemos gestionarlo mediante un mapeo de clases específicas:</a:t>
            </a:r>
            <a:endParaRPr sz="1800"/>
          </a:p>
        </p:txBody>
      </p:sp>
      <p:pic>
        <p:nvPicPr>
          <p:cNvPr id="382" name="Google Shape;3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663" y="3398000"/>
            <a:ext cx="4109950" cy="11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688" y="2323597"/>
            <a:ext cx="5984625" cy="9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polimórficos</a:t>
            </a:r>
            <a:endParaRPr/>
          </a:p>
        </p:txBody>
      </p:sp>
      <p:sp>
        <p:nvSpPr>
          <p:cNvPr id="389" name="Google Shape;389;p62"/>
          <p:cNvSpPr txBox="1"/>
          <p:nvPr>
            <p:ph idx="1" type="body"/>
          </p:nvPr>
        </p:nvSpPr>
        <p:spPr>
          <a:xfrm>
            <a:off x="691200" y="1358700"/>
            <a:ext cx="7930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resolver el polimorfismo en las operaciones </a:t>
            </a:r>
            <a:r>
              <a:rPr i="1" lang="es" sz="1800">
                <a:solidFill>
                  <a:srgbClr val="4ECDC4"/>
                </a:solidFill>
              </a:rPr>
              <a:t>POST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PUT</a:t>
            </a:r>
            <a:r>
              <a:rPr lang="es" sz="1800"/>
              <a:t> es necesario implementar un </a:t>
            </a:r>
            <a:r>
              <a:rPr i="1" lang="es" sz="1800">
                <a:solidFill>
                  <a:srgbClr val="4ECDC4"/>
                </a:solidFill>
              </a:rPr>
              <a:t>resolver</a:t>
            </a:r>
            <a:r>
              <a:rPr lang="es" sz="1800"/>
              <a:t> que se encargue de definir automáticamente el tipado en base a uno de los campos del DTO que debe traer la información del tipo que es.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Debemos conseguir que el DTO que recuperamos del </a:t>
            </a:r>
            <a:r>
              <a:rPr i="1" lang="es" sz="1800">
                <a:solidFill>
                  <a:srgbClr val="4ECDC4"/>
                </a:solidFill>
              </a:rPr>
              <a:t>body</a:t>
            </a:r>
            <a:r>
              <a:rPr lang="es" sz="1800"/>
              <a:t> y que en la interfaz se ha definido con la clase padre, se resuelva como un tipo específico en cada caso en base a ese campo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Para poder hacerlo es necesario implementar la interfaz </a:t>
            </a:r>
            <a:r>
              <a:rPr i="1" lang="es" sz="1800">
                <a:solidFill>
                  <a:srgbClr val="4ECDC4"/>
                </a:solidFill>
              </a:rPr>
              <a:t>com.fasterxml.jackson.databind.jsontype.TypeIdResolver</a:t>
            </a:r>
            <a:endParaRPr i="1" sz="18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polimórficos</a:t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691200" y="1245625"/>
            <a:ext cx="40254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resolver</a:t>
            </a:r>
            <a:r>
              <a:rPr lang="es" sz="1800"/>
              <a:t> consigue mapear el tipado mediante uno de los campos que recibe en el JSON del </a:t>
            </a:r>
            <a:r>
              <a:rPr i="1" lang="es" sz="1800">
                <a:solidFill>
                  <a:srgbClr val="4ECDC4"/>
                </a:solidFill>
              </a:rPr>
              <a:t>body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nuestro ejemplo, todas las clases hijas van a tener un campo </a:t>
            </a:r>
            <a:r>
              <a:rPr i="1" lang="es" sz="1800">
                <a:solidFill>
                  <a:srgbClr val="4ECDC4"/>
                </a:solidFill>
              </a:rPr>
              <a:t>type</a:t>
            </a:r>
            <a:r>
              <a:rPr lang="es" sz="1800"/>
              <a:t> que almacenará el tipo de objeto que es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A partir de este valor, el </a:t>
            </a:r>
            <a:r>
              <a:rPr i="1" lang="es" sz="1800">
                <a:solidFill>
                  <a:srgbClr val="4ECDC4"/>
                </a:solidFill>
              </a:rPr>
              <a:t>resolver</a:t>
            </a:r>
            <a:r>
              <a:rPr lang="es" sz="1800"/>
              <a:t> devolverá la clase correcta</a:t>
            </a:r>
            <a:endParaRPr sz="1800"/>
          </a:p>
        </p:txBody>
      </p:sp>
      <p:pic>
        <p:nvPicPr>
          <p:cNvPr id="396" name="Google Shape;396;p63"/>
          <p:cNvPicPr preferRelativeResize="0"/>
          <p:nvPr/>
        </p:nvPicPr>
        <p:blipFill rotWithShape="1">
          <a:blip r:embed="rId3">
            <a:alphaModFix/>
          </a:blip>
          <a:srcRect b="0" l="586" r="0" t="0"/>
          <a:stretch/>
        </p:blipFill>
        <p:spPr>
          <a:xfrm>
            <a:off x="4796550" y="985437"/>
            <a:ext cx="4074883" cy="40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polimórficos</a:t>
            </a:r>
            <a:endParaRPr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691200" y="1245625"/>
            <a:ext cx="83361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indicar al resolver qué campo debe consultar para resolver el tipado, debemos especificarlo en la clase padre del DTO: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@JsonTypeResolver</a:t>
            </a:r>
            <a:r>
              <a:rPr lang="es" sz="1800"/>
              <a:t> especifica el </a:t>
            </a:r>
            <a:r>
              <a:rPr i="1" lang="es" sz="1800">
                <a:solidFill>
                  <a:srgbClr val="4ECDC4"/>
                </a:solidFill>
              </a:rPr>
              <a:t>resolver</a:t>
            </a:r>
            <a:r>
              <a:rPr lang="es" sz="1800"/>
              <a:t> que maneja la conversión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@JsonTypeInfo</a:t>
            </a:r>
            <a:r>
              <a:rPr lang="es" sz="1800"/>
              <a:t> define el campo que utilizará el </a:t>
            </a:r>
            <a:r>
              <a:rPr i="1" lang="es" sz="1800">
                <a:solidFill>
                  <a:srgbClr val="4ECDC4"/>
                </a:solidFill>
              </a:rPr>
              <a:t>resolver</a:t>
            </a:r>
            <a:endParaRPr sz="1800"/>
          </a:p>
        </p:txBody>
      </p:sp>
      <p:pic>
        <p:nvPicPr>
          <p:cNvPr id="403" name="Google Shape;40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400" y="2010800"/>
            <a:ext cx="6047199" cy="14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4"/>
          <p:cNvSpPr/>
          <p:nvPr/>
        </p:nvSpPr>
        <p:spPr>
          <a:xfrm>
            <a:off x="1511550" y="2386300"/>
            <a:ext cx="6084000" cy="2448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REST?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238650"/>
            <a:ext cx="7643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A pesar de la gran variedad de tipos de datos que podemos mandar con </a:t>
            </a:r>
            <a:r>
              <a:rPr i="1" lang="es" sz="1800">
                <a:solidFill>
                  <a:srgbClr val="4ECDC4"/>
                </a:solidFill>
              </a:rPr>
              <a:t>REST</a:t>
            </a:r>
            <a:r>
              <a:rPr lang="es" sz="1800"/>
              <a:t>, la gran mayoría se transmite en </a:t>
            </a:r>
            <a:r>
              <a:rPr i="1" lang="es" sz="1800">
                <a:solidFill>
                  <a:srgbClr val="4ECDC4"/>
                </a:solidFill>
              </a:rPr>
              <a:t>JSON</a:t>
            </a:r>
            <a:r>
              <a:rPr lang="es" sz="1800"/>
              <a:t> por un motivo muy importante: </a:t>
            </a:r>
            <a:r>
              <a:rPr i="1" lang="es" sz="1800">
                <a:solidFill>
                  <a:srgbClr val="4ECDC4"/>
                </a:solidFill>
              </a:rPr>
              <a:t>JSON</a:t>
            </a:r>
            <a:r>
              <a:rPr lang="es" sz="1800"/>
              <a:t> es interpretado de forma natural por </a:t>
            </a:r>
            <a:r>
              <a:rPr i="1" lang="es" sz="1800">
                <a:solidFill>
                  <a:srgbClr val="4ECDC4"/>
                </a:solidFill>
              </a:rPr>
              <a:t>JavaScript</a:t>
            </a:r>
            <a:r>
              <a:rPr lang="es" sz="1800"/>
              <a:t>, lo que ha hecho que frameworks como </a:t>
            </a:r>
            <a:r>
              <a:rPr i="1" lang="es" sz="1800">
                <a:solidFill>
                  <a:srgbClr val="4ECDC4"/>
                </a:solidFill>
              </a:rPr>
              <a:t>Angular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React</a:t>
            </a:r>
            <a:r>
              <a:rPr lang="es" sz="1800"/>
              <a:t> se aprovechen al máximo</a:t>
            </a:r>
            <a:endParaRPr sz="18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087" y="2983875"/>
            <a:ext cx="5325825" cy="15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/>
          <p:nvPr/>
        </p:nvSpPr>
        <p:spPr>
          <a:xfrm>
            <a:off x="-7000" y="-7000"/>
            <a:ext cx="9150900" cy="8091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5"/>
          <p:cNvSpPr txBox="1"/>
          <p:nvPr>
            <p:ph idx="1" type="body"/>
          </p:nvPr>
        </p:nvSpPr>
        <p:spPr>
          <a:xfrm>
            <a:off x="311700" y="867750"/>
            <a:ext cx="8722800" cy="370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738498"/>
                </a:solidFill>
              </a:rPr>
              <a:t>Garage</a:t>
            </a:r>
            <a:r>
              <a:rPr b="1" i="1" lang="es" sz="1800">
                <a:solidFill>
                  <a:srgbClr val="738498"/>
                </a:solidFill>
              </a:rPr>
              <a:t> App</a:t>
            </a:r>
            <a:endParaRPr b="1" i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rgbClr val="738498"/>
                </a:solidFill>
              </a:rPr>
              <a:t>Implementa la capa rest de la aplicación </a:t>
            </a:r>
            <a:r>
              <a:rPr i="1" lang="es" sz="1200">
                <a:solidFill>
                  <a:srgbClr val="4ECDC4"/>
                </a:solidFill>
              </a:rPr>
              <a:t>garage</a:t>
            </a:r>
            <a:r>
              <a:rPr lang="es" sz="1200">
                <a:solidFill>
                  <a:srgbClr val="738498"/>
                </a:solidFill>
              </a:rPr>
              <a:t> y </a:t>
            </a:r>
            <a:r>
              <a:rPr lang="es" sz="1200">
                <a:solidFill>
                  <a:srgbClr val="738498"/>
                </a:solidFill>
              </a:rPr>
              <a:t>los tests de integración</a:t>
            </a:r>
            <a:endParaRPr sz="1200">
              <a:solidFill>
                <a:srgbClr val="738498"/>
              </a:solidFill>
            </a:endParaRPr>
          </a:p>
        </p:txBody>
      </p:sp>
      <p:sp>
        <p:nvSpPr>
          <p:cNvPr id="411" name="Google Shape;411;p65"/>
          <p:cNvSpPr/>
          <p:nvPr/>
        </p:nvSpPr>
        <p:spPr>
          <a:xfrm>
            <a:off x="4005050" y="2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934" y="367225"/>
            <a:ext cx="809025" cy="8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5" y="1697850"/>
            <a:ext cx="9016574" cy="32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6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420" name="Google Shape;420;p66"/>
          <p:cNvSpPr txBox="1"/>
          <p:nvPr>
            <p:ph idx="4294967295" type="subTitle"/>
          </p:nvPr>
        </p:nvSpPr>
        <p:spPr>
          <a:xfrm>
            <a:off x="701975" y="2188400"/>
            <a:ext cx="7931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Adaptación a REST</a:t>
            </a:r>
            <a:endParaRPr b="1" sz="4000"/>
          </a:p>
        </p:txBody>
      </p:sp>
      <p:sp>
        <p:nvSpPr>
          <p:cNvPr id="421" name="Google Shape;421;p66"/>
          <p:cNvSpPr txBox="1"/>
          <p:nvPr>
            <p:ph idx="4294967295" type="body"/>
          </p:nvPr>
        </p:nvSpPr>
        <p:spPr>
          <a:xfrm>
            <a:off x="701975" y="3449000"/>
            <a:ext cx="76572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http://www.baeldung.com/spring-controller-vs-restcontroller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https://auth0.com/blog/automatically-mapping-dto-to-entity-on-spring-boot-apis/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http://www.baeldung.com/entity-to-and-from-dto-for-a-java-spring-application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http://www.baeldung.com/jsonassert</a:t>
            </a:r>
            <a:endParaRPr sz="1000"/>
          </a:p>
        </p:txBody>
      </p:sp>
      <p:sp>
        <p:nvSpPr>
          <p:cNvPr id="422" name="Google Shape;422;p66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REST?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 </a:t>
            </a:r>
            <a:r>
              <a:rPr i="1" lang="es" sz="1800">
                <a:solidFill>
                  <a:srgbClr val="4ECDC4"/>
                </a:solidFill>
              </a:rPr>
              <a:t>Spring Data REST</a:t>
            </a:r>
            <a:r>
              <a:rPr lang="es" sz="1800"/>
              <a:t> ya vimos cómo crear una </a:t>
            </a:r>
            <a:r>
              <a:rPr i="1" lang="es" sz="1800">
                <a:solidFill>
                  <a:srgbClr val="4ECDC4"/>
                </a:solidFill>
              </a:rPr>
              <a:t>API RESTful</a:t>
            </a:r>
            <a:r>
              <a:rPr lang="es" sz="1800"/>
              <a:t> que expone nuestros repositorios con muy poquito código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Sin embargo, este tipo de soluciones están muy limitadas por el hecho de que no disponemos de una capa intermedia de negocio dónde hacer la lógica de negocio necesaria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 ideal es mantener la arquitectura de capas vistas con </a:t>
            </a:r>
            <a:r>
              <a:rPr i="1" lang="es" sz="1800">
                <a:solidFill>
                  <a:srgbClr val="4ECDC4"/>
                </a:solidFill>
              </a:rPr>
              <a:t>Spring MVC</a:t>
            </a:r>
            <a:r>
              <a:rPr lang="es" sz="1800"/>
              <a:t> y refactorizar sólo la capa de controladores, sustituyendo los controladores y vistas de </a:t>
            </a:r>
            <a:r>
              <a:rPr i="1" lang="es" sz="1800">
                <a:solidFill>
                  <a:srgbClr val="4ECDC4"/>
                </a:solidFill>
              </a:rPr>
              <a:t>Thymeleaf</a:t>
            </a:r>
            <a:r>
              <a:rPr lang="es" sz="1800"/>
              <a:t> por una nueva capa de controladores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Cambiando el path del contexto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posible modificar el path del contexto en </a:t>
            </a:r>
            <a:r>
              <a:rPr i="1" lang="es" sz="1800">
                <a:solidFill>
                  <a:srgbClr val="738498"/>
                </a:solidFill>
              </a:rPr>
              <a:t>Spring Boot</a:t>
            </a:r>
            <a:r>
              <a:rPr lang="es" sz="1800"/>
              <a:t> mediante configuración en el archivo </a:t>
            </a:r>
            <a:r>
              <a:rPr i="1" lang="es" sz="1800">
                <a:solidFill>
                  <a:srgbClr val="4ECDC4"/>
                </a:solidFill>
              </a:rPr>
              <a:t>application.yml</a:t>
            </a:r>
            <a:br>
              <a:rPr lang="es" sz="1800"/>
            </a:b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ciertas circunstancias puede ser interesante definir la API de una aplicación con un path personalizado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este caso cualquier llamada que se haga deberá tener como raíz </a:t>
            </a:r>
            <a:r>
              <a:rPr i="1" lang="es" sz="1800">
                <a:solidFill>
                  <a:srgbClr val="4ECDC4"/>
                </a:solidFill>
              </a:rPr>
              <a:t>/api</a:t>
            </a:r>
            <a:r>
              <a:rPr lang="es" sz="1800"/>
              <a:t>, por lo que los endpoints tendrán una URL del estilo → </a:t>
            </a:r>
            <a:r>
              <a:rPr i="1" lang="es" sz="1800">
                <a:solidFill>
                  <a:srgbClr val="4ECDC4"/>
                </a:solidFill>
              </a:rPr>
              <a:t>http://localhost:8080/api/user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700" y="2217575"/>
            <a:ext cx="1744825" cy="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2"/>
          <p:cNvSpPr txBox="1"/>
          <p:nvPr>
            <p:ph idx="4294967295" type="body"/>
          </p:nvPr>
        </p:nvSpPr>
        <p:spPr>
          <a:xfrm>
            <a:off x="3435975" y="1033950"/>
            <a:ext cx="5066700" cy="307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Tando en la aplicación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como en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lang="es" sz="1800">
                <a:solidFill>
                  <a:srgbClr val="738498"/>
                </a:solidFill>
              </a:rPr>
              <a:t>, vamos a partir del código generado con </a:t>
            </a:r>
            <a:r>
              <a:rPr i="1" lang="es" sz="1800">
                <a:solidFill>
                  <a:srgbClr val="4ECDC4"/>
                </a:solidFill>
              </a:rPr>
              <a:t>Spring Data JPA</a:t>
            </a:r>
            <a:r>
              <a:rPr lang="es" sz="1800">
                <a:solidFill>
                  <a:srgbClr val="738498"/>
                </a:solidFill>
              </a:rPr>
              <a:t> para crear una nueva capa de controladores </a:t>
            </a:r>
            <a:r>
              <a:rPr i="1" lang="es" sz="1800">
                <a:solidFill>
                  <a:srgbClr val="4ECDC4"/>
                </a:solidFill>
              </a:rPr>
              <a:t>REST</a:t>
            </a:r>
            <a:r>
              <a:rPr lang="es" sz="1800">
                <a:solidFill>
                  <a:srgbClr val="738498"/>
                </a:solidFill>
              </a:rPr>
              <a:t>: </a:t>
            </a:r>
            <a:endParaRPr sz="1800">
              <a:solidFill>
                <a:srgbClr val="738498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Crea una copia de los proyectos (o una rama nueva a partir de la anterior si usas git)</a:t>
            </a:r>
            <a:endParaRPr sz="1400">
              <a:solidFill>
                <a:srgbClr val="738498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Modifica el path del contexto para que todos los endpoints cuelguen de </a:t>
            </a:r>
            <a:r>
              <a:rPr lang="es" sz="1400">
                <a:solidFill>
                  <a:srgbClr val="4ECDC4"/>
                </a:solidFill>
              </a:rPr>
              <a:t>/api</a:t>
            </a:r>
            <a:endParaRPr sz="1400">
              <a:solidFill>
                <a:srgbClr val="4ECDC4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Asegúrate además de que en el POM no tenemos la dependencia con </a:t>
            </a:r>
            <a:r>
              <a:rPr i="1" lang="es" sz="1400">
                <a:solidFill>
                  <a:srgbClr val="4ECDC4"/>
                </a:solidFill>
              </a:rPr>
              <a:t>Thymeleaf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161" name="Google Shape;161;p32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@RestController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Como hemos visto, la anotación </a:t>
            </a:r>
            <a:r>
              <a:rPr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 se usa en los controladores de </a:t>
            </a:r>
            <a:r>
              <a:rPr i="1" lang="es" sz="1800">
                <a:solidFill>
                  <a:srgbClr val="4ECDC4"/>
                </a:solidFill>
              </a:rPr>
              <a:t>Spring</a:t>
            </a:r>
            <a:r>
              <a:rPr lang="es" sz="1800"/>
              <a:t> y ha sido parte del </a:t>
            </a:r>
            <a:r>
              <a:rPr i="1" lang="es" sz="1800">
                <a:solidFill>
                  <a:srgbClr val="4ECDC4"/>
                </a:solidFill>
              </a:rPr>
              <a:t>framework</a:t>
            </a:r>
            <a:r>
              <a:rPr lang="es" sz="1800"/>
              <a:t> durante mucho tiempo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anotación </a:t>
            </a:r>
            <a:r>
              <a:rPr i="1" lang="es" sz="1800">
                <a:solidFill>
                  <a:srgbClr val="4ECDC4"/>
                </a:solidFill>
              </a:rPr>
              <a:t>@RestController</a:t>
            </a:r>
            <a:r>
              <a:rPr lang="es" sz="1800"/>
              <a:t> se introdujo en </a:t>
            </a:r>
            <a:r>
              <a:rPr i="1" lang="es" sz="1800">
                <a:solidFill>
                  <a:srgbClr val="4ECDC4"/>
                </a:solidFill>
              </a:rPr>
              <a:t>Spring 4.0</a:t>
            </a:r>
            <a:r>
              <a:rPr lang="es" sz="1800"/>
              <a:t> para simplificar la creación de servicios web </a:t>
            </a:r>
            <a:r>
              <a:rPr i="1" lang="es" sz="1800">
                <a:solidFill>
                  <a:srgbClr val="4ECDC4"/>
                </a:solidFill>
              </a:rPr>
              <a:t>RESTful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Básicamente es una anotación de conveniencia que combina </a:t>
            </a:r>
            <a:r>
              <a:rPr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@ResponseBody</a:t>
            </a:r>
            <a:r>
              <a:rPr lang="es" sz="1800"/>
              <a:t>, y que elimina la necesidad de anotar cada método </a:t>
            </a:r>
            <a:r>
              <a:rPr i="1" lang="es" sz="1800"/>
              <a:t>handler</a:t>
            </a:r>
            <a:r>
              <a:rPr lang="es" sz="1800"/>
              <a:t> de la clase controlador con la anotación </a:t>
            </a:r>
            <a:r>
              <a:rPr i="1" lang="es" sz="1800">
                <a:solidFill>
                  <a:srgbClr val="4ECDC4"/>
                </a:solidFill>
              </a:rPr>
              <a:t>@ResponseBody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Anotación @RestController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anotación </a:t>
            </a:r>
            <a:r>
              <a:rPr i="1" lang="es" sz="1800">
                <a:solidFill>
                  <a:srgbClr val="4ECDC4"/>
                </a:solidFill>
              </a:rPr>
              <a:t>@Controller</a:t>
            </a:r>
            <a:r>
              <a:rPr lang="es" sz="1800"/>
              <a:t> es simplemente una especialización de la clase </a:t>
            </a:r>
            <a:r>
              <a:rPr i="1" lang="es" sz="1800">
                <a:solidFill>
                  <a:srgbClr val="4ECDC4"/>
                </a:solidFill>
              </a:rPr>
              <a:t>@Component</a:t>
            </a:r>
            <a:r>
              <a:rPr lang="es" sz="1800"/>
              <a:t> que permite que las clases de implementación sean auto detectadas a través del escaneo de classpath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@ResponseBody</a:t>
            </a:r>
            <a:r>
              <a:rPr lang="es" sz="1800"/>
              <a:t> permite la serialización automática del objeto de retorno en el </a:t>
            </a:r>
            <a:r>
              <a:rPr i="1" lang="es" sz="1800">
                <a:solidFill>
                  <a:srgbClr val="4ECDC4"/>
                </a:solidFill>
              </a:rPr>
              <a:t>HttpResponse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712" y="2764050"/>
            <a:ext cx="4416575" cy="12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