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65aeca7a_3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65aeca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cf78f2b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cf78f2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cf78f2b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cf78f2b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cf78f2b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cf78f2b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cf78f2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cf78f2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cf78f2b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cf78f2b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65aeca7a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65aeca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cf78f2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cf78f2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cf78f2b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cf78f2b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cf78f2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cf78f2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cf78f2b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cf78f2b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83b064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83b064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cf78f2b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cf78f2b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cf78f2b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cf78f2b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cf78f2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cf78f2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cf78f2b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cf78f2b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cf78f2b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cf78f2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cf78f2b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cf78f2b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cf78f2b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dcf78f2b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cf78f2b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cf78f2b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cf78f2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cf78f2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dcf78f2b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dcf78f2b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65aeca7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65aeca7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a65aeca7a_3_14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a65aeca7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cf78f2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cf78f2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cf78f2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cf78f2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cf78f2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cf78f2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cf78f2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cf78f2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cf78f2b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cf78f2b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cf78f2b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cf78f2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012325" y="2220413"/>
            <a:ext cx="5445900" cy="18042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a Spring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91200" y="1238375"/>
            <a:ext cx="80127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AOP (Aspect Oriented Programming)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Permite modularizar las aplicaciones y mejorar la separación de responsabilidades entre los distintos módulos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Facilidad de configuración de los aspectos, aportando soporte a transacciones, seguridad, etc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Diseño orientado a interfaces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Programación basadas en contratos de implementación, permitiendo al usuario centrarse en la funcionalidad, ocultando el detalle de implementación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691200" y="1358700"/>
            <a:ext cx="8012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Plenamente probado, seguro y confiable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Spring ha sido probado y utilizado en diversos proyectos alrededor del mundo, como en Instituciones Bancarias, Aseguradoras, Instituciones Educativas y de Gobierno, entre muchos otros tipos de proyectos y empresas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Productividad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Spring aporta una mayor productividad y una reducción en el tiempo de desarrollo e implementación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691200" y="1358700"/>
            <a:ext cx="8012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Integración con otras Tecnologías</a:t>
            </a:r>
            <a:endParaRPr i="1" sz="1800">
              <a:solidFill>
                <a:srgbClr val="4ECDC4"/>
              </a:solidFill>
            </a:endParaRPr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EJB 3.2 (Lógica de negocio)</a:t>
            </a:r>
            <a:endParaRPr i="1" sz="1400"/>
          </a:p>
          <a:p>
            <a: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JPA, Hibernate, iBates, JDBC (Pesistencia)</a:t>
            </a:r>
            <a:endParaRPr i="1" sz="1400"/>
          </a:p>
          <a:p>
            <a: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Velocity, etc (Vista)</a:t>
            </a:r>
            <a:endParaRPr i="1" sz="1400"/>
          </a:p>
          <a:p>
            <a: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JSF2, Struts, etc (Capa web)</a:t>
            </a:r>
            <a:endParaRPr i="1" sz="14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Otras Razones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400"/>
              <a:t>Bien diseñado</a:t>
            </a:r>
            <a:endParaRPr i="1" sz="1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i="1" lang="es" sz="1400"/>
              <a:t>Abstracciones aíslan detalles de la aplicación, eliminando código repetitivo</a:t>
            </a:r>
            <a:endParaRPr i="1" sz="1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i="1" lang="es" sz="1400"/>
              <a:t>Fácil de extender</a:t>
            </a:r>
            <a:endParaRPr i="1" sz="1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i="1" lang="es" sz="1400"/>
              <a:t>Muchas clases reutilizables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Spring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arquitectura se compone en distintas capas, cada una tiene su función específica: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 </a:t>
            </a:r>
            <a:r>
              <a:rPr b="1" i="1" lang="es" sz="1800">
                <a:solidFill>
                  <a:srgbClr val="4ECDC4"/>
                </a:solidFill>
              </a:rPr>
              <a:t>Capa Web</a:t>
            </a:r>
            <a:r>
              <a:rPr lang="es" sz="1800"/>
              <a:t>: Spring simplifica el desarrollo de interfaces de usuario en aplicaciones Web MVC mediante el Soporte de varias tecnologías para generación de contenido, entre ellas JSP, Thymeleaf, FreeMarker, Velocity, Tiles etc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Spring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 </a:t>
            </a:r>
            <a:r>
              <a:rPr b="1" i="1" lang="es" sz="1800">
                <a:solidFill>
                  <a:srgbClr val="4ECDC4"/>
                </a:solidFill>
              </a:rPr>
              <a:t>Capa Lógica de Negocio</a:t>
            </a:r>
            <a:r>
              <a:rPr lang="es" sz="1800"/>
              <a:t>: en esta capa podemos encontrar tecnología como los Java Beans (POJOs), Dao Support, Services, EJBs etc y clases Entities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4ECDC4"/>
                </a:solidFill>
              </a:rPr>
              <a:t>Capa de Datos</a:t>
            </a:r>
            <a:r>
              <a:rPr lang="es" sz="1800"/>
              <a:t>: aquí vamos a encontrar tecnologías JDBC, ORM (JPA, Hibernate, etc), Datasource y conexiones a bases de datos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0" y="-7000"/>
            <a:ext cx="2771100" cy="5150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475" y="1042613"/>
            <a:ext cx="5777525" cy="30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 rot="-5400000">
            <a:off x="-223075" y="1975950"/>
            <a:ext cx="49128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chemeClr val="lt1"/>
                </a:solidFill>
              </a:rPr>
              <a:t>Módulos</a:t>
            </a:r>
            <a:endParaRPr b="1" sz="8000">
              <a:solidFill>
                <a:schemeClr val="lt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de uso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usar Spring en todo tipo de escenarios, desde pequeñas app o páginas web hasta grandes aplicaciones empresariales implementando Spring Web MVC, control de transacciones, remoting, web services e integración con otros framework como struts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es utilizado en diversos proyectos y empresas alrededor del mundo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1283375" y="2633700"/>
            <a:ext cx="3060900" cy="1507800"/>
          </a:xfrm>
          <a:prstGeom prst="roundRect">
            <a:avLst>
              <a:gd fmla="val 16667" name="adj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1283375" y="2633700"/>
            <a:ext cx="30609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</a:rPr>
              <a:t>Componentes manejados por Spring</a:t>
            </a:r>
            <a:r>
              <a:rPr lang="es" sz="1800">
                <a:solidFill>
                  <a:srgbClr val="454F5B"/>
                </a:solidFill>
              </a:rPr>
              <a:t> </a:t>
            </a:r>
            <a:endParaRPr sz="1800">
              <a:solidFill>
                <a:srgbClr val="454F5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54F5B"/>
                </a:solidFill>
              </a:rPr>
              <a:t>Contenedor DI Spring</a:t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1317025" y="1512800"/>
            <a:ext cx="6543600" cy="3870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1317025" y="2073250"/>
            <a:ext cx="6543600" cy="3870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1317025" y="4315050"/>
            <a:ext cx="6543600" cy="3870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4588825" y="2633700"/>
            <a:ext cx="3271800" cy="3870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4588825" y="3194150"/>
            <a:ext cx="3271800" cy="3870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588825" y="3754600"/>
            <a:ext cx="3271800" cy="3870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317025" y="1512800"/>
            <a:ext cx="6543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Presentación</a:t>
            </a:r>
            <a:r>
              <a:rPr lang="es" sz="1800">
                <a:solidFill>
                  <a:schemeClr val="lt1"/>
                </a:solidFill>
              </a:rPr>
              <a:t> JSP, Thymeleaf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1317025" y="2073250"/>
            <a:ext cx="6543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Inyección de dependencia</a:t>
            </a:r>
            <a:r>
              <a:rPr lang="es" sz="1800">
                <a:solidFill>
                  <a:schemeClr val="lt1"/>
                </a:solidFill>
              </a:rPr>
              <a:t> DI Spring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17025" y="4315050"/>
            <a:ext cx="6543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Contexto de persistencia</a:t>
            </a:r>
            <a:r>
              <a:rPr lang="es" sz="1800">
                <a:solidFill>
                  <a:schemeClr val="lt1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JPA, Hibernate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4588825" y="2633700"/>
            <a:ext cx="327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DAOs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588825" y="3194150"/>
            <a:ext cx="327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Java Beans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588825" y="3754600"/>
            <a:ext cx="327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Entities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 rot="5400000">
            <a:off x="4464025" y="1717450"/>
            <a:ext cx="201600" cy="510000"/>
          </a:xfrm>
          <a:prstGeom prst="homePlate">
            <a:avLst>
              <a:gd fmla="val 96515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 rot="5400000">
            <a:off x="2713025" y="2289400"/>
            <a:ext cx="201600" cy="510000"/>
          </a:xfrm>
          <a:prstGeom prst="homePlate">
            <a:avLst>
              <a:gd fmla="val 96515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 rot="10800000">
            <a:off x="4355225" y="2645675"/>
            <a:ext cx="267600" cy="358800"/>
          </a:xfrm>
          <a:prstGeom prst="homePlate">
            <a:avLst>
              <a:gd fmla="val 96515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 rot="10800000">
            <a:off x="4355225" y="3208250"/>
            <a:ext cx="267600" cy="358800"/>
          </a:xfrm>
          <a:prstGeom prst="homePlate">
            <a:avLst>
              <a:gd fmla="val 96515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 rot="10800000">
            <a:off x="4355225" y="3768700"/>
            <a:ext cx="267600" cy="358800"/>
          </a:xfrm>
          <a:prstGeom prst="homePlate">
            <a:avLst>
              <a:gd fmla="val 96515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 rot="-5400000">
            <a:off x="2713025" y="3987400"/>
            <a:ext cx="201600" cy="510000"/>
          </a:xfrm>
          <a:prstGeom prst="homePlate">
            <a:avLst>
              <a:gd fmla="val 96515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691200" y="1463550"/>
            <a:ext cx="77616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Inyectar es justamente suministrar a un objeto una referencia de otros que necesite según la relación, tiene que plasmarse mediante </a:t>
            </a:r>
            <a:r>
              <a:rPr i="1" lang="es" sz="1800">
                <a:solidFill>
                  <a:srgbClr val="4ECDC4"/>
                </a:solidFill>
              </a:rPr>
              <a:t>configuración XML</a:t>
            </a:r>
            <a:r>
              <a:rPr lang="es" sz="1800"/>
              <a:t> o la anotación </a:t>
            </a:r>
            <a:r>
              <a:rPr i="1" lang="es" sz="1800">
                <a:solidFill>
                  <a:srgbClr val="4ECDC4"/>
                </a:solidFill>
              </a:rPr>
              <a:t>@</a:t>
            </a:r>
            <a:r>
              <a:rPr i="1" lang="es" sz="1800">
                <a:solidFill>
                  <a:srgbClr val="4ECDC4"/>
                </a:solidFill>
              </a:rPr>
              <a:t>Autowired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668475" y="3032575"/>
            <a:ext cx="1055400" cy="10554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1675550" y="3032575"/>
            <a:ext cx="10554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2780225" y="3153925"/>
            <a:ext cx="5087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Resuelve el problema de reutilización y modularidad entre componentes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1013225" y="2828575"/>
            <a:ext cx="7162800" cy="1625400"/>
          </a:xfrm>
          <a:prstGeom prst="roundRect">
            <a:avLst>
              <a:gd fmla="val 16667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691200" y="2124950"/>
            <a:ext cx="77616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No nos llames, nosotros te llamaremos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691200" y="1458050"/>
            <a:ext cx="7761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Principio Hollywood</a:t>
            </a:r>
            <a:endParaRPr b="1" i="1" sz="3000">
              <a:solidFill>
                <a:srgbClr val="738498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50" y="2894950"/>
            <a:ext cx="6811100" cy="15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Spring Framework?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Características: CDI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Características: ORM y Persistencia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Características: MVC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Características: AOP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¿Por qué usar Spring?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Arquitectura de Spring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Escenarios de uso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la inyección de dependencias?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¿Por qué inyección de dependencias?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Anotación @Autowired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Beans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Auto-scanninig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91200" y="1231350"/>
            <a:ext cx="776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 tipo de </a:t>
            </a:r>
            <a:r>
              <a:rPr i="1" lang="es" sz="1800">
                <a:solidFill>
                  <a:srgbClr val="4ECDC4"/>
                </a:solidFill>
              </a:rPr>
              <a:t>Inversión de Control</a:t>
            </a:r>
            <a:r>
              <a:rPr lang="es" sz="1800"/>
              <a:t>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“</a:t>
            </a:r>
            <a:r>
              <a:rPr i="1" lang="es" sz="1800">
                <a:solidFill>
                  <a:srgbClr val="4ECDC4"/>
                </a:solidFill>
              </a:rPr>
              <a:t>CDI Container</a:t>
            </a:r>
            <a:r>
              <a:rPr lang="es" sz="1800"/>
              <a:t>" Maneja los contextos y resuelve  dependencias de componentes mediante la asociación e inyección de objetos (push)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En contraposición de la creación explícita (operador </a:t>
            </a:r>
            <a:r>
              <a:rPr i="1" lang="es" sz="1800">
                <a:solidFill>
                  <a:srgbClr val="4ECDC4"/>
                </a:solidFill>
              </a:rPr>
              <a:t>new</a:t>
            </a:r>
            <a:r>
              <a:rPr lang="es" sz="1800"/>
              <a:t>)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"</a:t>
            </a:r>
            <a:r>
              <a:rPr i="1" lang="es" sz="1800">
                <a:solidFill>
                  <a:srgbClr val="4ECDC4"/>
                </a:solidFill>
              </a:rPr>
              <a:t>Contenedor</a:t>
            </a:r>
            <a:r>
              <a:rPr lang="es" sz="1800"/>
              <a:t>" se encarga de gestionar las instancias y relaciones (así como sus creaciones y destrucciones) de los objetos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objetivo es lograr un </a:t>
            </a:r>
            <a:r>
              <a:rPr i="1" lang="es" sz="1800">
                <a:solidFill>
                  <a:srgbClr val="4ECDC4"/>
                </a:solidFill>
              </a:rPr>
              <a:t>bajo acoplamiento</a:t>
            </a:r>
            <a:r>
              <a:rPr lang="es" sz="1800"/>
              <a:t> entre los objetos de nuestra aplicación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4074775" y="1491675"/>
            <a:ext cx="3908100" cy="3194400"/>
          </a:xfrm>
          <a:prstGeom prst="ellipse">
            <a:avLst/>
          </a:prstGeom>
          <a:noFill/>
          <a:ln cap="flat" cmpd="sng" w="762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inyección de dependencias?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1160975" y="1491675"/>
            <a:ext cx="3908100" cy="3194400"/>
          </a:xfrm>
          <a:prstGeom prst="ellipse">
            <a:avLst/>
          </a:prstGeom>
          <a:noFill/>
          <a:ln cap="flat" cmpd="sng" w="762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1449475" y="2167125"/>
            <a:ext cx="25824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El mecanismo de inyección (injection) permite a un componente A obtener de un contexto una referencia de una instancia de un componente B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5069075" y="2249150"/>
            <a:ext cx="25824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Haciendo que el contenedor de aplicaciones ”inyecte” el componente B en una variable del componente A, en tiempo de ejecución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4248300" y="2730000"/>
            <a:ext cx="647400" cy="6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inyección de dependencias?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Flexible</a:t>
            </a:r>
            <a:r>
              <a:rPr lang="es" sz="1800"/>
              <a:t>: </a:t>
            </a:r>
            <a:r>
              <a:rPr lang="es" sz="1800"/>
              <a:t> no hay necesidad de tener código </a:t>
            </a:r>
            <a:r>
              <a:rPr i="1" lang="es" sz="1800">
                <a:solidFill>
                  <a:srgbClr val="4ECDC4"/>
                </a:solidFill>
              </a:rPr>
              <a:t>lookup</a:t>
            </a:r>
            <a:r>
              <a:rPr lang="es" sz="1800"/>
              <a:t> en la lógica de negocio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Testable con clases POJO</a:t>
            </a:r>
            <a:r>
              <a:rPr lang="es" sz="1800"/>
              <a:t>: pruebas unitarias automáticas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Modular y extensible</a:t>
            </a:r>
            <a:r>
              <a:rPr lang="es" sz="1800"/>
              <a:t>: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Permite reutilizar en diferentes contextos y entornos de aplicación, mediante configuración de anotaciones en lugar del código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Promueve una forma de trabajo consistente bajo un mismo estándar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691200" y="1358702"/>
            <a:ext cx="77616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14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@Autowired</a:t>
            </a:r>
            <a:r>
              <a:rPr lang="es" sz="1800"/>
              <a:t> se utiliza en el código java, en clases sobre atributos, métodos, setter, constructor para especificar requerimiento DI (en vez de archivo XML)</a:t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2271188" y="2856725"/>
            <a:ext cx="4601700" cy="12102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271113" y="2856725"/>
            <a:ext cx="46017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Necesita JDK 1.5 o superior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Tres variantes para implementar la inyección de dependencias: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Inyección de dependencia </a:t>
            </a:r>
            <a:r>
              <a:rPr i="1" lang="es" sz="1800">
                <a:solidFill>
                  <a:srgbClr val="4ECDC4"/>
                </a:solidFill>
              </a:rPr>
              <a:t>vía</a:t>
            </a:r>
            <a:r>
              <a:rPr i="1" lang="es" sz="1800">
                <a:solidFill>
                  <a:srgbClr val="4ECDC4"/>
                </a:solidFill>
              </a:rPr>
              <a:t> Constructor</a:t>
            </a:r>
            <a:r>
              <a:rPr lang="es" sz="1800"/>
              <a:t>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Las dependencias se proporcionan a través de los constructores de una clase o componente, pasándose como argumento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150" y="2914700"/>
            <a:ext cx="3811700" cy="15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Mediante método Setter</a:t>
            </a:r>
            <a:r>
              <a:rPr lang="es" sz="1800"/>
              <a:t>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Las dependencias se establecen mediante métodos setter de un componente (estilo JavaBean)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50" y="2571748"/>
            <a:ext cx="4566301" cy="15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Mediante atributo</a:t>
            </a:r>
            <a:r>
              <a:rPr lang="es" sz="1800"/>
              <a:t>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Las dependencias se establecen directamente sobre el atributo de la clase componente o beans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098" y="2571748"/>
            <a:ext cx="3088000" cy="1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@Autowired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691200" y="1358700"/>
            <a:ext cx="4381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@Qualifier </a:t>
            </a:r>
            <a:r>
              <a:rPr lang="es" sz="1800"/>
              <a:t>se puede usar para insinuar y reducir el bean requerido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especificar </a:t>
            </a:r>
            <a:r>
              <a:rPr i="1" lang="es" sz="1800">
                <a:solidFill>
                  <a:srgbClr val="4ECDC4"/>
                </a:solidFill>
              </a:rPr>
              <a:t>@Qualifier</a:t>
            </a:r>
            <a:r>
              <a:rPr lang="es" sz="1800"/>
              <a:t> con el nombre de la implementación específica, en este caso como </a:t>
            </a:r>
            <a:r>
              <a:rPr i="1" lang="es" sz="1800">
                <a:solidFill>
                  <a:srgbClr val="4ECDC4"/>
                </a:solidFill>
              </a:rPr>
              <a:t>fooFormatter</a:t>
            </a:r>
            <a:r>
              <a:rPr lang="es" sz="1800"/>
              <a:t>, podemos evitar la ambigüedad cuando Spring encuentra varios beans del mismo tipo.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50" y="1120200"/>
            <a:ext cx="3386975" cy="23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375" y="3475475"/>
            <a:ext cx="2331525" cy="1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Beans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término “</a:t>
            </a:r>
            <a:r>
              <a:rPr i="1" lang="es" sz="1800">
                <a:solidFill>
                  <a:srgbClr val="4ECDC4"/>
                </a:solidFill>
              </a:rPr>
              <a:t>bean</a:t>
            </a:r>
            <a:r>
              <a:rPr lang="es" sz="1800"/>
              <a:t>" (o componente) se utiliza para referirse a cualquier componente manejado por Spring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“</a:t>
            </a:r>
            <a:r>
              <a:rPr i="1" lang="es" sz="1800">
                <a:solidFill>
                  <a:srgbClr val="4ECDC4"/>
                </a:solidFill>
              </a:rPr>
              <a:t>bean</a:t>
            </a:r>
            <a:r>
              <a:rPr lang="es" sz="1800"/>
              <a:t>" son clases en forma de JavaBeans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Sin args en el constructor.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Métodos getter y setter para los atributos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atributos de los “</a:t>
            </a:r>
            <a:r>
              <a:rPr i="1" lang="es" sz="1800">
                <a:solidFill>
                  <a:srgbClr val="4ECDC4"/>
                </a:solidFill>
              </a:rPr>
              <a:t>beans</a:t>
            </a:r>
            <a:r>
              <a:rPr lang="es" sz="1800"/>
              <a:t>" pueden ser valores simples o probablemente referencias a otros “</a:t>
            </a:r>
            <a:r>
              <a:rPr i="1" lang="es" sz="1800">
                <a:solidFill>
                  <a:srgbClr val="4ECDC4"/>
                </a:solidFill>
              </a:rPr>
              <a:t>beans</a:t>
            </a:r>
            <a:r>
              <a:rPr lang="es" sz="1800"/>
              <a:t>“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"</a:t>
            </a:r>
            <a:r>
              <a:rPr i="1" lang="es" sz="1800">
                <a:solidFill>
                  <a:srgbClr val="4ECDC4"/>
                </a:solidFill>
              </a:rPr>
              <a:t>beans</a:t>
            </a:r>
            <a:r>
              <a:rPr lang="es" sz="1800"/>
              <a:t>" pueden tener varios nombres</a:t>
            </a:r>
            <a:r>
              <a:rPr lang="es" sz="1800"/>
              <a:t> 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691200" y="0"/>
            <a:ext cx="8153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Auto-scanninig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691200" y="1231350"/>
            <a:ext cx="776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Puede ser usado para crear instancias de los objetos beans en lugar de declararlos en clases de configuración (anotación </a:t>
            </a:r>
            <a:r>
              <a:rPr i="1" lang="es" sz="1800">
                <a:solidFill>
                  <a:srgbClr val="4ECDC4"/>
                </a:solidFill>
              </a:rPr>
              <a:t>@Configuration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/>
              <a:t>Spring Boot</a:t>
            </a:r>
            <a:r>
              <a:rPr lang="es" sz="1800"/>
              <a:t> lo resuelve de forma automática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beans deben ser anotados con </a:t>
            </a:r>
            <a:r>
              <a:rPr i="1" lang="es" sz="1800">
                <a:solidFill>
                  <a:srgbClr val="4ECDC4"/>
                </a:solidFill>
              </a:rPr>
              <a:t>@Component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Cualquier </a:t>
            </a:r>
            <a:r>
              <a:rPr i="1" lang="es" sz="1800"/>
              <a:t>bean</a:t>
            </a:r>
            <a:r>
              <a:rPr lang="es" sz="1800"/>
              <a:t> anotado con </a:t>
            </a:r>
            <a:r>
              <a:rPr i="1" lang="es" sz="1800">
                <a:solidFill>
                  <a:srgbClr val="4ECDC4"/>
                </a:solidFill>
              </a:rPr>
              <a:t>@Component</a:t>
            </a:r>
            <a:r>
              <a:rPr lang="es" sz="1800"/>
              <a:t> bajo el paquete base serán instanciado y manejado por el contenedor DI de Spring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@Repository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@Service</a:t>
            </a:r>
            <a:r>
              <a:rPr lang="es" sz="1800"/>
              <a:t>, y </a:t>
            </a:r>
            <a:r>
              <a:rPr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son       especializaciones de </a:t>
            </a:r>
            <a:r>
              <a:rPr i="1" lang="es" sz="1800">
                <a:solidFill>
                  <a:srgbClr val="4ECDC4"/>
                </a:solidFill>
              </a:rPr>
              <a:t>@Component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 robusto Framework para el </a:t>
            </a:r>
            <a:r>
              <a:rPr i="1" lang="es" sz="1800">
                <a:solidFill>
                  <a:srgbClr val="4ECDC4"/>
                </a:solidFill>
              </a:rPr>
              <a:t>Desarrollo de Aplicaciones Empresariales</a:t>
            </a:r>
            <a:r>
              <a:rPr lang="es" sz="1800"/>
              <a:t> en el lenguaje Java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Aplicaciones Web MVC</a:t>
            </a:r>
            <a:endParaRPr i="1"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Aplicaciones empresariales</a:t>
            </a:r>
            <a:endParaRPr i="1"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Aplicaciones de escritorio</a:t>
            </a:r>
            <a:endParaRPr i="1"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Aplicaciones Batch</a:t>
            </a:r>
            <a:endParaRPr i="1"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Integración con REST/SOA</a:t>
            </a:r>
            <a:endParaRPr i="1"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Spring Data</a:t>
            </a:r>
            <a:endParaRPr i="1"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/>
              <a:t>Spring Security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0" y="0"/>
            <a:ext cx="9144000" cy="1964925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 txBox="1"/>
          <p:nvPr>
            <p:ph idx="4294967295" type="ctrTitle"/>
          </p:nvPr>
        </p:nvSpPr>
        <p:spPr>
          <a:xfrm>
            <a:off x="485731" y="1271813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03" name="Google Shape;303;p43"/>
          <p:cNvSpPr txBox="1"/>
          <p:nvPr>
            <p:ph idx="4294967295" type="subTitle"/>
          </p:nvPr>
        </p:nvSpPr>
        <p:spPr>
          <a:xfrm>
            <a:off x="701975" y="2188400"/>
            <a:ext cx="65805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 a Spring</a:t>
            </a:r>
            <a:endParaRPr b="1" sz="4000"/>
          </a:p>
        </p:txBody>
      </p:sp>
      <p:sp>
        <p:nvSpPr>
          <p:cNvPr id="304" name="Google Shape;304;p43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https://spring.io/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https://spring.io/projects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https://docs.spring.io/spring/docs/3.0.x/spring-framework-reference/html/overview.html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http://www.baeldung.com/spring-autowire</a:t>
            </a:r>
            <a:endParaRPr sz="1000"/>
          </a:p>
        </p:txBody>
      </p:sp>
      <p:sp>
        <p:nvSpPr>
          <p:cNvPr id="305" name="Google Shape;305;p43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aplica el principio </a:t>
            </a:r>
            <a:r>
              <a:rPr b="1" i="1" lang="es" sz="1800"/>
              <a:t>Inversión de control</a:t>
            </a:r>
            <a:r>
              <a:rPr lang="es" sz="1800"/>
              <a:t>, específicamente utilizando la </a:t>
            </a:r>
            <a:r>
              <a:rPr i="1" lang="es" sz="1800">
                <a:solidFill>
                  <a:srgbClr val="4ECDC4"/>
                </a:solidFill>
              </a:rPr>
              <a:t>inyección de dependencias</a:t>
            </a:r>
            <a:r>
              <a:rPr lang="es" sz="1800"/>
              <a:t> (DI) para manejar relaciones entre los objetos, </a:t>
            </a:r>
            <a:r>
              <a:rPr i="1" lang="es" sz="1800" u="sng">
                <a:solidFill>
                  <a:srgbClr val="4ECDC4"/>
                </a:solidFill>
              </a:rPr>
              <a:t>evitando relaciones manuales y creaciones de instancias explícitas con operador </a:t>
            </a:r>
            <a:r>
              <a:rPr b="1" i="1" lang="es" sz="1800" u="sng">
                <a:solidFill>
                  <a:srgbClr val="4ECDC4"/>
                </a:solidFill>
              </a:rPr>
              <a:t>new</a:t>
            </a:r>
            <a:r>
              <a:rPr lang="es" sz="1800"/>
              <a:t>, esto hace un bajo acoplamiento y alta cohesión, mejorando la reutilización y mantención de los componentes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en su CORE </a:t>
            </a:r>
            <a:r>
              <a:rPr i="1" lang="es" sz="1800">
                <a:solidFill>
                  <a:srgbClr val="4ECDC4"/>
                </a:solidFill>
              </a:rPr>
              <a:t>está basado en un contenedor liviano</a:t>
            </a:r>
            <a:r>
              <a:rPr lang="es" sz="1800"/>
              <a:t> y es usado globalmente dentro de nuestra aplicación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Características: CDI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Alta abstracción</a:t>
            </a:r>
            <a:r>
              <a:rPr lang="es" sz="1800"/>
              <a:t> por sobre el API JDBC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Integración con frameworks de persistencia</a:t>
            </a:r>
            <a:r>
              <a:rPr lang="es" sz="1800"/>
              <a:t> como Hibernate, JPA, etc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Soporte de la </a:t>
            </a:r>
            <a:r>
              <a:rPr i="1" lang="es" sz="1800">
                <a:solidFill>
                  <a:srgbClr val="4ECDC4"/>
                </a:solidFill>
              </a:rPr>
              <a:t>lógica de negocio</a:t>
            </a:r>
            <a:r>
              <a:rPr lang="es" sz="1800"/>
              <a:t>, específicamente en clases de acceso a datos (DAO Support)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Componentes encargados de la gestión de transacciones de base de datos</a:t>
            </a:r>
            <a:r>
              <a:rPr lang="es" sz="1800"/>
              <a:t> 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Características: ORM y Persistencia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691200" y="1358700"/>
            <a:ext cx="4994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arquitectura MVC es uno de los principales componentes y tecnologías, y como su propio nombre nos indica implementa una arquitectura </a:t>
            </a:r>
            <a:r>
              <a:rPr i="1" lang="es" sz="1800">
                <a:solidFill>
                  <a:srgbClr val="4ECDC4"/>
                </a:solidFill>
              </a:rPr>
              <a:t>Modelo-Vista-Controlador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Soporta varias tecnologías para generación de las vistas, entre ellas </a:t>
            </a:r>
            <a:r>
              <a:rPr i="1" lang="es" sz="1800">
                <a:solidFill>
                  <a:srgbClr val="4ECDC4"/>
                </a:solidFill>
              </a:rPr>
              <a:t>JSP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Thymeleaf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FreeMarker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Velocity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Tiles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iText</a:t>
            </a:r>
            <a:r>
              <a:rPr lang="es" sz="1800"/>
              <a:t>, y </a:t>
            </a:r>
            <a:r>
              <a:rPr i="1" lang="es" sz="1800">
                <a:solidFill>
                  <a:srgbClr val="4ECDC4"/>
                </a:solidFill>
              </a:rPr>
              <a:t>POI</a:t>
            </a:r>
            <a:r>
              <a:rPr lang="es" sz="1800"/>
              <a:t> (</a:t>
            </a:r>
            <a:r>
              <a:rPr i="1" lang="es" sz="1800"/>
              <a:t>Java API para archivos Microsoft Office</a:t>
            </a:r>
            <a:r>
              <a:rPr lang="es" sz="1800"/>
              <a:t>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Características: MVC</a:t>
            </a:r>
            <a:endParaRPr i="1" sz="2400">
              <a:solidFill>
                <a:srgbClr val="4ECDC4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923675" y="1787200"/>
            <a:ext cx="969000" cy="9690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923700" y="1787200"/>
            <a:ext cx="969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Controlador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055825" y="3044275"/>
            <a:ext cx="969000" cy="9690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6055850" y="3044275"/>
            <a:ext cx="969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Vista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7819525" y="3044275"/>
            <a:ext cx="969000" cy="9690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819550" y="3044275"/>
            <a:ext cx="969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Modelo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6923700" y="3412575"/>
            <a:ext cx="8958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7576411">
            <a:off x="6660721" y="2706416"/>
            <a:ext cx="657156" cy="2886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3194397">
            <a:off x="7495567" y="2742163"/>
            <a:ext cx="657181" cy="2887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Framework?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AOP es un paradigma de programación que </a:t>
            </a:r>
            <a:r>
              <a:rPr i="1" lang="es" sz="1800">
                <a:solidFill>
                  <a:srgbClr val="4ECDC4"/>
                </a:solidFill>
              </a:rPr>
              <a:t>permite modularizar las aplicaciones y mejorar la separación de responsabilidades entre componentes</a:t>
            </a:r>
            <a:r>
              <a:rPr lang="es" sz="1800"/>
              <a:t> y/o clases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Similar a los componentes de Inyección de Dependencia, AOP tiene como objetivo mejorar la modularidad de nuestra aplicación.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Spring </a:t>
            </a:r>
            <a:r>
              <a:rPr lang="es" sz="1800"/>
              <a:t>amplía</a:t>
            </a:r>
            <a:r>
              <a:rPr lang="es" sz="1800"/>
              <a:t> la programación orientada a aspectos (AOP) para incluir servicios tales como </a:t>
            </a:r>
            <a:r>
              <a:rPr i="1" lang="es" sz="1800">
                <a:solidFill>
                  <a:srgbClr val="4ECDC4"/>
                </a:solidFill>
              </a:rPr>
              <a:t>manejo de transacciones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seguridad</a:t>
            </a:r>
            <a:r>
              <a:rPr lang="es" sz="1800"/>
              <a:t>,</a:t>
            </a:r>
            <a:r>
              <a:rPr i="1" lang="es" sz="1800">
                <a:solidFill>
                  <a:srgbClr val="4ECDC4"/>
                </a:solidFill>
              </a:rPr>
              <a:t> logger</a:t>
            </a:r>
            <a:r>
              <a:rPr lang="es" sz="1800"/>
              <a:t> etc.</a:t>
            </a:r>
            <a:r>
              <a:rPr lang="es" sz="1800"/>
              <a:t> 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Características: AOP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691200" y="1358700"/>
            <a:ext cx="8209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Modularidad de Componentes a través del patrón Inyección de Dependencia (CDI)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Promueve la composición y modularidad entre las partes que componen una aplicación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clases </a:t>
            </a:r>
            <a:r>
              <a:rPr lang="es" sz="1800"/>
              <a:t>POJO</a:t>
            </a:r>
            <a:r>
              <a:rPr lang="es" sz="1800"/>
              <a:t> (</a:t>
            </a:r>
            <a:r>
              <a:rPr i="1" lang="es" sz="1800"/>
              <a:t>Plain Old Java Objects</a:t>
            </a:r>
            <a:r>
              <a:rPr lang="es" sz="1800"/>
              <a:t>) mantienen el código limpio, simple y modular, bajo acoplamiento y alta cohesión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Simplicidad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aplicaciones con Spring son simples y requieren mucho menos código (</a:t>
            </a:r>
            <a:r>
              <a:rPr i="1" lang="es" sz="1000"/>
              <a:t>Java o XML</a:t>
            </a:r>
            <a:r>
              <a:rPr lang="es" sz="1800"/>
              <a:t>) para obtener la misma funcionalidad</a:t>
            </a:r>
            <a:r>
              <a:rPr lang="es" sz="1800"/>
              <a:t> 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usar Spring?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691200" y="1358700"/>
            <a:ext cx="80127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Capacidad de pruebas unitarias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Uso de dependencias limpias que aseguran que la integración con unit testing sea muy simple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Clases POJO se pueden testear sin estar atado al framework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Facilidad de configuración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Se elimina la mayor parte del código repetitivo y la configuración de XML en favor de un mayor uso de las anotaciones</a:t>
            </a:r>
            <a:r>
              <a:rPr lang="es" sz="1800"/>
              <a:t> </a:t>
            </a:r>
            <a:endParaRPr i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