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8128dca9_2_63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8128dca9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82ccdeb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82ccdeb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82ccdeb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82ccdeb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82ccdeb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82ccdeb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82ccdeb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82ccdeb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82ccdeb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d82ccdeb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82ccdeb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82ccdeb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d82ccdeb1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d82ccdeb1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82ccdeb1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82ccdeb1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d82ccdeb1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d82ccdeb1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d82ccdeb1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d82ccdeb1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834391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834391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d82ccdeb1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d82ccdeb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86550ba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86550ba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d86550ba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d86550ba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d8128dca9_2_15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d8128dca9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8128dca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8128dca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8128dca9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8128dca9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82ccdeb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82ccdeb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82ccdeb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82ccdeb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82ccdeb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82ccdeb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82fabc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82fabc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d82ccde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d82ccde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3012325" y="2220413"/>
            <a:ext cx="5445900" cy="18042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Lombok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 rotWithShape="1">
          <a:blip r:embed="rId3">
            <a:alphaModFix/>
          </a:blip>
          <a:srcRect b="2856" l="0" r="0" t="0"/>
          <a:stretch/>
        </p:blipFill>
        <p:spPr>
          <a:xfrm>
            <a:off x="4732225" y="1422775"/>
            <a:ext cx="3720574" cy="19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75" y="1550625"/>
            <a:ext cx="3838424" cy="19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Clases y DTO’s</a:t>
            </a:r>
            <a:endParaRPr/>
          </a:p>
        </p:txBody>
      </p:sp>
      <p:sp>
        <p:nvSpPr>
          <p:cNvPr id="185" name="Google Shape;185;p35"/>
          <p:cNvSpPr/>
          <p:nvPr/>
        </p:nvSpPr>
        <p:spPr>
          <a:xfrm>
            <a:off x="993725" y="2836500"/>
            <a:ext cx="3296100" cy="4968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/>
          <p:nvPr/>
        </p:nvSpPr>
        <p:spPr>
          <a:xfrm>
            <a:off x="5029975" y="1477350"/>
            <a:ext cx="2275800" cy="1761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/>
          <p:nvPr/>
        </p:nvSpPr>
        <p:spPr>
          <a:xfrm>
            <a:off x="6193200" y="2059725"/>
            <a:ext cx="594900" cy="10779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691200" y="3622502"/>
            <a:ext cx="77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Añadiendo </a:t>
            </a:r>
            <a:r>
              <a:rPr b="1" i="1" lang="es" sz="1800">
                <a:solidFill>
                  <a:srgbClr val="4ECDC4"/>
                </a:solidFill>
              </a:rPr>
              <a:t>@NotNull</a:t>
            </a:r>
            <a:r>
              <a:rPr lang="es" sz="1800"/>
              <a:t> a los atributos obligamos al constructor a chequear que las propiedades no son nulas, lanzando un </a:t>
            </a:r>
            <a:r>
              <a:rPr i="1" lang="es" sz="1800">
                <a:solidFill>
                  <a:srgbClr val="4ECDC4"/>
                </a:solidFill>
              </a:rPr>
              <a:t>NullPointerException</a:t>
            </a:r>
            <a:r>
              <a:rPr lang="es" sz="1800"/>
              <a:t> en caso contrario.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Java repetitivo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Otra situación en la que terminamos escribiendo el código que necesitamos mantener es cuando se generan los métodos </a:t>
            </a:r>
            <a:r>
              <a:rPr i="1" lang="es" sz="1800">
                <a:solidFill>
                  <a:srgbClr val="4ECDC4"/>
                </a:solidFill>
              </a:rPr>
              <a:t>toString()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equals()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hashCode()</a:t>
            </a:r>
            <a:r>
              <a:rPr lang="es" sz="1800"/>
              <a:t>.  Podemos automatizar esto por medio de otras anotaciones de nivel de clase Lombok: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4ECDC4"/>
                </a:solidFill>
              </a:rPr>
              <a:t>@ToString</a:t>
            </a:r>
            <a:r>
              <a:rPr lang="es" sz="1800"/>
              <a:t>: generará un método </a:t>
            </a:r>
            <a:r>
              <a:rPr i="1" lang="es" sz="1800">
                <a:solidFill>
                  <a:srgbClr val="4ECDC4"/>
                </a:solidFill>
              </a:rPr>
              <a:t>toString()</a:t>
            </a:r>
            <a:r>
              <a:rPr lang="es" sz="1800"/>
              <a:t> que incluye todos los atributos de clase.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4ECDC4"/>
                </a:solidFill>
              </a:rPr>
              <a:t>@EqualsAndHashCode</a:t>
            </a:r>
            <a:r>
              <a:rPr lang="es" sz="1800"/>
              <a:t>: generará ambos métodos </a:t>
            </a:r>
            <a:r>
              <a:rPr i="1" lang="es" sz="1800">
                <a:solidFill>
                  <a:srgbClr val="4ECDC4"/>
                </a:solidFill>
              </a:rPr>
              <a:t>equals() </a:t>
            </a:r>
            <a:r>
              <a:rPr lang="es" sz="1800"/>
              <a:t>y </a:t>
            </a:r>
            <a:r>
              <a:rPr i="1" lang="es" sz="1800">
                <a:solidFill>
                  <a:srgbClr val="4ECDC4"/>
                </a:solidFill>
              </a:rPr>
              <a:t>hashCode()</a:t>
            </a:r>
            <a:r>
              <a:rPr lang="es" sz="1800"/>
              <a:t> de forma predeterminada, teniendo en cuenta todos los campos relevantes.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</a:t>
            </a:r>
            <a:r>
              <a:rPr lang="es"/>
              <a:t>J</a:t>
            </a:r>
            <a:r>
              <a:rPr lang="es"/>
              <a:t>ava repetitivo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no deseamos que una de las propiedades aparezca al llamar al al método </a:t>
            </a:r>
            <a:r>
              <a:rPr i="1" lang="es" sz="1800"/>
              <a:t>toString()</a:t>
            </a:r>
            <a:r>
              <a:rPr lang="es" sz="1800"/>
              <a:t>, simplemente podemos evitarlo así </a:t>
            </a:r>
            <a:r>
              <a:rPr i="1" lang="es" sz="1800"/>
              <a:t>(esto también es útil para evitar referencias circulares)</a:t>
            </a:r>
            <a:r>
              <a:rPr lang="es" sz="1800"/>
              <a:t>: 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b="1" i="1" lang="es" sz="1800">
                <a:solidFill>
                  <a:srgbClr val="4ECDC4"/>
                </a:solidFill>
              </a:rPr>
              <a:t>@ToString</a:t>
            </a:r>
            <a:r>
              <a:rPr i="1" lang="es" sz="1800">
                <a:solidFill>
                  <a:srgbClr val="4ECDC4"/>
                </a:solidFill>
              </a:rPr>
              <a:t>(exclude = {"propiedad"})</a:t>
            </a:r>
            <a:r>
              <a:rPr lang="es" sz="1800"/>
              <a:t>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querer definir el cálculo de la igualdad y el código hash solo en términos de una propiedad en sí y no de los otros atributos, simplemente podemos hacerlo así: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b="1" i="1" lang="es" sz="1800">
                <a:solidFill>
                  <a:srgbClr val="4ECDC4"/>
                </a:solidFill>
              </a:rPr>
              <a:t>@EqualsAndHashCode</a:t>
            </a:r>
            <a:r>
              <a:rPr i="1" lang="es" sz="1800">
                <a:solidFill>
                  <a:srgbClr val="4ECDC4"/>
                </a:solidFill>
              </a:rPr>
              <a:t>(of = {"propiedad"})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patrón Builder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Podríamos tener un enfoque inicial basado en el uso del constructor vacío predeterminado de clase y en proporcionar métodos de configuración para cada campo.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Queremos evitar </a:t>
            </a:r>
            <a:r>
              <a:rPr i="1" lang="es" sz="1800"/>
              <a:t>setters</a:t>
            </a:r>
            <a:r>
              <a:rPr lang="es" sz="1800"/>
              <a:t>, pero escribir un </a:t>
            </a:r>
            <a:r>
              <a:rPr i="1" lang="es" sz="1800"/>
              <a:t>constructor</a:t>
            </a:r>
            <a:r>
              <a:rPr i="1" lang="es" sz="1800"/>
              <a:t> </a:t>
            </a:r>
            <a:r>
              <a:rPr i="1" lang="es" sz="1800"/>
              <a:t>potencialmente largo</a:t>
            </a:r>
            <a:r>
              <a:rPr lang="es" sz="1800"/>
              <a:t> es un </a:t>
            </a:r>
            <a:r>
              <a:rPr b="1" i="1" lang="es" sz="1800"/>
              <a:t>anti-patrón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Podemos decirle a la herramienta que genere un patrón </a:t>
            </a:r>
            <a:r>
              <a:rPr b="1" i="1" lang="es" sz="1800"/>
              <a:t>Builder</a:t>
            </a:r>
            <a:r>
              <a:rPr lang="es" sz="1800"/>
              <a:t>, lo que nos evita tener que escribir una clase builder adicional. Simplemente tenemos que añadir </a:t>
            </a:r>
            <a:r>
              <a:rPr b="1" i="1" lang="es" sz="1800">
                <a:solidFill>
                  <a:srgbClr val="4ECDC4"/>
                </a:solidFill>
              </a:rPr>
              <a:t>@Builder</a:t>
            </a:r>
            <a:r>
              <a:rPr lang="es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patrón Builder</a:t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25" y="1719175"/>
            <a:ext cx="3521525" cy="29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975" y="1053800"/>
            <a:ext cx="3311600" cy="10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0750" y="2969700"/>
            <a:ext cx="3129650" cy="17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/>
          <p:nvPr/>
        </p:nvSpPr>
        <p:spPr>
          <a:xfrm rot="-2491399">
            <a:off x="4037753" y="1595572"/>
            <a:ext cx="608666" cy="9689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/>
          <p:nvPr/>
        </p:nvSpPr>
        <p:spPr>
          <a:xfrm rot="5400000">
            <a:off x="6184650" y="2087250"/>
            <a:ext cx="608700" cy="96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/>
          <p:nvPr/>
        </p:nvSpPr>
        <p:spPr>
          <a:xfrm>
            <a:off x="608875" y="1651500"/>
            <a:ext cx="3911700" cy="3103200"/>
          </a:xfrm>
          <a:prstGeom prst="ellipse">
            <a:avLst/>
          </a:prstGeom>
          <a:noFill/>
          <a:ln cap="flat" cmpd="sng" w="2857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/>
          <p:nvPr/>
        </p:nvSpPr>
        <p:spPr>
          <a:xfrm>
            <a:off x="4701975" y="700800"/>
            <a:ext cx="3521400" cy="1566600"/>
          </a:xfrm>
          <a:prstGeom prst="ellipse">
            <a:avLst/>
          </a:prstGeom>
          <a:noFill/>
          <a:ln cap="flat" cmpd="sng" w="2857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Comprobar excepciones de carga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¿Cuántas veces has convertido estas excepciones que sabes que no sucederán en algo como esto?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75" y="2438800"/>
            <a:ext cx="6740449" cy="16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0"/>
          <p:cNvSpPr/>
          <p:nvPr/>
        </p:nvSpPr>
        <p:spPr>
          <a:xfrm>
            <a:off x="1763500" y="3242375"/>
            <a:ext cx="5465400" cy="7674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2680600"/>
            <a:ext cx="7053774" cy="1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Comprobar excepciones de carga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se quiere evitar estos patrones de código porque el compilador no estará contento se puede usar la anotación </a:t>
            </a:r>
            <a:r>
              <a:rPr b="1" i="1" lang="es" sz="1800">
                <a:solidFill>
                  <a:srgbClr val="4ECDC4"/>
                </a:solidFill>
              </a:rPr>
              <a:t>@SneakyThrows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41"/>
          <p:cNvSpPr/>
          <p:nvPr/>
        </p:nvSpPr>
        <p:spPr>
          <a:xfrm>
            <a:off x="1406600" y="2768075"/>
            <a:ext cx="1112700" cy="2145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Java 7 introdujo el bloque </a:t>
            </a:r>
            <a:r>
              <a:rPr i="1" lang="es" sz="1800">
                <a:solidFill>
                  <a:srgbClr val="4ECDC4"/>
                </a:solidFill>
              </a:rPr>
              <a:t>try-with-resources</a:t>
            </a:r>
            <a:r>
              <a:rPr lang="es" sz="1800"/>
              <a:t> para garantizar que los recursos en virtud de instancias de cualquier elemento que implemente </a:t>
            </a:r>
            <a:r>
              <a:rPr i="1" lang="es" sz="1800"/>
              <a:t>java.lang.AutoCloseable</a:t>
            </a:r>
            <a:r>
              <a:rPr lang="es" sz="1800"/>
              <a:t> </a:t>
            </a:r>
            <a:r>
              <a:rPr b="1" i="1" lang="es" sz="1800"/>
              <a:t>se liberen al salir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Lombok ofrece una forma </a:t>
            </a:r>
            <a:r>
              <a:rPr b="1" i="1" lang="es" sz="1800"/>
              <a:t>alternativa</a:t>
            </a:r>
            <a:r>
              <a:rPr lang="es" sz="1800"/>
              <a:t> de lograr esto, y de manera más flexible a través de </a:t>
            </a:r>
            <a:r>
              <a:rPr b="1" i="1" lang="es" sz="1800">
                <a:solidFill>
                  <a:srgbClr val="4ECDC4"/>
                </a:solidFill>
              </a:rPr>
              <a:t>@Cleanup</a:t>
            </a:r>
            <a:r>
              <a:rPr lang="es" sz="1800"/>
              <a:t>. Úsalo en cualquier variable local cuyos recursos deseas asegurar que se liberen:</a:t>
            </a:r>
            <a:endParaRPr sz="1800"/>
          </a:p>
        </p:txBody>
      </p:sp>
      <p:sp>
        <p:nvSpPr>
          <p:cNvPr id="240" name="Google Shape;240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Asegúrate de liberar los recursos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975" y="4078297"/>
            <a:ext cx="5424974" cy="3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/>
          <p:nvPr/>
        </p:nvSpPr>
        <p:spPr>
          <a:xfrm>
            <a:off x="1917450" y="4134700"/>
            <a:ext cx="657900" cy="2145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Muchos de nosotros agregamos logs a nuestro código creando una instancia de un Logger:</a:t>
            </a:r>
            <a:endParaRPr sz="1800"/>
          </a:p>
        </p:txBody>
      </p:sp>
      <p:sp>
        <p:nvSpPr>
          <p:cNvPr id="248" name="Google Shape;248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 la clase para obtener Logger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88" y="2463276"/>
            <a:ext cx="6860825" cy="1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691200" y="1358700"/>
            <a:ext cx="3038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Este es un patrón tan común que los desarrolladores de </a:t>
            </a:r>
            <a:r>
              <a:rPr i="1" lang="es" sz="1800"/>
              <a:t>Lombok</a:t>
            </a:r>
            <a:r>
              <a:rPr lang="es" sz="1800"/>
              <a:t> se han preocupado de simplificarlo para nosotros</a:t>
            </a:r>
            <a:r>
              <a:rPr lang="es" sz="1800"/>
              <a:t>:</a:t>
            </a:r>
            <a:endParaRPr sz="1800"/>
          </a:p>
        </p:txBody>
      </p:sp>
      <p:sp>
        <p:nvSpPr>
          <p:cNvPr id="255" name="Google Shape;255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 la clase para obtener Logger</a:t>
            </a:r>
            <a:endParaRPr/>
          </a:p>
        </p:txBody>
      </p:sp>
      <p:pic>
        <p:nvPicPr>
          <p:cNvPr id="256" name="Google Shape;256;p44"/>
          <p:cNvPicPr preferRelativeResize="0"/>
          <p:nvPr/>
        </p:nvPicPr>
        <p:blipFill rotWithShape="1">
          <a:blip r:embed="rId3">
            <a:alphaModFix/>
          </a:blip>
          <a:srcRect b="0" l="803" r="0" t="10873"/>
          <a:stretch/>
        </p:blipFill>
        <p:spPr>
          <a:xfrm>
            <a:off x="4572000" y="1189649"/>
            <a:ext cx="3499000" cy="35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Evita código repetitivo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Añadir Lombok al proyecto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Getters/Setters y Constructores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Clases y DTO’s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Código Java repetitivo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El patrón Builder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Comprobar excepciones de carga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Asegúrate de liberar los recursos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Anota la clase para obtener Logger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¿Eliminar Lombok de un proyecto?</a:t>
            </a:r>
            <a:br>
              <a:rPr b="1" lang="es" sz="1400">
                <a:solidFill>
                  <a:schemeClr val="lt1"/>
                </a:solidFill>
              </a:rPr>
            </a:b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Puede existir la posibilidad de usar Lombok en un proyecto, pero luego quiere deshacer esa decisión. Se tendría una gran cantidad de clases anotadas ... ¿qué podríamos hacer?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estos casos, existe la herramienta </a:t>
            </a:r>
            <a:r>
              <a:rPr i="1" lang="es" sz="1800">
                <a:solidFill>
                  <a:srgbClr val="4ECDC4"/>
                </a:solidFill>
              </a:rPr>
              <a:t>delombok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Con esta herramienta se obtiene código fuente Java autogenerado con exactamente las mismas características del </a:t>
            </a:r>
            <a:r>
              <a:rPr i="1" lang="es" sz="1800"/>
              <a:t>bytecode</a:t>
            </a:r>
            <a:r>
              <a:rPr lang="es" sz="1800"/>
              <a:t> construido por Lombok. Simplemente se puede reemplazar el código original anotado con estos nuevos archivos </a:t>
            </a:r>
            <a:r>
              <a:rPr i="1" lang="es" sz="1800">
                <a:solidFill>
                  <a:srgbClr val="4ECDC4"/>
                </a:solidFill>
              </a:rPr>
              <a:t>delomboked</a:t>
            </a:r>
            <a:r>
              <a:rPr lang="es" sz="1800"/>
              <a:t>.</a:t>
            </a:r>
            <a:endParaRPr sz="1800"/>
          </a:p>
        </p:txBody>
      </p:sp>
      <p:sp>
        <p:nvSpPr>
          <p:cNvPr id="262" name="Google Shape;262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¿Eliminar Lombok de un proyecto?</a:t>
            </a:r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098" y="4351625"/>
            <a:ext cx="4194000" cy="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6"/>
          <p:cNvSpPr txBox="1"/>
          <p:nvPr>
            <p:ph idx="4294967295" type="body"/>
          </p:nvPr>
        </p:nvSpPr>
        <p:spPr>
          <a:xfrm>
            <a:off x="3470975" y="1620000"/>
            <a:ext cx="4919700" cy="190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Clona el repositorio de github </a:t>
            </a:r>
            <a:r>
              <a:rPr i="1" lang="es" sz="1800">
                <a:solidFill>
                  <a:srgbClr val="4ECDC4"/>
                </a:solidFill>
              </a:rPr>
              <a:t>https://github.com/SpringFrameworkWorkshop/lombok-app.git</a:t>
            </a:r>
            <a:r>
              <a:rPr lang="es" sz="1800">
                <a:solidFill>
                  <a:srgbClr val="738498"/>
                </a:solidFill>
              </a:rPr>
              <a:t> y crea ejemplos de uso de lombok con las diferentes anotaciones que hemos visto con sus respectivos tests.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70" name="Google Shape;270;p46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7"/>
          <p:cNvSpPr txBox="1"/>
          <p:nvPr>
            <p:ph idx="4294967295" type="body"/>
          </p:nvPr>
        </p:nvSpPr>
        <p:spPr>
          <a:xfrm>
            <a:off x="3470975" y="1814850"/>
            <a:ext cx="4919700" cy="167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Elimina lombok del proyecto anterior generando los nuevos fuentes y comprueba que sigue funcionando correctamente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78" name="Google Shape;278;p47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8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86" name="Google Shape;286;p48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Lombok</a:t>
            </a:r>
            <a:endParaRPr b="1" sz="4000"/>
          </a:p>
        </p:txBody>
      </p:sp>
      <p:sp>
        <p:nvSpPr>
          <p:cNvPr id="287" name="Google Shape;287;p48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https://projectlombok.org/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http://www.baeldung.com/intro-to-project-lombok</a:t>
            </a:r>
            <a:endParaRPr sz="1000"/>
          </a:p>
        </p:txBody>
      </p:sp>
      <p:sp>
        <p:nvSpPr>
          <p:cNvPr id="288" name="Google Shape;288;p48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89" name="Google Shape;289;p48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Evita código repetitivo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Java es un gran lenguaje, pero a veces </a:t>
            </a:r>
            <a:r>
              <a:rPr b="1" i="1" lang="es" sz="1800"/>
              <a:t>se vuelve demasiado </a:t>
            </a:r>
            <a:r>
              <a:rPr b="1" i="1" lang="es" sz="1800"/>
              <a:t>deta</a:t>
            </a:r>
            <a:r>
              <a:rPr b="1" i="1" lang="es" sz="1800"/>
              <a:t>llado</a:t>
            </a:r>
            <a:r>
              <a:rPr lang="es" sz="1800"/>
              <a:t> para las tareas comunes.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Lombok</a:t>
            </a:r>
            <a:r>
              <a:rPr lang="es" sz="1800"/>
              <a:t> funciona conectándose al proceso de compilación y autogenerando el </a:t>
            </a:r>
            <a:r>
              <a:rPr i="1" lang="es" sz="1800"/>
              <a:t>bytecode</a:t>
            </a:r>
            <a:r>
              <a:rPr lang="es" sz="1800"/>
              <a:t> de Java en sus archivos </a:t>
            </a:r>
            <a:r>
              <a:rPr i="1" lang="es" sz="1800">
                <a:solidFill>
                  <a:srgbClr val="4ECDC4"/>
                </a:solidFill>
              </a:rPr>
              <a:t>.class</a:t>
            </a:r>
            <a:r>
              <a:rPr lang="es" sz="1800"/>
              <a:t> según una serie de </a:t>
            </a:r>
            <a:r>
              <a:rPr b="1" i="1" lang="es" sz="1800"/>
              <a:t>anotaciones</a:t>
            </a:r>
            <a:r>
              <a:rPr lang="es" sz="1800"/>
              <a:t> que se introducen en el código del proyecto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Lombok al proyecto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incluirlo en un proyecto podemos hacer a través de maven, añadiendo al </a:t>
            </a:r>
            <a:r>
              <a:rPr i="1" lang="es" sz="1800"/>
              <a:t>pom.xml</a:t>
            </a:r>
            <a:r>
              <a:rPr lang="es" sz="1800"/>
              <a:t> la siguiente dependencia:</a:t>
            </a:r>
            <a:r>
              <a:rPr lang="es" sz="1800"/>
              <a:t>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25" y="2479224"/>
            <a:ext cx="3718825" cy="19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386" y="2275113"/>
            <a:ext cx="4593014" cy="2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r>
              <a:rPr lang="es"/>
              <a:t>etters/Setters y Constructores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Encapsular las propiedades de objetos a través de métodos </a:t>
            </a:r>
            <a:r>
              <a:rPr i="1" lang="es" sz="1800"/>
              <a:t>getter</a:t>
            </a:r>
            <a:r>
              <a:rPr lang="es" sz="1800"/>
              <a:t> y </a:t>
            </a:r>
            <a:r>
              <a:rPr i="1" lang="es" sz="1800"/>
              <a:t>setter</a:t>
            </a:r>
            <a:r>
              <a:rPr lang="es" sz="1800"/>
              <a:t> públicos es una práctica común en el mundo de Java, y muchos frameworks se basan ampliamente en este patrón de "</a:t>
            </a:r>
            <a:r>
              <a:rPr i="1" lang="es" sz="1800"/>
              <a:t>Java Bean</a:t>
            </a:r>
            <a:r>
              <a:rPr lang="es" sz="1800"/>
              <a:t>": una clase con un constructor vacío y métodos get / set para "properties".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Esto es tan común que </a:t>
            </a:r>
            <a:r>
              <a:rPr b="1" i="1" lang="es" sz="1800"/>
              <a:t>la mayoría de los IDE admiten el código de autogeneración</a:t>
            </a:r>
            <a:r>
              <a:rPr lang="es" sz="1800"/>
              <a:t> para estos patrones (y más). Sin embargo, este código necesita “vivir” en los fuentes y también </a:t>
            </a:r>
            <a:r>
              <a:rPr b="1" i="1" lang="es" sz="1800"/>
              <a:t>mantenerse</a:t>
            </a:r>
            <a:r>
              <a:rPr lang="es" sz="1800"/>
              <a:t> cuando, por ejemplo, se agrega una nueva propiedad o se renombra un campo.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Getters/Setters y Constructores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50" y="1681262"/>
            <a:ext cx="4071376" cy="28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976" y="1625275"/>
            <a:ext cx="4160600" cy="24744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/>
          <p:nvPr/>
        </p:nvSpPr>
        <p:spPr>
          <a:xfrm>
            <a:off x="832750" y="4184775"/>
            <a:ext cx="2911200" cy="2799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4897000" y="1838925"/>
            <a:ext cx="2191800" cy="1485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Getters/Setters y Constructores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se agregan más atributos (propiedades), ocurrirá lo mismo: se aplica las anotaciones al tipo en sí, por lo que afectará a todos los campos de manera predeterminada.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¿Qué pasaría si se quisiera </a:t>
            </a:r>
            <a:r>
              <a:rPr b="1" i="1" lang="es" sz="1800"/>
              <a:t>refinar la visibilidad</a:t>
            </a:r>
            <a:r>
              <a:rPr lang="es" sz="1800"/>
              <a:t> de algunas propiedades? (</a:t>
            </a:r>
            <a:r>
              <a:rPr i="1" lang="es" sz="1800"/>
              <a:t>mantener visibles o protegidos los modificadores de campo de id de </a:t>
            </a:r>
            <a:r>
              <a:rPr i="1" lang="es" sz="1800"/>
              <a:t>las</a:t>
            </a:r>
            <a:r>
              <a:rPr i="1" lang="es" sz="1800"/>
              <a:t> entidades porque se espera que sean leídos pero no establecidos explícitamente por el código de la aplicación)</a:t>
            </a:r>
            <a:r>
              <a:rPr lang="es" sz="1800"/>
              <a:t>. Simplemente se usa un </a:t>
            </a:r>
            <a:r>
              <a:rPr b="1" i="1" lang="es" sz="1800">
                <a:solidFill>
                  <a:srgbClr val="4ECDC4"/>
                </a:solidFill>
              </a:rPr>
              <a:t>@Setter</a:t>
            </a:r>
            <a:r>
              <a:rPr lang="es" sz="1800"/>
              <a:t> granulado más fino para este campo en particular: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313" y="4330225"/>
            <a:ext cx="3997376" cy="2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/>
          <p:nvPr/>
        </p:nvSpPr>
        <p:spPr>
          <a:xfrm>
            <a:off x="3742350" y="4366725"/>
            <a:ext cx="2191800" cy="1851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Getters/Setters y Constructores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Lombok ofrece la posibilidad de generar distintos tipos de constructores</a:t>
            </a:r>
            <a:r>
              <a:rPr lang="es" sz="1800"/>
              <a:t>. Los más comunes son: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b="1" i="1" lang="es" sz="1800">
                <a:solidFill>
                  <a:srgbClr val="4ECDC4"/>
                </a:solidFill>
              </a:rPr>
              <a:t>@NoArgsConstructor</a:t>
            </a:r>
            <a:r>
              <a:rPr lang="es" sz="1800"/>
              <a:t> crea un constructor vacío.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b="1" i="1" lang="es" sz="1800">
                <a:solidFill>
                  <a:srgbClr val="4ECDC4"/>
                </a:solidFill>
              </a:rPr>
              <a:t>@AllArgsConstructor</a:t>
            </a:r>
            <a:r>
              <a:rPr lang="es" sz="1800"/>
              <a:t> crea un constructor con todos los atributos de la clase en el orden en que se declaran.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Clases y DTO’s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Hay muchas situaciones en las que queremos definir un tipo de datos con el único propósito de representar "</a:t>
            </a:r>
            <a:r>
              <a:rPr i="1" lang="es" sz="1800"/>
              <a:t>valores</a:t>
            </a:r>
            <a:r>
              <a:rPr lang="es" sz="1800"/>
              <a:t>" complejos o como "</a:t>
            </a:r>
            <a:r>
              <a:rPr i="1" lang="es" sz="1800"/>
              <a:t>Objetos de transferencia de datos</a:t>
            </a:r>
            <a:r>
              <a:rPr lang="es" sz="1800"/>
              <a:t>", la mayoría de las veces en forma de </a:t>
            </a:r>
            <a:r>
              <a:rPr b="1" i="1" lang="es" sz="1800"/>
              <a:t>estructuras de datos inmutables</a:t>
            </a:r>
            <a:r>
              <a:rPr lang="es" sz="1800"/>
              <a:t> que construimos una vez y nunca queremos cambiar.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Queremos que </a:t>
            </a:r>
            <a:r>
              <a:rPr b="1" i="1" lang="es" sz="1800"/>
              <a:t>todos los campos no sean nulos y que los objetos sean inmutables</a:t>
            </a:r>
            <a:r>
              <a:rPr lang="es" sz="1800"/>
              <a:t> para que podamos acceder de forma segura a sus propiedades.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