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e1746d035_2_63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e1746d035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d8df6ec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d8df6ec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d8df6ec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d8df6ec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d8df6ecd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d8df6ecd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8df6ecd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8df6ecd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8df6ecd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8df6ecd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8df6ecd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8df6ecd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d8df6ec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d8df6ec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e1746d035_2_7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e1746d035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e1746d035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e1746d035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1746d035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1746d035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8df6ec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8df6ec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d8df6ec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d8df6ec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d8df6ecd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d8df6ecd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8df6ec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8df6ec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8df6ec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8df6ec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8df6ec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8df6ec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Boot (1)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Spring Boot Auto-Configuration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el módulo que permite configurar automáticamente una amplia gama de proyectos de Spring (</a:t>
            </a:r>
            <a:r>
              <a:rPr i="1" lang="es" sz="1800"/>
              <a:t>Spring Batch, Spring Data JPA, Hibernate, JDBC</a:t>
            </a:r>
            <a:r>
              <a:rPr lang="es" sz="1800"/>
              <a:t>).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Cuando Spring Boot detecta alguno, </a:t>
            </a:r>
            <a:r>
              <a:rPr i="1" lang="es" sz="1800">
                <a:solidFill>
                  <a:srgbClr val="4ECDC4"/>
                </a:solidFill>
              </a:rPr>
              <a:t>intenta configurarlo automáticamente</a:t>
            </a:r>
            <a:r>
              <a:rPr lang="es" sz="1800"/>
              <a:t> con algunos valores predeterminados, que en general pueden anularse mediante la configuración en un archivo </a:t>
            </a:r>
            <a:r>
              <a:rPr i="1" lang="es" sz="1800">
                <a:solidFill>
                  <a:srgbClr val="4ECDC4"/>
                </a:solidFill>
              </a:rPr>
              <a:t>application.properties o application.yml</a:t>
            </a:r>
            <a:r>
              <a:rPr lang="es" sz="1800"/>
              <a:t>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Spring Boot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Spring Boot Core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la </a:t>
            </a:r>
            <a:r>
              <a:rPr i="1" lang="es" sz="1800">
                <a:solidFill>
                  <a:srgbClr val="4ECDC4"/>
                </a:solidFill>
              </a:rPr>
              <a:t>base para otros módulos</a:t>
            </a:r>
            <a:r>
              <a:rPr lang="es" sz="1800"/>
              <a:t>, pero también proporciona alguna funcionalidad que se puede usar por sí misma (por ejemplo </a:t>
            </a:r>
            <a:r>
              <a:rPr i="1" lang="es" sz="1800"/>
              <a:t>utilizando argumentos de línea de comando y archivos YAML como fuentes de propiedades de </a:t>
            </a:r>
            <a:r>
              <a:rPr i="1" lang="es" sz="1800">
                <a:solidFill>
                  <a:srgbClr val="4ECDC4"/>
                </a:solidFill>
              </a:rPr>
              <a:t>Spring Environment</a:t>
            </a:r>
            <a:r>
              <a:rPr i="1" lang="es" sz="1800"/>
              <a:t> y propiedades de entorno de enlace automático a propiedades de Spring Bean</a:t>
            </a:r>
            <a:r>
              <a:rPr lang="es" sz="1800"/>
              <a:t>).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Spring Boot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691200" y="1358700"/>
            <a:ext cx="368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Spring Boot CLI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Una </a:t>
            </a:r>
            <a:r>
              <a:rPr i="1" lang="es" sz="1800">
                <a:solidFill>
                  <a:srgbClr val="4ECDC4"/>
                </a:solidFill>
              </a:rPr>
              <a:t>interfaz de línea de comando</a:t>
            </a:r>
            <a:r>
              <a:rPr lang="es" sz="1800"/>
              <a:t>, basada en ruby, para iniciar / detener las aplicaciones creadas de Spring Boot.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Spring Boot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150" y="1250525"/>
            <a:ext cx="3858100" cy="35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Spring Boot Actuator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Cuando se agrega este proyecto, se </a:t>
            </a:r>
            <a:r>
              <a:rPr i="1" lang="es" sz="1800">
                <a:solidFill>
                  <a:srgbClr val="4ECDC4"/>
                </a:solidFill>
              </a:rPr>
              <a:t>habilitan ciertas características empresariales</a:t>
            </a:r>
            <a:r>
              <a:rPr lang="es" sz="1800"/>
              <a:t> (</a:t>
            </a:r>
            <a:r>
              <a:rPr i="1" lang="es" sz="1800"/>
              <a:t>seguridad, métricas, páginas de errores predeterminados</a:t>
            </a:r>
            <a:r>
              <a:rPr lang="es" sz="1800"/>
              <a:t>).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igual que el módulo de configuración automática, </a:t>
            </a:r>
            <a:r>
              <a:rPr i="1" lang="es" sz="1800">
                <a:solidFill>
                  <a:srgbClr val="4ECDC4"/>
                </a:solidFill>
              </a:rPr>
              <a:t>utiliza detección automática para detectar ciertos características</a:t>
            </a:r>
            <a:r>
              <a:rPr lang="es" sz="1800"/>
              <a:t> de la aplicación. Por ejemplo, puede ver todos los servicios REST definidos en una aplicación web.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Spring Boot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Spring Boot Starters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Existen diferentes </a:t>
            </a:r>
            <a:r>
              <a:rPr i="1" lang="es" sz="1800">
                <a:solidFill>
                  <a:srgbClr val="4ECDC4"/>
                </a:solidFill>
              </a:rPr>
              <a:t>starters </a:t>
            </a:r>
            <a:r>
              <a:rPr lang="es" sz="1800"/>
              <a:t>para incluir como una dependencia en el archivo de compilación </a:t>
            </a:r>
            <a:r>
              <a:rPr i="1" lang="es" sz="1800"/>
              <a:t>Maven </a:t>
            </a:r>
            <a:r>
              <a:rPr lang="es" sz="1800"/>
              <a:t>o </a:t>
            </a:r>
            <a:r>
              <a:rPr i="1" lang="es" sz="1800"/>
              <a:t>Gradle</a:t>
            </a:r>
            <a:r>
              <a:rPr lang="es" sz="1800"/>
              <a:t>. Aportarán las dependencias necesarias para la aplicación.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Actualmente hay muchos </a:t>
            </a:r>
            <a:r>
              <a:rPr i="1" lang="es" sz="1800">
                <a:solidFill>
                  <a:srgbClr val="4ECDC4"/>
                </a:solidFill>
              </a:rPr>
              <a:t>starters </a:t>
            </a:r>
            <a:r>
              <a:rPr lang="es" sz="1800"/>
              <a:t>(</a:t>
            </a:r>
            <a:r>
              <a:rPr i="1" lang="es" sz="1800"/>
              <a:t>aprenderemos sobre algunos de ellos en la próxima sección</a:t>
            </a:r>
            <a:r>
              <a:rPr lang="es" sz="1800"/>
              <a:t>) y se espera que se agreguen muchos más.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Spring Boot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Spring Boot Tools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</a:t>
            </a:r>
            <a:r>
              <a:rPr i="1" lang="es" sz="1800">
                <a:solidFill>
                  <a:srgbClr val="4ECDC4"/>
                </a:solidFill>
              </a:rPr>
              <a:t>herramienta de compilación</a:t>
            </a:r>
            <a:r>
              <a:rPr lang="es" sz="1800"/>
              <a:t> </a:t>
            </a:r>
            <a:r>
              <a:rPr i="1" lang="es" sz="1800"/>
              <a:t>Maven </a:t>
            </a:r>
            <a:r>
              <a:rPr lang="es" sz="1800"/>
              <a:t>y </a:t>
            </a:r>
            <a:r>
              <a:rPr i="1" lang="es" sz="1800"/>
              <a:t>Gradle</a:t>
            </a:r>
            <a:r>
              <a:rPr lang="es" sz="1800"/>
              <a:t>, así como el </a:t>
            </a:r>
            <a:r>
              <a:rPr i="1" lang="es" sz="1800">
                <a:solidFill>
                  <a:srgbClr val="4ECDC4"/>
                </a:solidFill>
              </a:rPr>
              <a:t>gestor de arranque de Spring Boot</a:t>
            </a:r>
            <a:r>
              <a:rPr lang="es" sz="1800"/>
              <a:t> personalizado (utilizado en el único archivo ejecutable jar / war) se incluyen en este proyecto.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Spring Boot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/>
          <p:nvPr/>
        </p:nvSpPr>
        <p:spPr>
          <a:xfrm>
            <a:off x="0" y="2437000"/>
            <a:ext cx="9144000" cy="26160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1"/>
          <p:cNvSpPr txBox="1"/>
          <p:nvPr>
            <p:ph idx="4294967295" type="body"/>
          </p:nvPr>
        </p:nvSpPr>
        <p:spPr>
          <a:xfrm>
            <a:off x="691200" y="1358700"/>
            <a:ext cx="8208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La documentación oficial de Spring Boot se encuentra en: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chemeClr val="lt1"/>
                </a:solidFill>
              </a:rPr>
              <a:t>https://docs.spring.io/spring-boot/docs/current/reference/htmlsingle/</a:t>
            </a:r>
            <a:endParaRPr i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>
            <p:ph idx="4294967295"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referencia de Spring Boot</a:t>
            </a:r>
            <a:endParaRPr/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716300"/>
            <a:ext cx="4572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2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23" name="Google Shape;223;p42"/>
          <p:cNvSpPr txBox="1"/>
          <p:nvPr>
            <p:ph idx="4294967295" type="subTitle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Introducción</a:t>
            </a:r>
            <a:endParaRPr b="1" sz="4000"/>
          </a:p>
        </p:txBody>
      </p:sp>
      <p:sp>
        <p:nvSpPr>
          <p:cNvPr id="224" name="Google Shape;224;p42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Boot In Action (Craig Walls)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In Action Fourth Edition (Craig Walls)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In Action Fifth Edition (Craig Walls)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http://www.adeveloperdiary.com/java/spring-boot/an-introduction-to-spring-boot/</a:t>
            </a:r>
            <a:endParaRPr sz="2000"/>
          </a:p>
        </p:txBody>
      </p:sp>
      <p:sp>
        <p:nvSpPr>
          <p:cNvPr id="225" name="Google Shape;225;p42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26" name="Google Shape;226;p42"/>
          <p:cNvSpPr txBox="1"/>
          <p:nvPr>
            <p:ph idx="12" type="sldNum"/>
          </p:nvPr>
        </p:nvSpPr>
        <p:spPr>
          <a:xfrm>
            <a:off x="4297650" y="4777483"/>
            <a:ext cx="548700" cy="308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¿Por qué Spring Boot?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¿Qué trae Spring Boot?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¿Qué es Spring Boot?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Componentes Spring Boot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Guía de referencia de Spring Boot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91200" y="1358700"/>
            <a:ext cx="7960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Aunque </a:t>
            </a:r>
            <a:r>
              <a:rPr i="1" lang="es" sz="1800"/>
              <a:t>Spring </a:t>
            </a:r>
            <a:r>
              <a:rPr lang="es" sz="1800"/>
              <a:t>es un gran framework, tiene algunas características que en determinadas situaciones elevan su complejidad de uso.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/>
              <a:t>Spring Boot</a:t>
            </a:r>
            <a:r>
              <a:rPr lang="es" sz="1800"/>
              <a:t> fue construido no solo para abordarlos, sino que también </a:t>
            </a:r>
            <a:r>
              <a:rPr i="1" lang="es" sz="1800"/>
              <a:t>brinda orientación para el futuro del desarrollo de software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configuración basada en XML de Spring </a:t>
            </a:r>
            <a:r>
              <a:rPr i="1" lang="es" sz="1800">
                <a:solidFill>
                  <a:srgbClr val="4ECDC4"/>
                </a:solidFill>
              </a:rPr>
              <a:t>es una pesadilla</a:t>
            </a:r>
            <a:r>
              <a:rPr lang="es" sz="1800"/>
              <a:t> en el mundo de la anotación.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No había un líder claro en el mundo del framework java para soportar Microservicios. 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Spring Boot?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Convención sobre configuración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Boot le </a:t>
            </a:r>
            <a:r>
              <a:rPr i="1" lang="es" sz="1800">
                <a:solidFill>
                  <a:srgbClr val="4ECDC4"/>
                </a:solidFill>
              </a:rPr>
              <a:t>quita todas las configuraciones basadas en XML</a:t>
            </a:r>
            <a:r>
              <a:rPr lang="es" sz="1800"/>
              <a:t> y proporciona </a:t>
            </a:r>
            <a:r>
              <a:rPr b="1" i="1" lang="es" sz="1800"/>
              <a:t>Anotaciones</a:t>
            </a:r>
            <a:r>
              <a:rPr lang="es" sz="1800"/>
              <a:t> para usar Spring Framework.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posible iniciar la aplicación con una anotación mínima en muy poco tiempo (muy útil para los desarrolladores)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productividad del equipo se ve incrementada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trae</a:t>
            </a:r>
            <a:r>
              <a:rPr lang="es"/>
              <a:t> Spring Boot</a:t>
            </a:r>
            <a:r>
              <a:rPr lang="es"/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Estandarización para Microservicios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Uno de los objetivos principales de Spring Boot es </a:t>
            </a:r>
            <a:r>
              <a:rPr i="1" lang="es" sz="1800">
                <a:solidFill>
                  <a:srgbClr val="4ECDC4"/>
                </a:solidFill>
              </a:rPr>
              <a:t>proporcionar un ecosistema unificado</a:t>
            </a:r>
            <a:r>
              <a:rPr lang="es" sz="1800"/>
              <a:t> de bibliotecas y estándares a todos los desarrolladores (equipos) que utilizan las metodologías de Microservicios.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Cualquier proyecto que se adapte a Microservicios tendrá múltiples equipos y no es ideal que cada equipo construya los softwares de manera muy diferente. 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trae Spring Boot?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Servidor integrado para desarrollo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Boot conecta un servidor </a:t>
            </a:r>
            <a:r>
              <a:rPr i="1" lang="es" sz="1800"/>
              <a:t>Tomcat / Jetty</a:t>
            </a:r>
            <a:r>
              <a:rPr lang="es" sz="1800"/>
              <a:t> con el Jar compilado usando </a:t>
            </a:r>
            <a:r>
              <a:rPr i="1" lang="es" sz="1800"/>
              <a:t>Maven / Gradle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Esto </a:t>
            </a:r>
            <a:r>
              <a:rPr i="1" lang="es" sz="1800">
                <a:solidFill>
                  <a:srgbClr val="4ECDC4"/>
                </a:solidFill>
              </a:rPr>
              <a:t>ayuda a los desarrolladores a agilizar el proceso</a:t>
            </a:r>
            <a:r>
              <a:rPr lang="es" sz="1800"/>
              <a:t> de desarrollo mediante el uso del servidor integrado.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2-3 minutos es posible construir y probar un servicio web RESTful desde cero.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trae Spring Boot?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Soporte en la nube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Boot proporciona </a:t>
            </a:r>
            <a:r>
              <a:rPr i="1" lang="es" sz="1800">
                <a:solidFill>
                  <a:srgbClr val="4ECDC4"/>
                </a:solidFill>
              </a:rPr>
              <a:t>soporte en la nube</a:t>
            </a:r>
            <a:r>
              <a:rPr lang="es" sz="1800"/>
              <a:t> para configuración, herramientas y clientes.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También es compatible con </a:t>
            </a:r>
            <a:r>
              <a:rPr i="1" lang="es" sz="1800"/>
              <a:t>Cloud Native y funciona a la perfección con Cloud Foundry, Pivotal</a:t>
            </a:r>
            <a:r>
              <a:rPr lang="es" sz="1800"/>
              <a:t>, etc.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trae Spring Boot?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Adaptación para librerías de terceros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Boot ha dado un paso importante y </a:t>
            </a:r>
            <a:r>
              <a:rPr i="1" lang="es" sz="1800">
                <a:solidFill>
                  <a:srgbClr val="4ECDC4"/>
                </a:solidFill>
              </a:rPr>
              <a:t>ha ampliado el soporte para librerías de código abierto de terceros</a:t>
            </a:r>
            <a:r>
              <a:rPr lang="es" sz="1800"/>
              <a:t>, como </a:t>
            </a:r>
            <a:r>
              <a:rPr i="1" lang="es" sz="1800"/>
              <a:t>Netflix OSS, DB no SQL, Distributed Cache</a:t>
            </a:r>
            <a:r>
              <a:rPr lang="es" sz="1800"/>
              <a:t>, etc. (es posible encontrar la lista completa en la página de Spring Boot).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integración usando </a:t>
            </a:r>
            <a:r>
              <a:rPr i="1" lang="es" sz="1800">
                <a:solidFill>
                  <a:srgbClr val="4ECDC4"/>
                </a:solidFill>
              </a:rPr>
              <a:t>anotaciones </a:t>
            </a:r>
            <a:r>
              <a:rPr lang="es" sz="1800"/>
              <a:t>es muy poderosa.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trae Spring Boot?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691200" y="1358700"/>
            <a:ext cx="7881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En una frase, Spring Boot es igual a: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/>
              <a:t> (</a:t>
            </a:r>
            <a:r>
              <a:rPr i="1" lang="es" sz="1800"/>
              <a:t>Spring Framework</a:t>
            </a:r>
            <a:r>
              <a:rPr lang="es" sz="1800"/>
              <a:t> - </a:t>
            </a:r>
            <a:r>
              <a:rPr i="1" lang="es" sz="1800"/>
              <a:t>XML ​​Configuration</a:t>
            </a:r>
            <a:r>
              <a:rPr lang="es" sz="1800"/>
              <a:t>) + </a:t>
            </a:r>
            <a:r>
              <a:rPr i="1" lang="es" sz="1800"/>
              <a:t>Integrated Server</a:t>
            </a:r>
            <a:r>
              <a:rPr lang="es" sz="1800"/>
              <a:t>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Boot?</a:t>
            </a: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100" y="2628163"/>
            <a:ext cx="66675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