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866e720f_2_63: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866e720f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d866e72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d866e72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d866e720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d866e720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866e720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d866e720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d866e720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d866e720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d866e728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d866e728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d866e720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d866e720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d866e7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d866e7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d866e728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d866e728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d866e728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d866e728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d86a1d38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d86a1d38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866e720f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866e720f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d86a1d3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d86a1d3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d86a1d3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d86a1d3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d86a1d3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d86a1d3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d86a1d38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d86a1d38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d86a1d38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d86a1d38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d86a1d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d86a1d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d86a1d3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d86a1d3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d86a1d3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d86a1d3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d86a1d3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d86a1d3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d86a1d3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d86a1d3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866e720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d866e720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e6be5c4ec_2_0: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e6be5c4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866e72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d866e72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d866e72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d866e72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866e72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d866e72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d866e72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d866e72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866e72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d866e72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d866e72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d866e72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C7F464"/>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012325" y="2220413"/>
            <a:ext cx="5445900" cy="1804200"/>
          </a:xfrm>
          <a:prstGeom prst="rect">
            <a:avLst/>
          </a:prstGeom>
        </p:spPr>
        <p:txBody>
          <a:bodyPr anchorCtr="0" anchor="b" bIns="91425" lIns="91425" spcFirstLastPara="1" rIns="91425" wrap="square" tIns="91425"/>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56" name="Google Shape;56;p14"/>
          <p:cNvSpPr/>
          <p:nvPr/>
        </p:nvSpPr>
        <p:spPr>
          <a:xfrm>
            <a:off x="6208125" y="4214588"/>
            <a:ext cx="22500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ECDC4"/>
        </a:solidFill>
      </p:bgPr>
    </p:bg>
    <p:spTree>
      <p:nvGrpSpPr>
        <p:cNvPr id="57" name="Shape 57"/>
        <p:cNvGrpSpPr/>
        <p:nvPr/>
      </p:nvGrpSpPr>
      <p:grpSpPr>
        <a:xfrm>
          <a:off x="0" y="0"/>
          <a:ext cx="0" cy="0"/>
          <a:chOff x="0" y="0"/>
          <a:chExt cx="0" cy="0"/>
        </a:xfrm>
      </p:grpSpPr>
      <p:sp>
        <p:nvSpPr>
          <p:cNvPr id="58" name="Google Shape;58;p15"/>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15"/>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0" name="Google Shape;60;p15"/>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1" name="Google Shape;61;p15"/>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1">
  <p:cSld name="TITLE_1_2">
    <p:bg>
      <p:bgPr>
        <a:solidFill>
          <a:srgbClr val="738498"/>
        </a:solidFill>
      </p:bgPr>
    </p:bg>
    <p:spTree>
      <p:nvGrpSpPr>
        <p:cNvPr id="62" name="Shape 62"/>
        <p:cNvGrpSpPr/>
        <p:nvPr/>
      </p:nvGrpSpPr>
      <p:grpSpPr>
        <a:xfrm>
          <a:off x="0" y="0"/>
          <a:ext cx="0" cy="0"/>
          <a:chOff x="0" y="0"/>
          <a:chExt cx="0" cy="0"/>
        </a:xfrm>
      </p:grpSpPr>
      <p:sp>
        <p:nvSpPr>
          <p:cNvPr id="63" name="Google Shape;63;p16"/>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16"/>
          <p:cNvSpPr txBox="1"/>
          <p:nvPr>
            <p:ph type="ctrTitle"/>
          </p:nvPr>
        </p:nvSpPr>
        <p:spPr>
          <a:xfrm>
            <a:off x="685800" y="2897794"/>
            <a:ext cx="4505400" cy="1432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65" name="Google Shape;65;p16"/>
          <p:cNvSpPr txBox="1"/>
          <p:nvPr>
            <p:ph idx="1" type="subTitle"/>
          </p:nvPr>
        </p:nvSpPr>
        <p:spPr>
          <a:xfrm>
            <a:off x="6101100" y="2863389"/>
            <a:ext cx="2446500" cy="14328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
        <p:nvSpPr>
          <p:cNvPr id="66" name="Google Shape;66;p16"/>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67" name="Shape 67"/>
        <p:cNvGrpSpPr/>
        <p:nvPr/>
      </p:nvGrpSpPr>
      <p:grpSpPr>
        <a:xfrm>
          <a:off x="0" y="0"/>
          <a:ext cx="0" cy="0"/>
          <a:chOff x="0" y="0"/>
          <a:chExt cx="0" cy="0"/>
        </a:xfrm>
      </p:grpSpPr>
      <p:sp>
        <p:nvSpPr>
          <p:cNvPr id="68" name="Google Shape;68;p17"/>
          <p:cNvSpPr/>
          <p:nvPr/>
        </p:nvSpPr>
        <p:spPr>
          <a:xfrm>
            <a:off x="0" y="0"/>
            <a:ext cx="27678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17"/>
          <p:cNvSpPr txBox="1"/>
          <p:nvPr>
            <p:ph idx="1" type="body"/>
          </p:nvPr>
        </p:nvSpPr>
        <p:spPr>
          <a:xfrm>
            <a:off x="3165234" y="1146050"/>
            <a:ext cx="4809000" cy="32514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sp>
        <p:nvSpPr>
          <p:cNvPr id="70" name="Google Shape;70;p17"/>
          <p:cNvSpPr txBox="1"/>
          <p:nvPr/>
        </p:nvSpPr>
        <p:spPr>
          <a:xfrm>
            <a:off x="801025" y="1254240"/>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400">
              <a:solidFill>
                <a:srgbClr val="454F5B"/>
              </a:solidFill>
            </a:endParaRPr>
          </a:p>
        </p:txBody>
      </p:sp>
      <p:sp>
        <p:nvSpPr>
          <p:cNvPr id="71" name="Google Shape;71;p17"/>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72" name="Shape 72"/>
        <p:cNvGrpSpPr/>
        <p:nvPr/>
      </p:nvGrpSpPr>
      <p:grpSpPr>
        <a:xfrm>
          <a:off x="0" y="0"/>
          <a:ext cx="0" cy="0"/>
          <a:chOff x="0" y="0"/>
          <a:chExt cx="0" cy="0"/>
        </a:xfrm>
      </p:grpSpPr>
      <p:sp>
        <p:nvSpPr>
          <p:cNvPr id="73" name="Google Shape;73;p18"/>
          <p:cNvSpPr txBox="1"/>
          <p:nvPr>
            <p:ph type="title"/>
          </p:nvPr>
        </p:nvSpPr>
        <p:spPr>
          <a:xfrm>
            <a:off x="691200" y="0"/>
            <a:ext cx="7761600" cy="9690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18"/>
          <p:cNvSpPr txBox="1"/>
          <p:nvPr>
            <p:ph idx="1" type="body"/>
          </p:nvPr>
        </p:nvSpPr>
        <p:spPr>
          <a:xfrm>
            <a:off x="691200" y="1358703"/>
            <a:ext cx="7761600" cy="3309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5" name="Google Shape;75;p18"/>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8"/>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18"/>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8" name="Shape 78"/>
        <p:cNvGrpSpPr/>
        <p:nvPr/>
      </p:nvGrpSpPr>
      <p:grpSpPr>
        <a:xfrm>
          <a:off x="0" y="0"/>
          <a:ext cx="0" cy="0"/>
          <a:chOff x="0" y="0"/>
          <a:chExt cx="0" cy="0"/>
        </a:xfrm>
      </p:grpSpPr>
      <p:sp>
        <p:nvSpPr>
          <p:cNvPr id="79" name="Google Shape;79;p19"/>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Google Shape;80;p19"/>
          <p:cNvSpPr txBox="1"/>
          <p:nvPr>
            <p:ph idx="1" type="body"/>
          </p:nvPr>
        </p:nvSpPr>
        <p:spPr>
          <a:xfrm>
            <a:off x="6912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1" name="Google Shape;81;p19"/>
          <p:cNvSpPr txBox="1"/>
          <p:nvPr>
            <p:ph idx="2" type="body"/>
          </p:nvPr>
        </p:nvSpPr>
        <p:spPr>
          <a:xfrm>
            <a:off x="4685500" y="1393425"/>
            <a:ext cx="3767400" cy="3532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82" name="Google Shape;82;p19"/>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5" name="Shape 85"/>
        <p:cNvGrpSpPr/>
        <p:nvPr/>
      </p:nvGrpSpPr>
      <p:grpSpPr>
        <a:xfrm>
          <a:off x="0" y="0"/>
          <a:ext cx="0" cy="0"/>
          <a:chOff x="0" y="0"/>
          <a:chExt cx="0" cy="0"/>
        </a:xfrm>
      </p:grpSpPr>
      <p:sp>
        <p:nvSpPr>
          <p:cNvPr id="86" name="Google Shape;86;p20"/>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20"/>
          <p:cNvSpPr txBox="1"/>
          <p:nvPr>
            <p:ph idx="1" type="body"/>
          </p:nvPr>
        </p:nvSpPr>
        <p:spPr>
          <a:xfrm>
            <a:off x="691200"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8" name="Google Shape;88;p20"/>
          <p:cNvSpPr txBox="1"/>
          <p:nvPr>
            <p:ph idx="2" type="body"/>
          </p:nvPr>
        </p:nvSpPr>
        <p:spPr>
          <a:xfrm>
            <a:off x="3321088"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9" name="Google Shape;89;p20"/>
          <p:cNvSpPr txBox="1"/>
          <p:nvPr>
            <p:ph idx="3" type="body"/>
          </p:nvPr>
        </p:nvSpPr>
        <p:spPr>
          <a:xfrm>
            <a:off x="5950976" y="1393425"/>
            <a:ext cx="2501700" cy="35325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0" name="Google Shape;90;p20"/>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0"/>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0"/>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91200" y="475725"/>
            <a:ext cx="7761600" cy="49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5" name="Google Shape;95;p21"/>
          <p:cNvSpPr/>
          <p:nvPr/>
        </p:nvSpPr>
        <p:spPr>
          <a:xfrm>
            <a:off x="0" y="0"/>
            <a:ext cx="137700" cy="51435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1"/>
          <p:cNvSpPr/>
          <p:nvPr/>
        </p:nvSpPr>
        <p:spPr>
          <a:xfrm>
            <a:off x="813273" y="1129641"/>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1"/>
          <p:cNvSpPr txBox="1"/>
          <p:nvPr>
            <p:ph idx="12" type="sldNum"/>
          </p:nvPr>
        </p:nvSpPr>
        <p:spPr>
          <a:xfrm>
            <a:off x="8556775" y="4834633"/>
            <a:ext cx="548700" cy="309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457200" y="4335075"/>
            <a:ext cx="8229600" cy="705300"/>
          </a:xfrm>
          <a:prstGeom prst="rect">
            <a:avLst/>
          </a:prstGeom>
        </p:spPr>
        <p:txBody>
          <a:bodyPr anchorCtr="0" anchor="ctr" bIns="91425" lIns="91425" spcFirstLastPara="1" rIns="91425" wrap="square" tIns="91425"/>
          <a:lstStyle>
            <a:lvl1pPr indent="-228600" lvl="0" marL="457200" algn="ctr">
              <a:spcBef>
                <a:spcPts val="360"/>
              </a:spcBef>
              <a:spcAft>
                <a:spcPts val="0"/>
              </a:spcAft>
              <a:buClr>
                <a:srgbClr val="738498"/>
              </a:buClr>
              <a:buSzPts val="1800"/>
              <a:buNone/>
              <a:defRPr sz="1800">
                <a:solidFill>
                  <a:srgbClr val="738498"/>
                </a:solidFill>
              </a:defRPr>
            </a:lvl1pPr>
          </a:lstStyle>
          <a:p/>
        </p:txBody>
      </p:sp>
      <p:sp>
        <p:nvSpPr>
          <p:cNvPr id="100" name="Google Shape;100;p22"/>
          <p:cNvSpPr/>
          <p:nvPr/>
        </p:nvSpPr>
        <p:spPr>
          <a:xfrm>
            <a:off x="3805198" y="4288942"/>
            <a:ext cx="1533600" cy="1032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22"/>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22"/>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4ECDC4"/>
        </a:solidFill>
      </p:bgPr>
    </p:bg>
    <p:spTree>
      <p:nvGrpSpPr>
        <p:cNvPr id="103" name="Shape 103"/>
        <p:cNvGrpSpPr/>
        <p:nvPr/>
      </p:nvGrpSpPr>
      <p:grpSpPr>
        <a:xfrm>
          <a:off x="0" y="0"/>
          <a:ext cx="0" cy="0"/>
          <a:chOff x="0" y="0"/>
          <a:chExt cx="0" cy="0"/>
        </a:xfrm>
      </p:grpSpPr>
      <p:sp>
        <p:nvSpPr>
          <p:cNvPr id="104" name="Google Shape;104;p23"/>
          <p:cNvSpPr/>
          <p:nvPr/>
        </p:nvSpPr>
        <p:spPr>
          <a:xfrm>
            <a:off x="-4" y="5040225"/>
            <a:ext cx="9144000" cy="1032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23"/>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_2">
  <p:cSld name="TITLE_AND_BODY_1_2">
    <p:spTree>
      <p:nvGrpSpPr>
        <p:cNvPr id="106" name="Shape 106"/>
        <p:cNvGrpSpPr/>
        <p:nvPr/>
      </p:nvGrpSpPr>
      <p:grpSpPr>
        <a:xfrm>
          <a:off x="0" y="0"/>
          <a:ext cx="0" cy="0"/>
          <a:chOff x="0" y="0"/>
          <a:chExt cx="0" cy="0"/>
        </a:xfrm>
      </p:grpSpPr>
      <p:sp>
        <p:nvSpPr>
          <p:cNvPr id="107" name="Google Shape;107;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24"/>
          <p:cNvSpPr txBox="1"/>
          <p:nvPr>
            <p:ph type="title"/>
          </p:nvPr>
        </p:nvSpPr>
        <p:spPr>
          <a:xfrm>
            <a:off x="311700" y="445025"/>
            <a:ext cx="8520600" cy="6132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0" name="Google Shape;110;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3" name="Google Shape;113;p2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14" name="Google Shape;114;p25"/>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15" name="Google Shape;115;p25"/>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rtl="0">
              <a:spcBef>
                <a:spcPts val="600"/>
              </a:spcBef>
              <a:spcAft>
                <a:spcPts val="0"/>
              </a:spcAft>
              <a:buClr>
                <a:schemeClr val="accent1"/>
              </a:buClr>
              <a:buSzPts val="2400"/>
              <a:buChar char="▣"/>
              <a:defRPr>
                <a:solidFill>
                  <a:schemeClr val="accent1"/>
                </a:solidFill>
              </a:defRPr>
            </a:lvl1pPr>
            <a:lvl2pPr indent="-355600" lvl="1" marL="914400" rtl="0">
              <a:spcBef>
                <a:spcPts val="0"/>
              </a:spcBef>
              <a:spcAft>
                <a:spcPts val="0"/>
              </a:spcAft>
              <a:buClr>
                <a:schemeClr val="accent1"/>
              </a:buClr>
              <a:buSzPts val="2000"/>
              <a:buChar char="□"/>
              <a:defRPr>
                <a:solidFill>
                  <a:schemeClr val="accent1"/>
                </a:solidFill>
              </a:defRPr>
            </a:lvl2pPr>
            <a:lvl3pPr indent="-355600" lvl="2" marL="1371600" rtl="0">
              <a:spcBef>
                <a:spcPts val="0"/>
              </a:spcBef>
              <a:spcAft>
                <a:spcPts val="0"/>
              </a:spcAft>
              <a:buClr>
                <a:schemeClr val="accent1"/>
              </a:buClr>
              <a:buSzPts val="2000"/>
              <a:buChar char="■"/>
              <a:defRPr>
                <a:solidFill>
                  <a:schemeClr val="accent1"/>
                </a:solidFill>
              </a:defRPr>
            </a:lvl3pPr>
            <a:lvl4pPr indent="-342900" lvl="3" marL="1828800" rtl="0">
              <a:spcBef>
                <a:spcPts val="0"/>
              </a:spcBef>
              <a:spcAft>
                <a:spcPts val="0"/>
              </a:spcAft>
              <a:buClr>
                <a:schemeClr val="accent1"/>
              </a:buClr>
              <a:buSzPts val="1800"/>
              <a:buChar char="●"/>
              <a:defRPr>
                <a:solidFill>
                  <a:schemeClr val="accent1"/>
                </a:solidFill>
              </a:defRPr>
            </a:lvl4pPr>
            <a:lvl5pPr indent="-342900" lvl="4" marL="2286000" rtl="0">
              <a:spcBef>
                <a:spcPts val="0"/>
              </a:spcBef>
              <a:spcAft>
                <a:spcPts val="0"/>
              </a:spcAft>
              <a:buClr>
                <a:schemeClr val="accent1"/>
              </a:buClr>
              <a:buSzPts val="1800"/>
              <a:buChar char="○"/>
              <a:defRPr>
                <a:solidFill>
                  <a:schemeClr val="accent1"/>
                </a:solidFill>
              </a:defRPr>
            </a:lvl5pPr>
            <a:lvl6pPr indent="-342900" lvl="5" marL="2743200" rtl="0">
              <a:spcBef>
                <a:spcPts val="0"/>
              </a:spcBef>
              <a:spcAft>
                <a:spcPts val="0"/>
              </a:spcAft>
              <a:buClr>
                <a:schemeClr val="accent1"/>
              </a:buClr>
              <a:buSzPts val="1800"/>
              <a:buChar char="■"/>
              <a:defRPr>
                <a:solidFill>
                  <a:schemeClr val="accent1"/>
                </a:solidFill>
              </a:defRPr>
            </a:lvl6pPr>
            <a:lvl7pPr indent="-342900" lvl="6" marL="3200400" rtl="0">
              <a:spcBef>
                <a:spcPts val="0"/>
              </a:spcBef>
              <a:spcAft>
                <a:spcPts val="0"/>
              </a:spcAft>
              <a:buClr>
                <a:schemeClr val="accent1"/>
              </a:buClr>
              <a:buSzPts val="1800"/>
              <a:buChar char="●"/>
              <a:defRPr>
                <a:solidFill>
                  <a:schemeClr val="accent1"/>
                </a:solidFill>
              </a:defRPr>
            </a:lvl7pPr>
            <a:lvl8pPr indent="-342900" lvl="7" marL="3657600" rtl="0">
              <a:spcBef>
                <a:spcPts val="0"/>
              </a:spcBef>
              <a:spcAft>
                <a:spcPts val="0"/>
              </a:spcAft>
              <a:buClr>
                <a:schemeClr val="accent1"/>
              </a:buClr>
              <a:buSzPts val="1800"/>
              <a:buChar char="○"/>
              <a:defRPr>
                <a:solidFill>
                  <a:schemeClr val="accent1"/>
                </a:solidFill>
              </a:defRPr>
            </a:lvl8pPr>
            <a:lvl9pPr indent="-342900" lvl="8" marL="4114800" rtl="0">
              <a:spcBef>
                <a:spcPts val="0"/>
              </a:spcBef>
              <a:spcAft>
                <a:spcPts val="0"/>
              </a:spcAft>
              <a:buClr>
                <a:schemeClr val="accent1"/>
              </a:buClr>
              <a:buSzPts val="1800"/>
              <a:buChar char="■"/>
              <a:defRPr>
                <a:solidFill>
                  <a:schemeClr val="accent1"/>
                </a:solidFill>
              </a:defRPr>
            </a:lvl9pPr>
          </a:lstStyle>
          <a:p/>
        </p:txBody>
      </p:sp>
      <p:sp>
        <p:nvSpPr>
          <p:cNvPr id="117" name="Google Shape;11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91200" y="475725"/>
            <a:ext cx="7761600" cy="4935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9pPr>
          </a:lstStyle>
          <a:p/>
        </p:txBody>
      </p:sp>
      <p:sp>
        <p:nvSpPr>
          <p:cNvPr id="52" name="Google Shape;52;p13"/>
          <p:cNvSpPr txBox="1"/>
          <p:nvPr>
            <p:ph idx="1" type="body"/>
          </p:nvPr>
        </p:nvSpPr>
        <p:spPr>
          <a:xfrm>
            <a:off x="691200" y="1358703"/>
            <a:ext cx="7761600" cy="3309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indent="-355600" lvl="1" marL="9144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indent="-355600" lvl="2" marL="1371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indent="-342900" lvl="3" marL="1828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indent="-342900" lvl="4" marL="22860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indent="-342900" lvl="5" marL="27432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indent="-342900" lvl="6" marL="32004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indent="-342900" lvl="7" marL="36576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indent="-342900" lvl="8" marL="4114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p:txBody>
      </p:sp>
      <p:sp>
        <p:nvSpPr>
          <p:cNvPr id="53" name="Google Shape;53;p13"/>
          <p:cNvSpPr txBox="1"/>
          <p:nvPr>
            <p:ph idx="12" type="sldNum"/>
          </p:nvPr>
        </p:nvSpPr>
        <p:spPr>
          <a:xfrm>
            <a:off x="8556775" y="4834633"/>
            <a:ext cx="548700" cy="309000"/>
          </a:xfrm>
          <a:prstGeom prst="rect">
            <a:avLst/>
          </a:prstGeom>
          <a:noFill/>
          <a:ln>
            <a:noFill/>
          </a:ln>
        </p:spPr>
        <p:txBody>
          <a:bodyPr anchorCtr="0" anchor="t" bIns="91425" lIns="91425" spcFirstLastPara="1" rIns="91425" wrap="square" tIns="91425">
            <a:noAutofit/>
          </a:bodyPr>
          <a:lstStyle>
            <a:lvl1pPr lvl="0" algn="r">
              <a:buNone/>
              <a:defRPr b="1" sz="1200">
                <a:solidFill>
                  <a:srgbClr val="4ECDC4"/>
                </a:solidFill>
                <a:latin typeface="Montserrat"/>
                <a:ea typeface="Montserrat"/>
                <a:cs typeface="Montserrat"/>
                <a:sym typeface="Montserrat"/>
              </a:defRPr>
            </a:lvl1pPr>
            <a:lvl2pPr lvl="1" algn="r">
              <a:buNone/>
              <a:defRPr b="1" sz="1200">
                <a:solidFill>
                  <a:srgbClr val="4ECDC4"/>
                </a:solidFill>
                <a:latin typeface="Montserrat"/>
                <a:ea typeface="Montserrat"/>
                <a:cs typeface="Montserrat"/>
                <a:sym typeface="Montserrat"/>
              </a:defRPr>
            </a:lvl2pPr>
            <a:lvl3pPr lvl="2" algn="r">
              <a:buNone/>
              <a:defRPr b="1" sz="1200">
                <a:solidFill>
                  <a:srgbClr val="4ECDC4"/>
                </a:solidFill>
                <a:latin typeface="Montserrat"/>
                <a:ea typeface="Montserrat"/>
                <a:cs typeface="Montserrat"/>
                <a:sym typeface="Montserrat"/>
              </a:defRPr>
            </a:lvl3pPr>
            <a:lvl4pPr lvl="3" algn="r">
              <a:buNone/>
              <a:defRPr b="1" sz="1200">
                <a:solidFill>
                  <a:srgbClr val="4ECDC4"/>
                </a:solidFill>
                <a:latin typeface="Montserrat"/>
                <a:ea typeface="Montserrat"/>
                <a:cs typeface="Montserrat"/>
                <a:sym typeface="Montserrat"/>
              </a:defRPr>
            </a:lvl4pPr>
            <a:lvl5pPr lvl="4" algn="r">
              <a:buNone/>
              <a:defRPr b="1" sz="1200">
                <a:solidFill>
                  <a:srgbClr val="4ECDC4"/>
                </a:solidFill>
                <a:latin typeface="Montserrat"/>
                <a:ea typeface="Montserrat"/>
                <a:cs typeface="Montserrat"/>
                <a:sym typeface="Montserrat"/>
              </a:defRPr>
            </a:lvl5pPr>
            <a:lvl6pPr lvl="5" algn="r">
              <a:buNone/>
              <a:defRPr b="1" sz="1200">
                <a:solidFill>
                  <a:srgbClr val="4ECDC4"/>
                </a:solidFill>
                <a:latin typeface="Montserrat"/>
                <a:ea typeface="Montserrat"/>
                <a:cs typeface="Montserrat"/>
                <a:sym typeface="Montserrat"/>
              </a:defRPr>
            </a:lvl6pPr>
            <a:lvl7pPr lvl="6" algn="r">
              <a:buNone/>
              <a:defRPr b="1" sz="1200">
                <a:solidFill>
                  <a:srgbClr val="4ECDC4"/>
                </a:solidFill>
                <a:latin typeface="Montserrat"/>
                <a:ea typeface="Montserrat"/>
                <a:cs typeface="Montserrat"/>
                <a:sym typeface="Montserrat"/>
              </a:defRPr>
            </a:lvl7pPr>
            <a:lvl8pPr lvl="7" algn="r">
              <a:buNone/>
              <a:defRPr b="1" sz="1200">
                <a:solidFill>
                  <a:srgbClr val="4ECDC4"/>
                </a:solidFill>
                <a:latin typeface="Montserrat"/>
                <a:ea typeface="Montserrat"/>
                <a:cs typeface="Montserrat"/>
                <a:sym typeface="Montserrat"/>
              </a:defRPr>
            </a:lvl8pPr>
            <a:lvl9pPr lvl="8" algn="r">
              <a:buNone/>
              <a:defRPr b="1" sz="1200">
                <a:solidFill>
                  <a:srgbClr val="4ECDC4"/>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s://start.spring.io" TargetMode="External"/><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start.spring.i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ctrTitle"/>
          </p:nvPr>
        </p:nvSpPr>
        <p:spPr>
          <a:xfrm>
            <a:off x="1590200" y="2220425"/>
            <a:ext cx="6867900" cy="1804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Spring Boot (3)</a:t>
            </a:r>
            <a:endParaRPr/>
          </a:p>
          <a:p>
            <a:pPr indent="0" lvl="0" marL="0" rtl="0">
              <a:spcBef>
                <a:spcPts val="0"/>
              </a:spcBef>
              <a:spcAft>
                <a:spcPts val="0"/>
              </a:spcAft>
              <a:buNone/>
            </a:pPr>
            <a:r>
              <a:rPr lang="es"/>
              <a:t>Iniciar un Proyecto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5"/>
          <p:cNvSpPr txBox="1"/>
          <p:nvPr>
            <p:ph idx="4294967295" type="body"/>
          </p:nvPr>
        </p:nvSpPr>
        <p:spPr>
          <a:xfrm>
            <a:off x="3470975" y="2043450"/>
            <a:ext cx="4919700" cy="10566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Crea un nuevo proyecto web de Spring con el IDE que prefieras seleccionando las dependencias necesarias</a:t>
            </a:r>
            <a:endParaRPr sz="1800">
              <a:solidFill>
                <a:srgbClr val="738498"/>
              </a:solidFill>
            </a:endParaRPr>
          </a:p>
        </p:txBody>
      </p:sp>
      <p:sp>
        <p:nvSpPr>
          <p:cNvPr id="189" name="Google Shape;189;p35"/>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0" name="Google Shape;190;p35"/>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3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Web </a:t>
            </a:r>
            <a:r>
              <a:rPr lang="es"/>
              <a:t>start.spring.io</a:t>
            </a:r>
            <a:endParaRPr/>
          </a:p>
        </p:txBody>
      </p:sp>
      <p:sp>
        <p:nvSpPr>
          <p:cNvPr id="197" name="Google Shape;197;p36"/>
          <p:cNvSpPr txBox="1"/>
          <p:nvPr>
            <p:ph idx="1" type="body"/>
          </p:nvPr>
        </p:nvSpPr>
        <p:spPr>
          <a:xfrm>
            <a:off x="691200" y="1358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Para comenzar, dirige tu navegador web favorito a </a:t>
            </a:r>
            <a:r>
              <a:rPr lang="es" sz="1800" u="sng">
                <a:solidFill>
                  <a:schemeClr val="hlink"/>
                </a:solidFill>
                <a:hlinkClick r:id="rId3"/>
              </a:rPr>
              <a:t>https://start.spring.io</a:t>
            </a:r>
            <a:endParaRPr sz="1800"/>
          </a:p>
          <a:p>
            <a:pPr indent="0" lvl="0" marL="0" rtl="0">
              <a:spcBef>
                <a:spcPts val="600"/>
              </a:spcBef>
              <a:spcAft>
                <a:spcPts val="0"/>
              </a:spcAft>
              <a:buNone/>
            </a:pPr>
            <a:r>
              <a:rPr lang="es" sz="1800"/>
              <a:t>Tienes la opción de especificar dependencias escribiendo criterios de búsqueda en el cuadro "</a:t>
            </a:r>
            <a:r>
              <a:rPr i="1" lang="es" sz="1800">
                <a:solidFill>
                  <a:srgbClr val="4ECDC4"/>
                </a:solidFill>
              </a:rPr>
              <a:t>Search for dependencies</a:t>
            </a:r>
            <a:r>
              <a:rPr lang="es" sz="1800"/>
              <a:t>". Por ejemplo, se puede escribir "</a:t>
            </a:r>
            <a:r>
              <a:rPr i="1" lang="es" sz="1800"/>
              <a:t>web</a:t>
            </a:r>
            <a:r>
              <a:rPr lang="es" sz="1800"/>
              <a:t>" para buscar las dependencias donde "</a:t>
            </a:r>
            <a:r>
              <a:rPr i="1" lang="es" sz="1800"/>
              <a:t>web</a:t>
            </a:r>
            <a:r>
              <a:rPr lang="es" sz="1800"/>
              <a:t>" es una palabra clave.</a:t>
            </a:r>
            <a:endParaRPr sz="1800"/>
          </a:p>
        </p:txBody>
      </p:sp>
      <p:pic>
        <p:nvPicPr>
          <p:cNvPr id="198" name="Google Shape;198;p36"/>
          <p:cNvPicPr preferRelativeResize="0"/>
          <p:nvPr/>
        </p:nvPicPr>
        <p:blipFill>
          <a:blip r:embed="rId4">
            <a:alphaModFix/>
          </a:blip>
          <a:stretch>
            <a:fillRect/>
          </a:stretch>
        </p:blipFill>
        <p:spPr>
          <a:xfrm>
            <a:off x="5342199" y="193025"/>
            <a:ext cx="3630037" cy="2308750"/>
          </a:xfrm>
          <a:prstGeom prst="rect">
            <a:avLst/>
          </a:prstGeom>
          <a:noFill/>
          <a:ln>
            <a:noFill/>
          </a:ln>
        </p:spPr>
      </p:pic>
      <p:pic>
        <p:nvPicPr>
          <p:cNvPr id="199" name="Google Shape;199;p36"/>
          <p:cNvPicPr preferRelativeResize="0"/>
          <p:nvPr/>
        </p:nvPicPr>
        <p:blipFill>
          <a:blip r:embed="rId5">
            <a:alphaModFix/>
          </a:blip>
          <a:stretch>
            <a:fillRect/>
          </a:stretch>
        </p:blipFill>
        <p:spPr>
          <a:xfrm>
            <a:off x="5360187" y="2571750"/>
            <a:ext cx="3594076" cy="2451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37"/>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Web </a:t>
            </a:r>
            <a:r>
              <a:rPr lang="es"/>
              <a:t>start.spring.io</a:t>
            </a:r>
            <a:endParaRPr/>
          </a:p>
        </p:txBody>
      </p:sp>
      <p:sp>
        <p:nvSpPr>
          <p:cNvPr id="206" name="Google Shape;206;p37"/>
          <p:cNvSpPr txBox="1"/>
          <p:nvPr>
            <p:ph idx="1" type="body"/>
          </p:nvPr>
        </p:nvSpPr>
        <p:spPr>
          <a:xfrm>
            <a:off x="740175" y="1351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Los cuadros debajo de "</a:t>
            </a:r>
            <a:r>
              <a:rPr i="1" lang="es" sz="1800"/>
              <a:t>Selected Dependencies</a:t>
            </a:r>
            <a:r>
              <a:rPr lang="es" sz="1800"/>
              <a:t>" muestran que se han seleccionado las dependencias "</a:t>
            </a:r>
            <a:r>
              <a:rPr i="1" lang="es" sz="1800"/>
              <a:t>Web</a:t>
            </a:r>
            <a:r>
              <a:rPr lang="es" sz="1800"/>
              <a:t>", "</a:t>
            </a:r>
            <a:r>
              <a:rPr i="1" lang="es" sz="1800"/>
              <a:t>Thymeleaf</a:t>
            </a:r>
            <a:r>
              <a:rPr lang="es" sz="1800"/>
              <a:t>", "</a:t>
            </a:r>
            <a:r>
              <a:rPr i="1" lang="es" sz="1800"/>
              <a:t>DevTools</a:t>
            </a:r>
            <a:r>
              <a:rPr lang="es" sz="1800"/>
              <a:t>" y "</a:t>
            </a:r>
            <a:r>
              <a:rPr i="1" lang="es" sz="1800"/>
              <a:t>Lombok</a:t>
            </a:r>
            <a:r>
              <a:rPr lang="es" sz="1800"/>
              <a:t>".</a:t>
            </a:r>
            <a:endParaRPr sz="1800"/>
          </a:p>
          <a:p>
            <a:pPr indent="0" lvl="0" marL="0" rtl="0">
              <a:spcBef>
                <a:spcPts val="600"/>
              </a:spcBef>
              <a:spcAft>
                <a:spcPts val="0"/>
              </a:spcAft>
              <a:buNone/>
            </a:pPr>
            <a:r>
              <a:rPr lang="es" sz="1800"/>
              <a:t>Cuando hayas terminado, puedes hacer clic en el botón "</a:t>
            </a:r>
            <a:r>
              <a:rPr i="1" lang="es" sz="1800"/>
              <a:t>Generate Project</a:t>
            </a:r>
            <a:r>
              <a:rPr lang="es" sz="1800"/>
              <a:t>" para que Initializr genere el proyecto y lo descargue como un </a:t>
            </a:r>
            <a:r>
              <a:rPr b="1" i="1" lang="es" sz="1800"/>
              <a:t>archivo ZIP</a:t>
            </a:r>
            <a:r>
              <a:rPr lang="es" sz="1800"/>
              <a:t>.</a:t>
            </a:r>
            <a:endParaRPr sz="1800"/>
          </a:p>
        </p:txBody>
      </p:sp>
      <p:pic>
        <p:nvPicPr>
          <p:cNvPr id="207" name="Google Shape;207;p37"/>
          <p:cNvPicPr preferRelativeResize="0"/>
          <p:nvPr/>
        </p:nvPicPr>
        <p:blipFill>
          <a:blip r:embed="rId3">
            <a:alphaModFix/>
          </a:blip>
          <a:stretch>
            <a:fillRect/>
          </a:stretch>
        </p:blipFill>
        <p:spPr>
          <a:xfrm>
            <a:off x="5342194" y="1555675"/>
            <a:ext cx="3630025" cy="2475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3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Web </a:t>
            </a:r>
            <a:r>
              <a:rPr lang="es"/>
              <a:t>start.spring.io</a:t>
            </a:r>
            <a:endParaRPr/>
          </a:p>
        </p:txBody>
      </p:sp>
      <p:sp>
        <p:nvSpPr>
          <p:cNvPr id="214" name="Google Shape;214;p38"/>
          <p:cNvSpPr txBox="1"/>
          <p:nvPr>
            <p:ph idx="1" type="body"/>
          </p:nvPr>
        </p:nvSpPr>
        <p:spPr>
          <a:xfrm>
            <a:off x="740175" y="1351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1800"/>
          </a:p>
          <a:p>
            <a:pPr indent="0" lvl="0" marL="0" rtl="0">
              <a:spcBef>
                <a:spcPts val="600"/>
              </a:spcBef>
              <a:spcAft>
                <a:spcPts val="0"/>
              </a:spcAft>
              <a:buNone/>
            </a:pPr>
            <a:r>
              <a:rPr lang="es" sz="1800"/>
              <a:t>Si se prefiere un poco más de control, se puede hacer clic en el enlace "</a:t>
            </a:r>
            <a:r>
              <a:rPr i="1" lang="es" sz="1800"/>
              <a:t>Switch to the full version</a:t>
            </a:r>
            <a:r>
              <a:rPr lang="es" sz="1800"/>
              <a:t>" en "</a:t>
            </a:r>
            <a:r>
              <a:rPr i="1" lang="es" sz="1800"/>
              <a:t>Generate Project</a:t>
            </a:r>
            <a:r>
              <a:rPr lang="es" sz="1800"/>
              <a:t>" para expandir la interfaz de usuario con más campos y una lista completa de casillas de verificación para todas las dependencias disponibles.</a:t>
            </a:r>
            <a:endParaRPr sz="1800"/>
          </a:p>
          <a:p>
            <a:pPr indent="0" lvl="0" marL="0" rtl="0">
              <a:spcBef>
                <a:spcPts val="600"/>
              </a:spcBef>
              <a:spcAft>
                <a:spcPts val="0"/>
              </a:spcAft>
              <a:buNone/>
            </a:pPr>
            <a:r>
              <a:t/>
            </a:r>
            <a:endParaRPr sz="1800"/>
          </a:p>
        </p:txBody>
      </p:sp>
      <p:pic>
        <p:nvPicPr>
          <p:cNvPr id="215" name="Google Shape;215;p38"/>
          <p:cNvPicPr preferRelativeResize="0"/>
          <p:nvPr/>
        </p:nvPicPr>
        <p:blipFill>
          <a:blip r:embed="rId3">
            <a:alphaModFix/>
          </a:blip>
          <a:stretch>
            <a:fillRect/>
          </a:stretch>
        </p:blipFill>
        <p:spPr>
          <a:xfrm>
            <a:off x="5342200" y="875500"/>
            <a:ext cx="3630025" cy="36717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39"/>
          <p:cNvSpPr txBox="1"/>
          <p:nvPr>
            <p:ph idx="4294967295" type="body"/>
          </p:nvPr>
        </p:nvSpPr>
        <p:spPr>
          <a:xfrm>
            <a:off x="3470975" y="2043450"/>
            <a:ext cx="4716600" cy="10566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Crea un nuevo proyecto web de Spring con la web </a:t>
            </a:r>
            <a:r>
              <a:rPr i="1" lang="es" sz="1800">
                <a:solidFill>
                  <a:srgbClr val="4ECDC4"/>
                </a:solidFill>
              </a:rPr>
              <a:t>start.spring.io</a:t>
            </a:r>
            <a:r>
              <a:rPr lang="es" sz="1800">
                <a:solidFill>
                  <a:srgbClr val="738498"/>
                </a:solidFill>
              </a:rPr>
              <a:t> e importa el zip con el IDE</a:t>
            </a:r>
            <a:endParaRPr sz="1800">
              <a:solidFill>
                <a:srgbClr val="738498"/>
              </a:solidFill>
            </a:endParaRPr>
          </a:p>
        </p:txBody>
      </p:sp>
      <p:sp>
        <p:nvSpPr>
          <p:cNvPr id="222" name="Google Shape;222;p39"/>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3" name="Google Shape;223;p39"/>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Comando curl</a:t>
            </a:r>
            <a:endParaRPr/>
          </a:p>
        </p:txBody>
      </p:sp>
      <p:sp>
        <p:nvSpPr>
          <p:cNvPr id="229" name="Google Shape;229;p40"/>
          <p:cNvSpPr txBox="1"/>
          <p:nvPr>
            <p:ph idx="1" type="body"/>
          </p:nvPr>
        </p:nvSpPr>
        <p:spPr>
          <a:xfrm>
            <a:off x="691200" y="1364600"/>
            <a:ext cx="7761600" cy="330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La forma más sencilla de arrancar un proyecto de Spring con curl es consumir la API de esta manera:</a:t>
            </a:r>
            <a:endParaRPr sz="1800"/>
          </a:p>
          <a:p>
            <a:pPr indent="0" lvl="0" marL="0" rtl="0">
              <a:spcBef>
                <a:spcPts val="1000"/>
              </a:spcBef>
              <a:spcAft>
                <a:spcPts val="0"/>
              </a:spcAft>
              <a:buNone/>
            </a:pPr>
            <a:r>
              <a:t/>
            </a:r>
            <a:endParaRPr sz="1800"/>
          </a:p>
          <a:p>
            <a:pPr indent="0" lvl="0" marL="0" rtl="0">
              <a:spcBef>
                <a:spcPts val="1000"/>
              </a:spcBef>
              <a:spcAft>
                <a:spcPts val="0"/>
              </a:spcAft>
              <a:buClr>
                <a:schemeClr val="dk1"/>
              </a:buClr>
              <a:buSzPts val="1100"/>
              <a:buFont typeface="Arial"/>
              <a:buNone/>
            </a:pPr>
            <a:r>
              <a:rPr lang="es" sz="1800"/>
              <a:t>En este caso, estamos solicitando el punto final </a:t>
            </a:r>
            <a:r>
              <a:rPr b="1" i="1" lang="es" sz="1800"/>
              <a:t>/starter.zip</a:t>
            </a:r>
            <a:r>
              <a:rPr lang="es" sz="1800"/>
              <a:t> desde </a:t>
            </a:r>
            <a:r>
              <a:rPr i="1" lang="es" sz="1800"/>
              <a:t>Initializr</a:t>
            </a:r>
            <a:r>
              <a:rPr lang="es" sz="1800"/>
              <a:t>, que generará un proyecto de Spring y lo descargará como un archivo ZIP. El proyecto generado será construido por </a:t>
            </a:r>
            <a:r>
              <a:rPr i="1" lang="es" sz="1800"/>
              <a:t>Maven</a:t>
            </a:r>
            <a:r>
              <a:rPr lang="es" sz="1800"/>
              <a:t> y no tendrá dependencias que no sean la dependencia base del arrancador </a:t>
            </a:r>
            <a:r>
              <a:rPr i="1" lang="es" sz="1800"/>
              <a:t>Spring Boot</a:t>
            </a:r>
            <a:r>
              <a:rPr lang="es" sz="1800"/>
              <a:t>. Toda la información del proyecto, el archivo </a:t>
            </a:r>
            <a:r>
              <a:rPr i="1" lang="es" sz="1800"/>
              <a:t>pom.xml</a:t>
            </a:r>
            <a:r>
              <a:rPr lang="es" sz="1800"/>
              <a:t> del proyecto se establecerá con valores predeterminados.</a:t>
            </a:r>
            <a:endParaRPr sz="1800"/>
          </a:p>
          <a:p>
            <a:pPr indent="0" lvl="0" marL="0" rtl="0">
              <a:spcBef>
                <a:spcPts val="1000"/>
              </a:spcBef>
              <a:spcAft>
                <a:spcPts val="0"/>
              </a:spcAft>
              <a:buNone/>
            </a:pPr>
            <a:br>
              <a:rPr lang="es" sz="1800"/>
            </a:br>
            <a:endParaRPr sz="1800"/>
          </a:p>
          <a:p>
            <a:pPr indent="0" lvl="0" marL="0" rtl="0">
              <a:spcBef>
                <a:spcPts val="1000"/>
              </a:spcBef>
              <a:spcAft>
                <a:spcPts val="0"/>
              </a:spcAft>
              <a:buNone/>
            </a:pPr>
            <a:r>
              <a:t/>
            </a:r>
            <a:endParaRPr/>
          </a:p>
        </p:txBody>
      </p:sp>
      <p:pic>
        <p:nvPicPr>
          <p:cNvPr id="230" name="Google Shape;230;p40"/>
          <p:cNvPicPr preferRelativeResize="0"/>
          <p:nvPr/>
        </p:nvPicPr>
        <p:blipFill>
          <a:blip r:embed="rId3">
            <a:alphaModFix/>
          </a:blip>
          <a:stretch>
            <a:fillRect/>
          </a:stretch>
        </p:blipFill>
        <p:spPr>
          <a:xfrm>
            <a:off x="2281875" y="2179577"/>
            <a:ext cx="5128300" cy="34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Comando curl</a:t>
            </a:r>
            <a:endParaRPr/>
          </a:p>
        </p:txBody>
      </p:sp>
      <p:sp>
        <p:nvSpPr>
          <p:cNvPr id="236" name="Google Shape;236;p41"/>
          <p:cNvSpPr txBox="1"/>
          <p:nvPr>
            <p:ph idx="1" type="body"/>
          </p:nvPr>
        </p:nvSpPr>
        <p:spPr>
          <a:xfrm>
            <a:off x="691200" y="1364600"/>
            <a:ext cx="7761600" cy="330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Lógicamente sería recomendable especificar algunos detalles y dependencias más allá de los valores predeterminados dados.</a:t>
            </a:r>
            <a:endParaRPr sz="1800"/>
          </a:p>
          <a:p>
            <a:pPr indent="0" lvl="0" marL="0" rtl="0">
              <a:spcBef>
                <a:spcPts val="1000"/>
              </a:spcBef>
              <a:spcAft>
                <a:spcPts val="0"/>
              </a:spcAft>
              <a:buNone/>
            </a:pPr>
            <a:r>
              <a:rPr lang="es" sz="1800"/>
              <a:t>El parámetro </a:t>
            </a:r>
            <a:r>
              <a:rPr b="1" i="1" lang="es" sz="1800"/>
              <a:t>dependencies</a:t>
            </a:r>
            <a:r>
              <a:rPr lang="es" sz="1800"/>
              <a:t> es probablemente el más útil. Por ejemplo, supongamos que queremos crear un proyecto web simple con Spring. El siguiente uso de línea de comando de curl producirá un proyecto ZIP con el iniciador web como una dependencia:</a:t>
            </a:r>
            <a:br>
              <a:rPr lang="es" sz="1800"/>
            </a:br>
            <a:endParaRPr sz="1800"/>
          </a:p>
          <a:p>
            <a:pPr indent="0" lvl="0" marL="0" rtl="0">
              <a:spcBef>
                <a:spcPts val="1000"/>
              </a:spcBef>
              <a:spcAft>
                <a:spcPts val="0"/>
              </a:spcAft>
              <a:buNone/>
            </a:pPr>
            <a:r>
              <a:t/>
            </a:r>
            <a:endParaRPr/>
          </a:p>
        </p:txBody>
      </p:sp>
      <p:pic>
        <p:nvPicPr>
          <p:cNvPr id="237" name="Google Shape;237;p41"/>
          <p:cNvPicPr preferRelativeResize="0"/>
          <p:nvPr/>
        </p:nvPicPr>
        <p:blipFill>
          <a:blip r:embed="rId3">
            <a:alphaModFix/>
          </a:blip>
          <a:stretch>
            <a:fillRect/>
          </a:stretch>
        </p:blipFill>
        <p:spPr>
          <a:xfrm>
            <a:off x="1871650" y="3748313"/>
            <a:ext cx="5400675" cy="60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42"/>
          <p:cNvSpPr txBox="1"/>
          <p:nvPr>
            <p:ph idx="4294967295" type="body"/>
          </p:nvPr>
        </p:nvSpPr>
        <p:spPr>
          <a:xfrm>
            <a:off x="3470975" y="2043450"/>
            <a:ext cx="4716600" cy="10566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Instala </a:t>
            </a:r>
            <a:r>
              <a:rPr b="1" lang="es" sz="1800">
                <a:solidFill>
                  <a:srgbClr val="4ECDC4"/>
                </a:solidFill>
              </a:rPr>
              <a:t>curl</a:t>
            </a:r>
            <a:r>
              <a:rPr lang="es" sz="1800">
                <a:solidFill>
                  <a:srgbClr val="738498"/>
                </a:solidFill>
              </a:rPr>
              <a:t> en windows y prueba a crear un nuevo proyecto web de Spring a través de la línea de comandos</a:t>
            </a:r>
            <a:endParaRPr sz="1800">
              <a:solidFill>
                <a:srgbClr val="738498"/>
              </a:solidFill>
            </a:endParaRPr>
          </a:p>
        </p:txBody>
      </p:sp>
      <p:sp>
        <p:nvSpPr>
          <p:cNvPr id="244" name="Google Shape;244;p42"/>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5" name="Google Shape;245;p42"/>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Estructura</a:t>
            </a:r>
            <a:r>
              <a:rPr lang="es"/>
              <a:t> de un proyecto Spring</a:t>
            </a:r>
            <a:endParaRPr/>
          </a:p>
        </p:txBody>
      </p:sp>
      <p:sp>
        <p:nvSpPr>
          <p:cNvPr id="251" name="Google Shape;251;p43"/>
          <p:cNvSpPr txBox="1"/>
          <p:nvPr>
            <p:ph idx="1" type="body"/>
          </p:nvPr>
        </p:nvSpPr>
        <p:spPr>
          <a:xfrm>
            <a:off x="691200" y="1358700"/>
            <a:ext cx="3808500" cy="33090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s" sz="1800"/>
              <a:t>Se podría decir que lo que vemos es una típica estructura de proyecto </a:t>
            </a:r>
            <a:r>
              <a:rPr i="1" lang="es" sz="1800"/>
              <a:t>Maven</a:t>
            </a:r>
            <a:r>
              <a:rPr lang="es" sz="1800"/>
              <a:t>, donde el código fuente de la aplicación se coloca bajo </a:t>
            </a:r>
            <a:r>
              <a:rPr b="1" i="1" lang="es" sz="1800">
                <a:solidFill>
                  <a:srgbClr val="4ECDC4"/>
                </a:solidFill>
              </a:rPr>
              <a:t>src/main/java</a:t>
            </a:r>
            <a:r>
              <a:rPr lang="es" sz="1800"/>
              <a:t>, el código de prueba se ubica bajo </a:t>
            </a:r>
            <a:r>
              <a:rPr b="1" i="1" lang="es" sz="1800">
                <a:solidFill>
                  <a:srgbClr val="4ECDC4"/>
                </a:solidFill>
              </a:rPr>
              <a:t>src/test/java</a:t>
            </a:r>
            <a:r>
              <a:rPr lang="es" sz="1800"/>
              <a:t> y los recursos que no son Java se ubican en </a:t>
            </a:r>
            <a:r>
              <a:rPr b="1" i="1" lang="es" sz="1800">
                <a:solidFill>
                  <a:srgbClr val="4ECDC4"/>
                </a:solidFill>
              </a:rPr>
              <a:t>src/main/resources</a:t>
            </a:r>
            <a:r>
              <a:rPr lang="es" sz="1800"/>
              <a:t>.</a:t>
            </a:r>
            <a:endParaRPr sz="1800"/>
          </a:p>
          <a:p>
            <a:pPr indent="0" lvl="0" marL="0" rtl="0">
              <a:spcBef>
                <a:spcPts val="600"/>
              </a:spcBef>
              <a:spcAft>
                <a:spcPts val="0"/>
              </a:spcAft>
              <a:buNone/>
            </a:pPr>
            <a:r>
              <a:t/>
            </a:r>
            <a:endParaRPr sz="1800"/>
          </a:p>
        </p:txBody>
      </p:sp>
      <p:pic>
        <p:nvPicPr>
          <p:cNvPr id="252" name="Google Shape;252;p43"/>
          <p:cNvPicPr preferRelativeResize="0"/>
          <p:nvPr/>
        </p:nvPicPr>
        <p:blipFill rotWithShape="1">
          <a:blip r:embed="rId3">
            <a:alphaModFix/>
          </a:blip>
          <a:srcRect b="0" l="1017" r="1144" t="0"/>
          <a:stretch/>
        </p:blipFill>
        <p:spPr>
          <a:xfrm>
            <a:off x="4737625" y="1358700"/>
            <a:ext cx="3974825" cy="3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Estructura de un proyecto Spring</a:t>
            </a:r>
            <a:endParaRPr/>
          </a:p>
        </p:txBody>
      </p:sp>
      <p:sp>
        <p:nvSpPr>
          <p:cNvPr id="258" name="Google Shape;258;p44"/>
          <p:cNvSpPr txBox="1"/>
          <p:nvPr>
            <p:ph idx="1" type="body"/>
          </p:nvPr>
        </p:nvSpPr>
        <p:spPr>
          <a:xfrm>
            <a:off x="691200" y="1358700"/>
            <a:ext cx="7874400" cy="3309000"/>
          </a:xfrm>
          <a:prstGeom prst="rect">
            <a:avLst/>
          </a:prstGeom>
        </p:spPr>
        <p:txBody>
          <a:bodyPr anchorCtr="0" anchor="t" bIns="91425" lIns="91425" spcFirstLastPara="1" rIns="91425" wrap="square" tIns="91425">
            <a:noAutofit/>
          </a:bodyPr>
          <a:lstStyle/>
          <a:p>
            <a:pPr indent="-342900" lvl="0" marL="457200">
              <a:spcBef>
                <a:spcPts val="600"/>
              </a:spcBef>
              <a:spcAft>
                <a:spcPts val="0"/>
              </a:spcAft>
              <a:buSzPts val="1800"/>
              <a:buChar char="▣"/>
            </a:pPr>
            <a:r>
              <a:rPr b="1" i="1" lang="es" sz="1800">
                <a:solidFill>
                  <a:srgbClr val="4ECDC4"/>
                </a:solidFill>
              </a:rPr>
              <a:t>mvnw</a:t>
            </a:r>
            <a:r>
              <a:rPr lang="es" sz="1800"/>
              <a:t> y </a:t>
            </a:r>
            <a:r>
              <a:rPr b="1" i="1" lang="es" sz="1800">
                <a:solidFill>
                  <a:srgbClr val="4ECDC4"/>
                </a:solidFill>
              </a:rPr>
              <a:t>mvnw.cmd</a:t>
            </a:r>
            <a:r>
              <a:rPr lang="es" sz="1800"/>
              <a:t>: son scripts de Maven. Se pueden usar para construir un proyecto incluso si no se tiene instalado Maven en la máquina.</a:t>
            </a:r>
            <a:endParaRPr sz="1800"/>
          </a:p>
          <a:p>
            <a:pPr indent="-342900" lvl="0" marL="457200">
              <a:spcBef>
                <a:spcPts val="0"/>
              </a:spcBef>
              <a:spcAft>
                <a:spcPts val="0"/>
              </a:spcAft>
              <a:buSzPts val="1800"/>
              <a:buChar char="▣"/>
            </a:pPr>
            <a:r>
              <a:rPr b="1" i="1" lang="es" sz="1800">
                <a:solidFill>
                  <a:srgbClr val="4ECDC4"/>
                </a:solidFill>
              </a:rPr>
              <a:t>pom.xml</a:t>
            </a:r>
            <a:r>
              <a:rPr lang="es" sz="1800"/>
              <a:t>: esta es la especificación de construcción Maven. Lo miraremos más a fondo en un momento.</a:t>
            </a:r>
            <a:endParaRPr sz="1800"/>
          </a:p>
          <a:p>
            <a:pPr indent="-342900" lvl="0" marL="457200" rtl="0">
              <a:spcBef>
                <a:spcPts val="0"/>
              </a:spcBef>
              <a:spcAft>
                <a:spcPts val="0"/>
              </a:spcAft>
              <a:buSzPts val="1800"/>
              <a:buChar char="▣"/>
            </a:pPr>
            <a:r>
              <a:rPr b="1" i="1" lang="es" sz="1800">
                <a:solidFill>
                  <a:srgbClr val="4ECDC4"/>
                </a:solidFill>
              </a:rPr>
              <a:t>TacoCloudApplication.java</a:t>
            </a:r>
            <a:r>
              <a:rPr lang="es" sz="1800"/>
              <a:t>: esta es la clase principal de Spring Boot que inicia el proyecto. Echaremos un vistazo más de cerca a esta clase a continuación.</a:t>
            </a:r>
            <a:endParaRPr sz="1800"/>
          </a:p>
          <a:p>
            <a:pPr indent="-342900" lvl="0" marL="457200">
              <a:spcBef>
                <a:spcPts val="0"/>
              </a:spcBef>
              <a:spcAft>
                <a:spcPts val="0"/>
              </a:spcAft>
              <a:buSzPts val="1800"/>
              <a:buChar char="▣"/>
            </a:pPr>
            <a:r>
              <a:rPr b="1" i="1" lang="es" sz="1800">
                <a:solidFill>
                  <a:srgbClr val="4ECDC4"/>
                </a:solidFill>
              </a:rPr>
              <a:t>application.properties</a:t>
            </a:r>
            <a:r>
              <a:rPr lang="es" sz="1800"/>
              <a:t>: este archivo está inicialmente vacío, pero ofrece un lugar donde poder especificar las propiedades de configuración.</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ctrTitle"/>
          </p:nvPr>
        </p:nvSpPr>
        <p:spPr>
          <a:xfrm>
            <a:off x="4155750" y="3518244"/>
            <a:ext cx="4505400" cy="143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6000">
                <a:solidFill>
                  <a:srgbClr val="4ECDC4"/>
                </a:solidFill>
              </a:rPr>
              <a:t>Índice</a:t>
            </a:r>
            <a:endParaRPr sz="6000">
              <a:solidFill>
                <a:srgbClr val="4ECDC4"/>
              </a:solidFill>
            </a:endParaRPr>
          </a:p>
        </p:txBody>
      </p:sp>
      <p:sp>
        <p:nvSpPr>
          <p:cNvPr id="128" name="Google Shape;128;p27"/>
          <p:cNvSpPr txBox="1"/>
          <p:nvPr>
            <p:ph idx="1" type="subTitle"/>
          </p:nvPr>
        </p:nvSpPr>
        <p:spPr>
          <a:xfrm>
            <a:off x="671800" y="552850"/>
            <a:ext cx="4317900" cy="4205700"/>
          </a:xfrm>
          <a:prstGeom prst="rect">
            <a:avLst/>
          </a:prstGeom>
        </p:spPr>
        <p:txBody>
          <a:bodyPr anchorCtr="0" anchor="b" bIns="91425" lIns="91425" spcFirstLastPara="1" rIns="91425" wrap="square" tIns="91425">
            <a:noAutofit/>
          </a:bodyPr>
          <a:lstStyle/>
          <a:p>
            <a:pPr indent="-317500" lvl="0" marL="457200" rtl="0">
              <a:spcBef>
                <a:spcPts val="0"/>
              </a:spcBef>
              <a:spcAft>
                <a:spcPts val="0"/>
              </a:spcAft>
              <a:buClr>
                <a:schemeClr val="lt1"/>
              </a:buClr>
              <a:buSzPts val="1400"/>
              <a:buChar char="●"/>
            </a:pPr>
            <a:r>
              <a:rPr b="1" lang="es" sz="1400">
                <a:solidFill>
                  <a:schemeClr val="lt1"/>
                </a:solidFill>
              </a:rPr>
              <a:t>¿Cómo iniciar un proyecto Spring?</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Spring Tool Suite</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IntelliJ IDEA</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Web start.spring.io</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Comando curl</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Estructura de un proyecto Spring</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Anatomía del POM</a:t>
            </a:r>
            <a:endParaRPr b="1" sz="1400">
              <a:solidFill>
                <a:schemeClr val="lt1"/>
              </a:solidFill>
            </a:endParaRPr>
          </a:p>
          <a:p>
            <a:pPr indent="-317500" lvl="0" marL="457200" rtl="0">
              <a:spcBef>
                <a:spcPts val="1000"/>
              </a:spcBef>
              <a:spcAft>
                <a:spcPts val="0"/>
              </a:spcAft>
              <a:buClr>
                <a:schemeClr val="lt1"/>
              </a:buClr>
              <a:buSzPts val="1400"/>
              <a:buChar char="●"/>
            </a:pPr>
            <a:r>
              <a:rPr b="1" lang="es" sz="1400">
                <a:solidFill>
                  <a:schemeClr val="lt1"/>
                </a:solidFill>
              </a:rPr>
              <a:t>Inicio de la aplicación</a:t>
            </a:r>
            <a:endParaRPr b="1" sz="1400">
              <a:solidFill>
                <a:schemeClr val="lt1"/>
              </a:solidFill>
            </a:endParaRPr>
          </a:p>
          <a:p>
            <a:pPr indent="-317500" lvl="0" marL="457200" rtl="0">
              <a:spcBef>
                <a:spcPts val="1000"/>
              </a:spcBef>
              <a:spcAft>
                <a:spcPts val="1000"/>
              </a:spcAft>
              <a:buClr>
                <a:schemeClr val="lt1"/>
              </a:buClr>
              <a:buSzPts val="1400"/>
              <a:buChar char="●"/>
            </a:pPr>
            <a:r>
              <a:rPr b="1" lang="es" sz="1400">
                <a:solidFill>
                  <a:schemeClr val="lt1"/>
                </a:solidFill>
              </a:rPr>
              <a:t>Testeando la aplicación</a:t>
            </a:r>
            <a:endParaRPr b="1" sz="1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Estructura de un proyecto Spring</a:t>
            </a:r>
            <a:endParaRPr/>
          </a:p>
        </p:txBody>
      </p:sp>
      <p:sp>
        <p:nvSpPr>
          <p:cNvPr id="264" name="Google Shape;264;p45"/>
          <p:cNvSpPr txBox="1"/>
          <p:nvPr>
            <p:ph idx="1" type="body"/>
          </p:nvPr>
        </p:nvSpPr>
        <p:spPr>
          <a:xfrm>
            <a:off x="691200" y="1358700"/>
            <a:ext cx="78744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solidFill>
                  <a:srgbClr val="4ECDC4"/>
                </a:solidFill>
              </a:rPr>
              <a:t>static</a:t>
            </a:r>
            <a:r>
              <a:rPr lang="es" sz="1800"/>
              <a:t>: en esta carpeta es donde se puede colocar cualquier contenido estático (</a:t>
            </a:r>
            <a:r>
              <a:rPr i="1" lang="es" sz="1800"/>
              <a:t>imágenes, hojas de estilo, Javascript, etc.</a:t>
            </a:r>
            <a:r>
              <a:rPr lang="es" sz="1800"/>
              <a:t>) que se quiera mostrar en el navegador.</a:t>
            </a:r>
            <a:endParaRPr sz="1800"/>
          </a:p>
          <a:p>
            <a:pPr indent="-342900" lvl="0" marL="457200" rtl="0">
              <a:spcBef>
                <a:spcPts val="0"/>
              </a:spcBef>
              <a:spcAft>
                <a:spcPts val="0"/>
              </a:spcAft>
              <a:buSzPts val="1800"/>
              <a:buChar char="▣"/>
            </a:pPr>
            <a:r>
              <a:rPr b="1" i="1" lang="es" sz="1800">
                <a:solidFill>
                  <a:srgbClr val="4ECDC4"/>
                </a:solidFill>
              </a:rPr>
              <a:t>plantillas</a:t>
            </a:r>
            <a:r>
              <a:rPr lang="es" sz="1800"/>
              <a:t>: en esta carpeta es donde se colocarán los archivos de las plantillas que se usarán para mostrar contenido en el navegador. Inicialmente está vacío, pero agregaremos una plantilla </a:t>
            </a:r>
            <a:r>
              <a:rPr b="1" i="1" lang="es" sz="1800"/>
              <a:t>Thymeleaf</a:t>
            </a:r>
            <a:r>
              <a:rPr lang="es" sz="1800"/>
              <a:t> pronto.</a:t>
            </a:r>
            <a:endParaRPr sz="1800"/>
          </a:p>
          <a:p>
            <a:pPr indent="-342900" lvl="0" marL="457200" rtl="0">
              <a:spcBef>
                <a:spcPts val="0"/>
              </a:spcBef>
              <a:spcAft>
                <a:spcPts val="0"/>
              </a:spcAft>
              <a:buSzPts val="1800"/>
              <a:buChar char="▣"/>
            </a:pPr>
            <a:r>
              <a:rPr b="1" i="1" lang="es" sz="1800">
                <a:solidFill>
                  <a:srgbClr val="4ECDC4"/>
                </a:solidFill>
              </a:rPr>
              <a:t>TacoCloudApplicationTests.java</a:t>
            </a:r>
            <a:r>
              <a:rPr lang="es" sz="1800"/>
              <a:t>: esta es una clase de prueba muy simple que asegura que el contexto de la aplicación Spring se cargará correctamente. </a:t>
            </a:r>
            <a:endParaRPr sz="1800"/>
          </a:p>
          <a:p>
            <a:pPr indent="0" lvl="0" marL="0" rtl="0">
              <a:spcBef>
                <a:spcPts val="600"/>
              </a:spcBef>
              <a:spcAft>
                <a:spcPts val="0"/>
              </a:spcAft>
              <a:buNone/>
            </a:pPr>
            <a:r>
              <a:t/>
            </a:r>
            <a:endParaRPr sz="1800"/>
          </a:p>
          <a:p>
            <a:pPr indent="0" lvl="0" marL="0" rtl="0">
              <a:spcBef>
                <a:spcPts val="60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6"/>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46"/>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Anatomía del POM</a:t>
            </a:r>
            <a:endParaRPr/>
          </a:p>
        </p:txBody>
      </p:sp>
      <p:sp>
        <p:nvSpPr>
          <p:cNvPr id="271" name="Google Shape;271;p46"/>
          <p:cNvSpPr txBox="1"/>
          <p:nvPr>
            <p:ph idx="1" type="body"/>
          </p:nvPr>
        </p:nvSpPr>
        <p:spPr>
          <a:xfrm>
            <a:off x="691200" y="1358700"/>
            <a:ext cx="41934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primer elemento notable en el archivo pom.xml es el elemento </a:t>
            </a:r>
            <a:r>
              <a:rPr i="1" lang="es" sz="1800">
                <a:solidFill>
                  <a:srgbClr val="4ECDC4"/>
                </a:solidFill>
              </a:rPr>
              <a:t>&lt;packaging&gt;</a:t>
            </a:r>
            <a:r>
              <a:rPr lang="es" sz="1800"/>
              <a:t>. </a:t>
            </a:r>
            <a:endParaRPr sz="1800"/>
          </a:p>
          <a:p>
            <a:pPr indent="-342900" lvl="0" marL="457200" rtl="0">
              <a:spcBef>
                <a:spcPts val="1000"/>
              </a:spcBef>
              <a:spcAft>
                <a:spcPts val="1000"/>
              </a:spcAft>
              <a:buSzPts val="1800"/>
              <a:buChar char="▣"/>
            </a:pPr>
            <a:r>
              <a:rPr lang="es" sz="1800"/>
              <a:t>Elegimos construir nuestra aplicación como un archivo </a:t>
            </a:r>
            <a:r>
              <a:rPr i="1" lang="es" sz="1800">
                <a:solidFill>
                  <a:srgbClr val="4ECDC4"/>
                </a:solidFill>
              </a:rPr>
              <a:t>JAR ejecutable</a:t>
            </a:r>
            <a:r>
              <a:rPr lang="es" sz="1800"/>
              <a:t>, a diferencia de un archivo WAR. Esta es probablemente una de las elecciones más curiosas que haremos, especialmente para una aplicación web. </a:t>
            </a:r>
            <a:endParaRPr sz="1800"/>
          </a:p>
        </p:txBody>
      </p:sp>
      <p:pic>
        <p:nvPicPr>
          <p:cNvPr id="272" name="Google Shape;272;p46"/>
          <p:cNvPicPr preferRelativeResize="0"/>
          <p:nvPr/>
        </p:nvPicPr>
        <p:blipFill>
          <a:blip r:embed="rId3">
            <a:alphaModFix/>
          </a:blip>
          <a:stretch>
            <a:fillRect/>
          </a:stretch>
        </p:blipFill>
        <p:spPr>
          <a:xfrm>
            <a:off x="5421875" y="103213"/>
            <a:ext cx="3506701" cy="493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Anatomía del POM</a:t>
            </a:r>
            <a:endParaRPr/>
          </a:p>
        </p:txBody>
      </p:sp>
      <p:sp>
        <p:nvSpPr>
          <p:cNvPr id="278" name="Google Shape;278;p47"/>
          <p:cNvSpPr txBox="1"/>
          <p:nvPr>
            <p:ph idx="1" type="body"/>
          </p:nvPr>
        </p:nvSpPr>
        <p:spPr>
          <a:xfrm>
            <a:off x="691200" y="1358700"/>
            <a:ext cx="80352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El elemento </a:t>
            </a:r>
            <a:r>
              <a:rPr lang="es" sz="1800">
                <a:solidFill>
                  <a:srgbClr val="4ECDC4"/>
                </a:solidFill>
              </a:rPr>
              <a:t>&lt;parent&gt;</a:t>
            </a:r>
            <a:r>
              <a:rPr lang="es" sz="1800"/>
              <a:t> y más concretamente su hijo </a:t>
            </a:r>
            <a:r>
              <a:rPr i="1" lang="es" sz="1800">
                <a:solidFill>
                  <a:srgbClr val="4ECDC4"/>
                </a:solidFill>
              </a:rPr>
              <a:t>&lt;versión&gt;</a:t>
            </a:r>
            <a:r>
              <a:rPr lang="es" sz="1800"/>
              <a:t>, especifican que nuestro proyecto tiene </a:t>
            </a:r>
            <a:r>
              <a:rPr i="1" lang="es" sz="1800">
                <a:solidFill>
                  <a:srgbClr val="4ECDC4"/>
                </a:solidFill>
              </a:rPr>
              <a:t>spring-boot-starter-parent </a:t>
            </a:r>
            <a:r>
              <a:rPr lang="es" sz="1800"/>
              <a:t>como su POM padre. </a:t>
            </a:r>
            <a:endParaRPr sz="1800"/>
          </a:p>
          <a:p>
            <a:pPr indent="-342900" lvl="0" marL="457200" rtl="0">
              <a:spcBef>
                <a:spcPts val="1000"/>
              </a:spcBef>
              <a:spcAft>
                <a:spcPts val="0"/>
              </a:spcAft>
              <a:buSzPts val="1800"/>
              <a:buChar char="▣"/>
            </a:pPr>
            <a:r>
              <a:rPr lang="es" sz="1800"/>
              <a:t>Este POM padre proporcionará la gestión de dependencias para varias bibliotecas de dependencias utilizadas comúnmente en proyectos de Spring. </a:t>
            </a:r>
            <a:endParaRPr sz="1800"/>
          </a:p>
          <a:p>
            <a:pPr indent="-342900" lvl="0" marL="457200" rtl="0">
              <a:spcBef>
                <a:spcPts val="1000"/>
              </a:spcBef>
              <a:spcAft>
                <a:spcPts val="1000"/>
              </a:spcAft>
              <a:buSzPts val="1800"/>
              <a:buChar char="▣"/>
            </a:pPr>
            <a:r>
              <a:rPr lang="es" sz="1800"/>
              <a:t>Para aquellas bibliotecas cubiertas por el POM padre, </a:t>
            </a:r>
            <a:r>
              <a:rPr b="1" i="1" lang="es" sz="1800"/>
              <a:t>no tendremos que especificar una versión</a:t>
            </a:r>
            <a:r>
              <a:rPr lang="es" sz="1800"/>
              <a:t>, ya que se heredará del padre. La versión 2.0.0.RELEASE indica que estamos utilizando </a:t>
            </a:r>
            <a:r>
              <a:rPr i="1" lang="es" sz="1800">
                <a:solidFill>
                  <a:srgbClr val="4ECDC4"/>
                </a:solidFill>
              </a:rPr>
              <a:t>Spring Boot 2.0.0</a:t>
            </a:r>
            <a:r>
              <a:rPr lang="es" sz="1800"/>
              <a: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4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Anatomía del POM</a:t>
            </a:r>
            <a:endParaRPr/>
          </a:p>
        </p:txBody>
      </p:sp>
      <p:sp>
        <p:nvSpPr>
          <p:cNvPr id="285" name="Google Shape;285;p48"/>
          <p:cNvSpPr txBox="1"/>
          <p:nvPr>
            <p:ph idx="1" type="body"/>
          </p:nvPr>
        </p:nvSpPr>
        <p:spPr>
          <a:xfrm>
            <a:off x="691200" y="1358700"/>
            <a:ext cx="44172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t>En</a:t>
            </a:r>
            <a:r>
              <a:rPr lang="es" sz="1800"/>
              <a:t> </a:t>
            </a:r>
            <a:r>
              <a:rPr i="1" lang="es" sz="1800">
                <a:solidFill>
                  <a:srgbClr val="4ECDC4"/>
                </a:solidFill>
              </a:rPr>
              <a:t>&lt;dependencies&gt;</a:t>
            </a:r>
            <a:r>
              <a:rPr lang="es" sz="1800"/>
              <a:t>. aparecen los </a:t>
            </a:r>
            <a:r>
              <a:rPr i="1" lang="es" sz="1800">
                <a:solidFill>
                  <a:srgbClr val="4ECDC4"/>
                </a:solidFill>
              </a:rPr>
              <a:t>starters</a:t>
            </a:r>
            <a:r>
              <a:rPr lang="es" sz="1800"/>
              <a:t> elegidos para el proyecto, más el </a:t>
            </a:r>
            <a:r>
              <a:rPr i="1" lang="es" sz="1800"/>
              <a:t>starter</a:t>
            </a:r>
            <a:r>
              <a:rPr lang="es" sz="1800"/>
              <a:t> de tests que se incluye de forma automática en el inicializador.</a:t>
            </a:r>
            <a:endParaRPr sz="1800"/>
          </a:p>
          <a:p>
            <a:pPr indent="-342900" lvl="0" marL="457200" rtl="0">
              <a:spcBef>
                <a:spcPts val="1000"/>
              </a:spcBef>
              <a:spcAft>
                <a:spcPts val="1000"/>
              </a:spcAft>
              <a:buSzPts val="1800"/>
              <a:buChar char="▣"/>
            </a:pPr>
            <a:r>
              <a:rPr lang="es" sz="1800"/>
              <a:t>Se incluye el </a:t>
            </a:r>
            <a:r>
              <a:rPr i="1" lang="es" sz="1800">
                <a:solidFill>
                  <a:srgbClr val="4ECDC4"/>
                </a:solidFill>
              </a:rPr>
              <a:t>plugin de Spring Boot</a:t>
            </a:r>
            <a:r>
              <a:rPr lang="es" sz="1800"/>
              <a:t> que permite garantizar que las dependencias del proyecto se incluyan en el JAR y producir un archivo de manifiesto en el JAR con la clase de arranque.</a:t>
            </a:r>
            <a:endParaRPr sz="1800"/>
          </a:p>
        </p:txBody>
      </p:sp>
      <p:pic>
        <p:nvPicPr>
          <p:cNvPr id="286" name="Google Shape;286;p48"/>
          <p:cNvPicPr preferRelativeResize="0"/>
          <p:nvPr/>
        </p:nvPicPr>
        <p:blipFill>
          <a:blip r:embed="rId3">
            <a:alphaModFix/>
          </a:blip>
          <a:stretch>
            <a:fillRect/>
          </a:stretch>
        </p:blipFill>
        <p:spPr>
          <a:xfrm>
            <a:off x="5421874" y="389200"/>
            <a:ext cx="3506700" cy="43653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s"/>
              <a:t>Inicio de la aplicación</a:t>
            </a:r>
            <a:endParaRPr/>
          </a:p>
        </p:txBody>
      </p:sp>
      <p:sp>
        <p:nvSpPr>
          <p:cNvPr id="292" name="Google Shape;292;p49"/>
          <p:cNvSpPr txBox="1"/>
          <p:nvPr>
            <p:ph idx="1" type="body"/>
          </p:nvPr>
        </p:nvSpPr>
        <p:spPr>
          <a:xfrm>
            <a:off x="691200" y="1358700"/>
            <a:ext cx="80352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1000"/>
              </a:spcAft>
              <a:buSzPts val="1800"/>
              <a:buChar char="▣"/>
            </a:pPr>
            <a:r>
              <a:rPr lang="es" sz="1800"/>
              <a:t>Dado que ejecutaremos la aplicación desde un JAR, es importante tener una </a:t>
            </a:r>
            <a:r>
              <a:rPr b="1" i="1" lang="es" sz="1800"/>
              <a:t>clase principal que se ejecutará cuando se ejecute ese archivo JAR</a:t>
            </a:r>
            <a:r>
              <a:rPr lang="es" sz="1800"/>
              <a:t>.</a:t>
            </a:r>
            <a:endParaRPr sz="1800"/>
          </a:p>
        </p:txBody>
      </p:sp>
      <p:pic>
        <p:nvPicPr>
          <p:cNvPr id="293" name="Google Shape;293;p49"/>
          <p:cNvPicPr preferRelativeResize="0"/>
          <p:nvPr/>
        </p:nvPicPr>
        <p:blipFill>
          <a:blip r:embed="rId3">
            <a:alphaModFix/>
          </a:blip>
          <a:stretch>
            <a:fillRect/>
          </a:stretch>
        </p:blipFill>
        <p:spPr>
          <a:xfrm>
            <a:off x="1881175" y="2536775"/>
            <a:ext cx="5381625" cy="2057400"/>
          </a:xfrm>
          <a:prstGeom prst="rect">
            <a:avLst/>
          </a:prstGeom>
          <a:noFill/>
          <a:ln>
            <a:noFill/>
          </a:ln>
        </p:spPr>
      </p:pic>
      <p:sp>
        <p:nvSpPr>
          <p:cNvPr id="294" name="Google Shape;294;p49"/>
          <p:cNvSpPr/>
          <p:nvPr/>
        </p:nvSpPr>
        <p:spPr>
          <a:xfrm>
            <a:off x="1319625" y="2901625"/>
            <a:ext cx="757200" cy="1094700"/>
          </a:xfrm>
          <a:prstGeom prst="rightArrow">
            <a:avLst>
              <a:gd fmla="val 50000" name="adj1"/>
              <a:gd fmla="val 50000" name="adj2"/>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ECDC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s"/>
              <a:t>Inicio de la aplicación</a:t>
            </a:r>
            <a:endParaRPr/>
          </a:p>
        </p:txBody>
      </p:sp>
      <p:sp>
        <p:nvSpPr>
          <p:cNvPr id="300" name="Google Shape;300;p50"/>
          <p:cNvSpPr txBox="1"/>
          <p:nvPr>
            <p:ph idx="1" type="body"/>
          </p:nvPr>
        </p:nvSpPr>
        <p:spPr>
          <a:xfrm>
            <a:off x="691200" y="1358700"/>
            <a:ext cx="80352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s" sz="1800">
                <a:solidFill>
                  <a:srgbClr val="4ECDC4"/>
                </a:solidFill>
              </a:rPr>
              <a:t>@SpringBootApplication</a:t>
            </a:r>
            <a:r>
              <a:rPr lang="es" sz="1800"/>
              <a:t> es una anotación compuesta que combina otras tres anotaciones:</a:t>
            </a:r>
            <a:endParaRPr sz="1800"/>
          </a:p>
          <a:p>
            <a:pPr indent="-342900" lvl="0" marL="457200" rtl="0">
              <a:spcBef>
                <a:spcPts val="1000"/>
              </a:spcBef>
              <a:spcAft>
                <a:spcPts val="0"/>
              </a:spcAft>
              <a:buSzPts val="1800"/>
              <a:buChar char="▣"/>
            </a:pPr>
            <a:r>
              <a:rPr b="1" i="1" lang="es" sz="1800">
                <a:solidFill>
                  <a:srgbClr val="4ECDC4"/>
                </a:solidFill>
              </a:rPr>
              <a:t>@SpringBootConfiguration</a:t>
            </a:r>
            <a:r>
              <a:rPr lang="es" sz="1800"/>
              <a:t> : designa la clase como una clase de configuración. Aunque no hay mucha configuración en la clase en este momento, podemos agregar la configuración de Spring Framework basada en Java a esta clase si es necesario. Esta anotación es, de hecho, una forma especializada de la anotación </a:t>
            </a:r>
            <a:r>
              <a:rPr i="1" lang="es" sz="1800">
                <a:solidFill>
                  <a:srgbClr val="4ECDC4"/>
                </a:solidFill>
              </a:rPr>
              <a:t>@Configuration</a:t>
            </a:r>
            <a:r>
              <a:rPr lang="es" sz="1800"/>
              <a:t> de Spring.</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s"/>
              <a:t>Inicio de la aplicación</a:t>
            </a:r>
            <a:endParaRPr/>
          </a:p>
        </p:txBody>
      </p:sp>
      <p:sp>
        <p:nvSpPr>
          <p:cNvPr id="306" name="Google Shape;306;p51"/>
          <p:cNvSpPr txBox="1"/>
          <p:nvPr>
            <p:ph idx="1" type="body"/>
          </p:nvPr>
        </p:nvSpPr>
        <p:spPr>
          <a:xfrm>
            <a:off x="691200" y="1358700"/>
            <a:ext cx="80352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solidFill>
                  <a:srgbClr val="4ECDC4"/>
                </a:solidFill>
              </a:rPr>
              <a:t>@EnableAutoConfiguration</a:t>
            </a:r>
            <a:r>
              <a:rPr lang="es" sz="1800"/>
              <a:t>: habilita la configuración automática de Spring Boot. Esta anotación le dice a Spring Boot que configure automáticamente cualquier componente que crea que necesitamos.</a:t>
            </a:r>
            <a:endParaRPr sz="1800"/>
          </a:p>
          <a:p>
            <a:pPr indent="-342900" lvl="0" marL="457200" rtl="0">
              <a:spcBef>
                <a:spcPts val="1000"/>
              </a:spcBef>
              <a:spcAft>
                <a:spcPts val="0"/>
              </a:spcAft>
              <a:buSzPts val="1800"/>
              <a:buChar char="▣"/>
            </a:pPr>
            <a:r>
              <a:rPr b="1" i="1" lang="es" sz="1800">
                <a:solidFill>
                  <a:srgbClr val="4ECDC4"/>
                </a:solidFill>
              </a:rPr>
              <a:t>@ComponentScan</a:t>
            </a:r>
            <a:r>
              <a:rPr lang="es" sz="1800"/>
              <a:t>: habilita el escaneo de componentes. Esto nos permite declarar otras clases con anotaciones como </a:t>
            </a:r>
            <a:r>
              <a:rPr i="1" lang="es" sz="1800">
                <a:solidFill>
                  <a:srgbClr val="4ECDC4"/>
                </a:solidFill>
              </a:rPr>
              <a:t>@Component</a:t>
            </a:r>
            <a:r>
              <a:rPr lang="es" sz="1800"/>
              <a:t>, </a:t>
            </a:r>
            <a:r>
              <a:rPr i="1" lang="es" sz="1800">
                <a:solidFill>
                  <a:srgbClr val="4ECDC4"/>
                </a:solidFill>
              </a:rPr>
              <a:t>@Controller</a:t>
            </a:r>
            <a:r>
              <a:rPr lang="es" sz="1800"/>
              <a:t>, </a:t>
            </a:r>
            <a:r>
              <a:rPr i="1" lang="es" sz="1800">
                <a:solidFill>
                  <a:srgbClr val="4ECDC4"/>
                </a:solidFill>
              </a:rPr>
              <a:t>@Service</a:t>
            </a:r>
            <a:r>
              <a:rPr lang="es" sz="1800"/>
              <a:t> y otras para que Spring las descubra automáticamente y las registre como componentes en el contexto de la aplicación Spring.</a:t>
            </a:r>
            <a:endParaRPr sz="1800"/>
          </a:p>
          <a:p>
            <a:pPr indent="0" lvl="0" marL="0" rtl="0">
              <a:spcBef>
                <a:spcPts val="1000"/>
              </a:spcBef>
              <a:spcAft>
                <a:spcPts val="0"/>
              </a:spcAft>
              <a:buClr>
                <a:schemeClr val="dk1"/>
              </a:buClr>
              <a:buSzPts val="1100"/>
              <a:buFont typeface="Arial"/>
              <a:buNone/>
            </a:pPr>
            <a:r>
              <a:t/>
            </a:r>
            <a:endParaRPr sz="1800"/>
          </a:p>
          <a:p>
            <a:pPr indent="0" lvl="0" marL="0" rtl="0">
              <a:spcBef>
                <a:spcPts val="1000"/>
              </a:spcBef>
              <a:spcAft>
                <a:spcPts val="10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s"/>
              <a:t>Inicio de la aplicación</a:t>
            </a:r>
            <a:endParaRPr/>
          </a:p>
        </p:txBody>
      </p:sp>
      <p:sp>
        <p:nvSpPr>
          <p:cNvPr id="312" name="Google Shape;312;p52"/>
          <p:cNvSpPr txBox="1"/>
          <p:nvPr>
            <p:ph idx="1" type="body"/>
          </p:nvPr>
        </p:nvSpPr>
        <p:spPr>
          <a:xfrm>
            <a:off x="691200" y="1358700"/>
            <a:ext cx="80352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s" sz="1800">
                <a:solidFill>
                  <a:srgbClr val="454F5B"/>
                </a:solidFill>
              </a:rPr>
              <a:t>El método </a:t>
            </a:r>
            <a:r>
              <a:rPr i="1" lang="es" sz="1800">
                <a:solidFill>
                  <a:srgbClr val="4ECDC4"/>
                </a:solidFill>
              </a:rPr>
              <a:t>main()</a:t>
            </a:r>
            <a:r>
              <a:rPr lang="es" sz="1800">
                <a:solidFill>
                  <a:srgbClr val="454F5B"/>
                </a:solidFill>
              </a:rPr>
              <a:t> llama a un método </a:t>
            </a:r>
            <a:r>
              <a:rPr i="1" lang="es" sz="1800">
                <a:solidFill>
                  <a:srgbClr val="4ECDC4"/>
                </a:solidFill>
              </a:rPr>
              <a:t>run()</a:t>
            </a:r>
            <a:r>
              <a:rPr lang="es" sz="1800">
                <a:solidFill>
                  <a:srgbClr val="454F5B"/>
                </a:solidFill>
              </a:rPr>
              <a:t> estático en la clase </a:t>
            </a:r>
            <a:r>
              <a:rPr i="1" lang="es" sz="1800">
                <a:solidFill>
                  <a:srgbClr val="454F5B"/>
                </a:solidFill>
              </a:rPr>
              <a:t>SpringApplication</a:t>
            </a:r>
            <a:r>
              <a:rPr lang="es" sz="1800">
                <a:solidFill>
                  <a:srgbClr val="454F5B"/>
                </a:solidFill>
              </a:rPr>
              <a:t>, que realiza el arranque real de la aplicación y </a:t>
            </a:r>
            <a:r>
              <a:rPr b="1" i="1" lang="es" sz="1800">
                <a:solidFill>
                  <a:srgbClr val="454F5B"/>
                </a:solidFill>
              </a:rPr>
              <a:t>crea el contexto de la aplicación Spring</a:t>
            </a:r>
            <a:r>
              <a:rPr lang="es" sz="1800">
                <a:solidFill>
                  <a:srgbClr val="454F5B"/>
                </a:solidFill>
              </a:rPr>
              <a:t>. </a:t>
            </a:r>
            <a:endParaRPr sz="1800">
              <a:solidFill>
                <a:srgbClr val="454F5B"/>
              </a:solidFill>
            </a:endParaRPr>
          </a:p>
          <a:p>
            <a:pPr indent="-342900" lvl="0" marL="457200" rtl="0">
              <a:spcBef>
                <a:spcPts val="1000"/>
              </a:spcBef>
              <a:spcAft>
                <a:spcPts val="1000"/>
              </a:spcAft>
              <a:buSzPts val="1800"/>
              <a:buChar char="▣"/>
            </a:pPr>
            <a:r>
              <a:rPr lang="es" sz="1800">
                <a:solidFill>
                  <a:srgbClr val="454F5B"/>
                </a:solidFill>
              </a:rPr>
              <a:t>Los dos parámetros pasados ​​al método </a:t>
            </a:r>
            <a:r>
              <a:rPr i="1" lang="es" sz="1800">
                <a:solidFill>
                  <a:srgbClr val="4ECDC4"/>
                </a:solidFill>
              </a:rPr>
              <a:t>run()</a:t>
            </a:r>
            <a:r>
              <a:rPr lang="es" sz="1800">
                <a:solidFill>
                  <a:srgbClr val="454F5B"/>
                </a:solidFill>
              </a:rPr>
              <a:t> son una clase de configuración y los argumentos de línea de comando.</a:t>
            </a:r>
            <a:endParaRPr sz="1800"/>
          </a:p>
        </p:txBody>
      </p:sp>
      <p:pic>
        <p:nvPicPr>
          <p:cNvPr id="313" name="Google Shape;313;p52"/>
          <p:cNvPicPr preferRelativeResize="0"/>
          <p:nvPr/>
        </p:nvPicPr>
        <p:blipFill rotWithShape="1">
          <a:blip r:embed="rId3">
            <a:alphaModFix/>
          </a:blip>
          <a:srcRect b="9740" l="0" r="0" t="61104"/>
          <a:stretch/>
        </p:blipFill>
        <p:spPr>
          <a:xfrm>
            <a:off x="1881188" y="3494000"/>
            <a:ext cx="5381625" cy="59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s"/>
              <a:t>Testeando la aplicación</a:t>
            </a:r>
            <a:endParaRPr/>
          </a:p>
        </p:txBody>
      </p:sp>
      <p:sp>
        <p:nvSpPr>
          <p:cNvPr id="319" name="Google Shape;319;p53"/>
          <p:cNvSpPr txBox="1"/>
          <p:nvPr>
            <p:ph idx="1" type="body"/>
          </p:nvPr>
        </p:nvSpPr>
        <p:spPr>
          <a:xfrm>
            <a:off x="691200" y="1282500"/>
            <a:ext cx="3837600" cy="330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b="1" i="1" lang="es" sz="1800">
                <a:solidFill>
                  <a:srgbClr val="4ECDC4"/>
                </a:solidFill>
              </a:rPr>
              <a:t>@RunWith</a:t>
            </a:r>
            <a:r>
              <a:rPr lang="es" sz="1800"/>
              <a:t> es una anotación JUnit que permite proporcionar un comportamiento personalizado al test.</a:t>
            </a:r>
            <a:endParaRPr sz="1800"/>
          </a:p>
          <a:p>
            <a:pPr indent="-342900" lvl="0" marL="457200" rtl="0">
              <a:spcBef>
                <a:spcPts val="1000"/>
              </a:spcBef>
              <a:spcAft>
                <a:spcPts val="0"/>
              </a:spcAft>
              <a:buSzPts val="1800"/>
              <a:buChar char="▣"/>
            </a:pPr>
            <a:r>
              <a:rPr b="1" i="1" lang="es" sz="1800">
                <a:solidFill>
                  <a:srgbClr val="4ECDC4"/>
                </a:solidFill>
              </a:rPr>
              <a:t>@SpringBootTest</a:t>
            </a:r>
            <a:r>
              <a:rPr lang="es" sz="1800"/>
              <a:t> le dice a JUnit que arranque la prueba con las capacidades de Spring Boot.</a:t>
            </a:r>
            <a:endParaRPr sz="1800"/>
          </a:p>
          <a:p>
            <a:pPr indent="-342900" lvl="0" marL="457200" rtl="0">
              <a:spcBef>
                <a:spcPts val="1000"/>
              </a:spcBef>
              <a:spcAft>
                <a:spcPts val="1000"/>
              </a:spcAft>
              <a:buSzPts val="1800"/>
              <a:buChar char="▣"/>
            </a:pPr>
            <a:r>
              <a:rPr lang="es" sz="1800"/>
              <a:t>Simplemente se prueba que el contexto carga.</a:t>
            </a:r>
            <a:endParaRPr sz="1800"/>
          </a:p>
        </p:txBody>
      </p:sp>
      <p:pic>
        <p:nvPicPr>
          <p:cNvPr id="320" name="Google Shape;320;p53"/>
          <p:cNvPicPr preferRelativeResize="0"/>
          <p:nvPr/>
        </p:nvPicPr>
        <p:blipFill>
          <a:blip r:embed="rId3">
            <a:alphaModFix/>
          </a:blip>
          <a:stretch>
            <a:fillRect/>
          </a:stretch>
        </p:blipFill>
        <p:spPr>
          <a:xfrm>
            <a:off x="4667100" y="1679500"/>
            <a:ext cx="4371925" cy="2194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4"/>
          <p:cNvSpPr/>
          <p:nvPr/>
        </p:nvSpPr>
        <p:spPr>
          <a:xfrm>
            <a:off x="-7000" y="-7000"/>
            <a:ext cx="27993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54"/>
          <p:cNvSpPr txBox="1"/>
          <p:nvPr>
            <p:ph idx="4294967295" type="body"/>
          </p:nvPr>
        </p:nvSpPr>
        <p:spPr>
          <a:xfrm>
            <a:off x="3470975" y="1857750"/>
            <a:ext cx="4716600" cy="14280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800">
                <a:solidFill>
                  <a:srgbClr val="738498"/>
                </a:solidFill>
              </a:rPr>
              <a:t>Lanza el test que se crea por defecto en una de las aplicaciones web de Spring anteriores para comprobar que el contexto se carga</a:t>
            </a:r>
            <a:endParaRPr sz="1800">
              <a:solidFill>
                <a:srgbClr val="738498"/>
              </a:solidFill>
            </a:endParaRPr>
          </a:p>
        </p:txBody>
      </p:sp>
      <p:sp>
        <p:nvSpPr>
          <p:cNvPr id="327" name="Google Shape;327;p54"/>
          <p:cNvSpPr/>
          <p:nvPr/>
        </p:nvSpPr>
        <p:spPr>
          <a:xfrm>
            <a:off x="2211350" y="2001350"/>
            <a:ext cx="1126800" cy="1126800"/>
          </a:xfrm>
          <a:prstGeom prst="ellipse">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28" name="Google Shape;328;p54"/>
          <p:cNvPicPr preferRelativeResize="0"/>
          <p:nvPr/>
        </p:nvPicPr>
        <p:blipFill>
          <a:blip r:embed="rId3">
            <a:alphaModFix/>
          </a:blip>
          <a:stretch>
            <a:fillRect/>
          </a:stretch>
        </p:blipFill>
        <p:spPr>
          <a:xfrm>
            <a:off x="2370234" y="2167225"/>
            <a:ext cx="809025" cy="80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¿Cómo iniciar</a:t>
            </a:r>
            <a:r>
              <a:rPr lang="es"/>
              <a:t> un proyecto Spring?</a:t>
            </a:r>
            <a:endParaRPr/>
          </a:p>
        </p:txBody>
      </p:sp>
      <p:sp>
        <p:nvSpPr>
          <p:cNvPr id="134" name="Google Shape;134;p28"/>
          <p:cNvSpPr txBox="1"/>
          <p:nvPr>
            <p:ph idx="1" type="body"/>
          </p:nvPr>
        </p:nvSpPr>
        <p:spPr>
          <a:xfrm>
            <a:off x="691200" y="1358703"/>
            <a:ext cx="77616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s" sz="1800"/>
              <a:t>Spring Initializr</a:t>
            </a:r>
            <a:r>
              <a:rPr lang="es" sz="1800"/>
              <a:t> es tanto una aplicación web basada en navegador como una API REST que puede generar una estructura esquemática de un proyecto de Spring con la funcionalidad que se desee. Hay varias formas de usar Spring Initializr:</a:t>
            </a:r>
            <a:endParaRPr sz="1800"/>
          </a:p>
          <a:p>
            <a:pPr indent="-342900" lvl="0" marL="457200" rtl="0">
              <a:spcBef>
                <a:spcPts val="1000"/>
              </a:spcBef>
              <a:spcAft>
                <a:spcPts val="0"/>
              </a:spcAft>
              <a:buSzPts val="1800"/>
              <a:buChar char="▣"/>
            </a:pPr>
            <a:r>
              <a:rPr lang="es" sz="1800"/>
              <a:t>La aplicación web en </a:t>
            </a:r>
            <a:r>
              <a:rPr lang="es" sz="1800" u="sng">
                <a:solidFill>
                  <a:schemeClr val="hlink"/>
                </a:solidFill>
                <a:hlinkClick r:id="rId3"/>
              </a:rPr>
              <a:t>start.spring.io</a:t>
            </a:r>
            <a:endParaRPr sz="1800"/>
          </a:p>
          <a:p>
            <a:pPr indent="-342900" lvl="0" marL="457200" rtl="0">
              <a:spcBef>
                <a:spcPts val="0"/>
              </a:spcBef>
              <a:spcAft>
                <a:spcPts val="0"/>
              </a:spcAft>
              <a:buSzPts val="1800"/>
              <a:buChar char="▣"/>
            </a:pPr>
            <a:r>
              <a:rPr lang="es" sz="1800"/>
              <a:t>Desde la línea de comando usando el comando </a:t>
            </a:r>
            <a:r>
              <a:rPr b="1" i="1" lang="es" sz="1800"/>
              <a:t>curl</a:t>
            </a:r>
            <a:endParaRPr sz="1800"/>
          </a:p>
          <a:p>
            <a:pPr indent="-342900" lvl="0" marL="457200" rtl="0">
              <a:spcBef>
                <a:spcPts val="0"/>
              </a:spcBef>
              <a:spcAft>
                <a:spcPts val="0"/>
              </a:spcAft>
              <a:buSzPts val="1800"/>
              <a:buChar char="▣"/>
            </a:pPr>
            <a:r>
              <a:rPr lang="es" sz="1800"/>
              <a:t>Desde la línea de comando usando </a:t>
            </a:r>
            <a:r>
              <a:rPr b="1" i="1" lang="es" sz="1800"/>
              <a:t>Spring Boot Command Line Interface</a:t>
            </a:r>
            <a:endParaRPr sz="1800"/>
          </a:p>
          <a:p>
            <a:pPr indent="-342900" lvl="0" marL="457200" rtl="0">
              <a:spcBef>
                <a:spcPts val="0"/>
              </a:spcBef>
              <a:spcAft>
                <a:spcPts val="0"/>
              </a:spcAft>
              <a:buSzPts val="1800"/>
              <a:buChar char="▣"/>
            </a:pPr>
            <a:r>
              <a:rPr lang="es" sz="1800"/>
              <a:t>Al crear un nuevo proyecto en </a:t>
            </a:r>
            <a:r>
              <a:rPr b="1" i="1" lang="es" sz="1800"/>
              <a:t>Spring Tool Suite</a:t>
            </a:r>
            <a:endParaRPr sz="1800"/>
          </a:p>
          <a:p>
            <a:pPr indent="-342900" lvl="0" marL="457200" rtl="0">
              <a:spcBef>
                <a:spcPts val="0"/>
              </a:spcBef>
              <a:spcAft>
                <a:spcPts val="0"/>
              </a:spcAft>
              <a:buSzPts val="1800"/>
              <a:buChar char="▣"/>
            </a:pPr>
            <a:r>
              <a:rPr lang="es" sz="1800"/>
              <a:t>Al crear un nuevo proyecto en </a:t>
            </a:r>
            <a:r>
              <a:rPr b="1" i="1" lang="es" sz="1800"/>
              <a:t>IntelliJ IDEA</a:t>
            </a:r>
            <a:br>
              <a:rPr lang="es" sz="1800"/>
            </a:br>
            <a:endParaRPr sz="1800"/>
          </a:p>
          <a:p>
            <a:pPr indent="0" lvl="0" marL="0">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5"/>
          <p:cNvSpPr/>
          <p:nvPr/>
        </p:nvSpPr>
        <p:spPr>
          <a:xfrm>
            <a:off x="0" y="0"/>
            <a:ext cx="9144000" cy="1965000"/>
          </a:xfrm>
          <a:prstGeom prst="rect">
            <a:avLst/>
          </a:prstGeom>
          <a:solidFill>
            <a:srgbClr val="C7F46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55"/>
          <p:cNvSpPr txBox="1"/>
          <p:nvPr>
            <p:ph idx="4294967295" type="ctrTitle"/>
          </p:nvPr>
        </p:nvSpPr>
        <p:spPr>
          <a:xfrm>
            <a:off x="582500" y="1279825"/>
            <a:ext cx="84099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sz="12000">
                <a:solidFill>
                  <a:srgbClr val="4ECDC4"/>
                </a:solidFill>
              </a:rPr>
              <a:t>Ref</a:t>
            </a:r>
            <a:endParaRPr sz="12000">
              <a:solidFill>
                <a:srgbClr val="4ECDC4"/>
              </a:solidFill>
            </a:endParaRPr>
          </a:p>
        </p:txBody>
      </p:sp>
      <p:sp>
        <p:nvSpPr>
          <p:cNvPr id="335" name="Google Shape;335;p55"/>
          <p:cNvSpPr txBox="1"/>
          <p:nvPr>
            <p:ph idx="4294967295" type="subTitle"/>
          </p:nvPr>
        </p:nvSpPr>
        <p:spPr>
          <a:xfrm>
            <a:off x="701975" y="2188400"/>
            <a:ext cx="7608000" cy="626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s" sz="4000"/>
              <a:t>Iniciar un Proyecto</a:t>
            </a:r>
            <a:endParaRPr b="1" sz="4000"/>
          </a:p>
        </p:txBody>
      </p:sp>
      <p:sp>
        <p:nvSpPr>
          <p:cNvPr id="336" name="Google Shape;336;p55"/>
          <p:cNvSpPr txBox="1"/>
          <p:nvPr>
            <p:ph idx="4294967295" type="body"/>
          </p:nvPr>
        </p:nvSpPr>
        <p:spPr>
          <a:xfrm>
            <a:off x="701975" y="3448988"/>
            <a:ext cx="6665100" cy="141975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Char char="▣"/>
            </a:pPr>
            <a:r>
              <a:rPr lang="es" sz="1000"/>
              <a:t>Spring Boot In Action (Craig Walls)</a:t>
            </a:r>
            <a:endParaRPr sz="1000"/>
          </a:p>
          <a:p>
            <a:pPr indent="-292100" lvl="0" marL="457200" rtl="0">
              <a:spcBef>
                <a:spcPts val="1000"/>
              </a:spcBef>
              <a:spcAft>
                <a:spcPts val="0"/>
              </a:spcAft>
              <a:buSzPts val="1000"/>
              <a:buChar char="▣"/>
            </a:pPr>
            <a:r>
              <a:rPr lang="es" sz="1000"/>
              <a:t>Spring In Action Fourth Edition (Craig Walls)</a:t>
            </a:r>
            <a:endParaRPr sz="1000"/>
          </a:p>
          <a:p>
            <a:pPr indent="-292100" lvl="0" marL="457200" rtl="0">
              <a:spcBef>
                <a:spcPts val="1000"/>
              </a:spcBef>
              <a:spcAft>
                <a:spcPts val="0"/>
              </a:spcAft>
              <a:buSzPts val="1000"/>
              <a:buChar char="▣"/>
            </a:pPr>
            <a:r>
              <a:rPr lang="es" sz="1000"/>
              <a:t>Spring In Action Fifth Edition (Craig Walls)</a:t>
            </a:r>
            <a:endParaRPr sz="1000"/>
          </a:p>
          <a:p>
            <a:pPr indent="-292100" lvl="0" marL="457200" rtl="0">
              <a:spcBef>
                <a:spcPts val="1000"/>
              </a:spcBef>
              <a:spcAft>
                <a:spcPts val="1000"/>
              </a:spcAft>
              <a:buSzPts val="1000"/>
              <a:buChar char="▣"/>
            </a:pPr>
            <a:r>
              <a:rPr lang="es" sz="1000"/>
              <a:t>http://www.baeldung.com/spring-boot-start</a:t>
            </a:r>
            <a:endParaRPr sz="2000"/>
          </a:p>
        </p:txBody>
      </p:sp>
      <p:sp>
        <p:nvSpPr>
          <p:cNvPr id="337" name="Google Shape;337;p55"/>
          <p:cNvSpPr/>
          <p:nvPr/>
        </p:nvSpPr>
        <p:spPr>
          <a:xfrm>
            <a:off x="813273" y="3075198"/>
            <a:ext cx="1533600" cy="103275"/>
          </a:xfrm>
          <a:prstGeom prst="rect">
            <a:avLst/>
          </a:prstGeom>
          <a:solidFill>
            <a:srgbClr val="454F5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54F5B"/>
              </a:solidFill>
            </a:endParaRPr>
          </a:p>
        </p:txBody>
      </p:sp>
      <p:sp>
        <p:nvSpPr>
          <p:cNvPr id="338" name="Google Shape;338;p55"/>
          <p:cNvSpPr txBox="1"/>
          <p:nvPr>
            <p:ph idx="12" type="sldNum"/>
          </p:nvPr>
        </p:nvSpPr>
        <p:spPr>
          <a:xfrm>
            <a:off x="4297650" y="4777483"/>
            <a:ext cx="548700" cy="308925"/>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Spring Tool Suite</a:t>
            </a:r>
            <a:endParaRPr/>
          </a:p>
        </p:txBody>
      </p:sp>
      <p:sp>
        <p:nvSpPr>
          <p:cNvPr id="140" name="Google Shape;140;p29"/>
          <p:cNvSpPr txBox="1"/>
          <p:nvPr>
            <p:ph idx="1" type="body"/>
          </p:nvPr>
        </p:nvSpPr>
        <p:spPr>
          <a:xfrm>
            <a:off x="691200" y="1560550"/>
            <a:ext cx="7761600" cy="3107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Para inicializar un nuevo proyecto de Spring con Spring Tool Suite, primero se debe elegir la opción de menú "</a:t>
            </a:r>
            <a:r>
              <a:rPr i="1" lang="es" sz="1800"/>
              <a:t>Spring Starter Project</a:t>
            </a:r>
            <a:r>
              <a:rPr lang="es" sz="1800"/>
              <a:t>" en el menú "</a:t>
            </a:r>
            <a:r>
              <a:rPr i="1" lang="es" sz="1800"/>
              <a:t>File → New</a:t>
            </a:r>
            <a:r>
              <a:rPr lang="es" sz="1800"/>
              <a:t>":</a:t>
            </a:r>
            <a:br>
              <a:rPr lang="es" sz="1800"/>
            </a:br>
            <a:endParaRPr sz="1800"/>
          </a:p>
          <a:p>
            <a:pPr indent="0" lvl="0" marL="0" rtl="0">
              <a:spcBef>
                <a:spcPts val="1000"/>
              </a:spcBef>
              <a:spcAft>
                <a:spcPts val="0"/>
              </a:spcAft>
              <a:buNone/>
            </a:pPr>
            <a:r>
              <a:t/>
            </a:r>
            <a:endParaRPr/>
          </a:p>
        </p:txBody>
      </p:sp>
      <p:pic>
        <p:nvPicPr>
          <p:cNvPr id="141" name="Google Shape;141;p29"/>
          <p:cNvPicPr preferRelativeResize="0"/>
          <p:nvPr/>
        </p:nvPicPr>
        <p:blipFill>
          <a:blip r:embed="rId3">
            <a:alphaModFix/>
          </a:blip>
          <a:stretch>
            <a:fillRect/>
          </a:stretch>
        </p:blipFill>
        <p:spPr>
          <a:xfrm>
            <a:off x="785800" y="2894225"/>
            <a:ext cx="7572375" cy="62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0"/>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30"/>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Spring Tool Suite</a:t>
            </a:r>
            <a:endParaRPr/>
          </a:p>
        </p:txBody>
      </p:sp>
      <p:sp>
        <p:nvSpPr>
          <p:cNvPr id="148" name="Google Shape;148;p30"/>
          <p:cNvSpPr txBox="1"/>
          <p:nvPr>
            <p:ph idx="1" type="body"/>
          </p:nvPr>
        </p:nvSpPr>
        <p:spPr>
          <a:xfrm>
            <a:off x="691200" y="1358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Se debe definir la información básica del proyecto, como el nombre del proyecto, las coordenadas (</a:t>
            </a:r>
            <a:r>
              <a:rPr i="1" lang="es" sz="1800"/>
              <a:t>group ID</a:t>
            </a:r>
            <a:r>
              <a:rPr lang="es" sz="1800"/>
              <a:t> y </a:t>
            </a:r>
            <a:r>
              <a:rPr i="1" lang="es" sz="1800"/>
              <a:t>artifact ID</a:t>
            </a:r>
            <a:r>
              <a:rPr lang="es" sz="1800"/>
              <a:t>), la versión y el nombre del paquete base. También se puede especificar si el proyecto se construirá con </a:t>
            </a:r>
            <a:r>
              <a:rPr i="1" lang="es" sz="1800"/>
              <a:t>Maven</a:t>
            </a:r>
            <a:r>
              <a:rPr lang="es" sz="1800"/>
              <a:t> o </a:t>
            </a:r>
            <a:r>
              <a:rPr i="1" lang="es" sz="1800"/>
              <a:t>Gradle</a:t>
            </a:r>
            <a:r>
              <a:rPr lang="es" sz="1800"/>
              <a:t>, si la compilación producirá un archivo JAR o WAR, con qué versión de Java se compilará, e incluso un lenguaje JVM alternativo Groovy o Kotlin.</a:t>
            </a:r>
            <a:br>
              <a:rPr lang="es" sz="1800"/>
            </a:br>
            <a:endParaRPr sz="1800"/>
          </a:p>
          <a:p>
            <a:pPr indent="0" lvl="0" marL="0" rtl="0">
              <a:spcBef>
                <a:spcPts val="1000"/>
              </a:spcBef>
              <a:spcAft>
                <a:spcPts val="0"/>
              </a:spcAft>
              <a:buNone/>
            </a:pPr>
            <a:r>
              <a:t/>
            </a:r>
            <a:endParaRPr/>
          </a:p>
        </p:txBody>
      </p:sp>
      <p:pic>
        <p:nvPicPr>
          <p:cNvPr id="149" name="Google Shape;149;p30"/>
          <p:cNvPicPr preferRelativeResize="0"/>
          <p:nvPr/>
        </p:nvPicPr>
        <p:blipFill>
          <a:blip r:embed="rId3">
            <a:alphaModFix/>
          </a:blip>
          <a:stretch>
            <a:fillRect/>
          </a:stretch>
        </p:blipFill>
        <p:spPr>
          <a:xfrm>
            <a:off x="5513301" y="400600"/>
            <a:ext cx="3323826" cy="4342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5" name="Google Shape;155;p31"/>
          <p:cNvPicPr preferRelativeResize="0"/>
          <p:nvPr/>
        </p:nvPicPr>
        <p:blipFill>
          <a:blip r:embed="rId3">
            <a:alphaModFix/>
          </a:blip>
          <a:stretch>
            <a:fillRect/>
          </a:stretch>
        </p:blipFill>
        <p:spPr>
          <a:xfrm>
            <a:off x="5513313" y="400590"/>
            <a:ext cx="3323826" cy="4342310"/>
          </a:xfrm>
          <a:prstGeom prst="rect">
            <a:avLst/>
          </a:prstGeom>
          <a:noFill/>
          <a:ln>
            <a:noFill/>
          </a:ln>
        </p:spPr>
      </p:pic>
      <p:sp>
        <p:nvSpPr>
          <p:cNvPr id="156" name="Google Shape;156;p31"/>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Spring Tool Suite</a:t>
            </a:r>
            <a:endParaRPr/>
          </a:p>
        </p:txBody>
      </p:sp>
      <p:sp>
        <p:nvSpPr>
          <p:cNvPr id="157" name="Google Shape;157;p31"/>
          <p:cNvSpPr txBox="1"/>
          <p:nvPr>
            <p:ph idx="1" type="body"/>
          </p:nvPr>
        </p:nvSpPr>
        <p:spPr>
          <a:xfrm>
            <a:off x="691200" y="1358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s" sz="1800"/>
              <a:t>En la página de dependencias del proyecto, se pueden especificar todas las dependencias que se necesitarán para el proyecto. Muchas de estas dependencias son dependencias de </a:t>
            </a:r>
            <a:r>
              <a:rPr b="1" i="1" lang="es" sz="1800"/>
              <a:t>Spring Boot Starter</a:t>
            </a:r>
            <a:r>
              <a:rPr lang="es" sz="1800"/>
              <a:t>, aunque existen otras dependencias que se usan comúnmente en los proyectos de Spring.</a:t>
            </a:r>
            <a:endParaRPr sz="1800"/>
          </a:p>
          <a:p>
            <a:pPr indent="0" lvl="0" marL="0" rtl="0">
              <a:spcBef>
                <a:spcPts val="6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IntelliJ IDEA</a:t>
            </a:r>
            <a:endParaRPr/>
          </a:p>
        </p:txBody>
      </p:sp>
      <p:sp>
        <p:nvSpPr>
          <p:cNvPr id="163" name="Google Shape;163;p32"/>
          <p:cNvSpPr txBox="1"/>
          <p:nvPr>
            <p:ph idx="1" type="body"/>
          </p:nvPr>
        </p:nvSpPr>
        <p:spPr>
          <a:xfrm>
            <a:off x="691200" y="1560550"/>
            <a:ext cx="7761600" cy="31071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Para comenzar un nuevo proyecto de Spring Boot en IntelliJ IDEA, se debe seleccionar el menú "Project ..." en el menú "File → New"</a:t>
            </a:r>
            <a:r>
              <a:rPr lang="es" sz="1800"/>
              <a:t>:</a:t>
            </a:r>
            <a:br>
              <a:rPr lang="es" sz="1800"/>
            </a:br>
            <a:endParaRPr sz="1800"/>
          </a:p>
          <a:p>
            <a:pPr indent="0" lvl="0" marL="0" rtl="0">
              <a:spcBef>
                <a:spcPts val="1000"/>
              </a:spcBef>
              <a:spcAft>
                <a:spcPts val="0"/>
              </a:spcAft>
              <a:buNone/>
            </a:pPr>
            <a:r>
              <a:t/>
            </a:r>
            <a:endParaRPr/>
          </a:p>
        </p:txBody>
      </p:sp>
      <p:pic>
        <p:nvPicPr>
          <p:cNvPr id="164" name="Google Shape;164;p32"/>
          <p:cNvPicPr preferRelativeResize="0"/>
          <p:nvPr/>
        </p:nvPicPr>
        <p:blipFill>
          <a:blip r:embed="rId3">
            <a:alphaModFix/>
          </a:blip>
          <a:stretch>
            <a:fillRect/>
          </a:stretch>
        </p:blipFill>
        <p:spPr>
          <a:xfrm>
            <a:off x="1559550" y="2898975"/>
            <a:ext cx="6343650"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3"/>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33"/>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IntelliJ IDEA</a:t>
            </a:r>
            <a:endParaRPr/>
          </a:p>
        </p:txBody>
      </p:sp>
      <p:sp>
        <p:nvSpPr>
          <p:cNvPr id="171" name="Google Shape;171;p33"/>
          <p:cNvSpPr txBox="1"/>
          <p:nvPr>
            <p:ph idx="1" type="body"/>
          </p:nvPr>
        </p:nvSpPr>
        <p:spPr>
          <a:xfrm>
            <a:off x="691200" y="1358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s" sz="1800"/>
              <a:t>Después de avanzar se solicitará información esencial del proyecto. </a:t>
            </a:r>
            <a:endParaRPr sz="1800"/>
          </a:p>
          <a:p>
            <a:pPr indent="0" lvl="0" marL="0" rtl="0">
              <a:spcBef>
                <a:spcPts val="600"/>
              </a:spcBef>
              <a:spcAft>
                <a:spcPts val="0"/>
              </a:spcAft>
              <a:buClr>
                <a:schemeClr val="dk1"/>
              </a:buClr>
              <a:buSzPts val="1100"/>
              <a:buFont typeface="Arial"/>
              <a:buNone/>
            </a:pPr>
            <a:r>
              <a:rPr lang="es" sz="1800"/>
              <a:t>Se debe rellenar básicamente los datos de </a:t>
            </a:r>
            <a:r>
              <a:rPr i="1" lang="es" sz="1800"/>
              <a:t>group ID, artifact ID</a:t>
            </a:r>
            <a:r>
              <a:rPr lang="es" sz="1800"/>
              <a:t>, seleccionar Maven o Gradle, definir la compilación Java que se usará, el empaquetado (</a:t>
            </a:r>
            <a:r>
              <a:rPr i="1" lang="es" sz="1800"/>
              <a:t>JAR o WAR</a:t>
            </a:r>
            <a:r>
              <a:rPr lang="es" sz="1800"/>
              <a:t>) y los datos esenciales del proyecto como nombre, paquete y versión.</a:t>
            </a:r>
            <a:endParaRPr sz="1800"/>
          </a:p>
          <a:p>
            <a:pPr indent="0" lvl="0" marL="0" rtl="0">
              <a:spcBef>
                <a:spcPts val="600"/>
              </a:spcBef>
              <a:spcAft>
                <a:spcPts val="0"/>
              </a:spcAft>
              <a:buNone/>
            </a:pPr>
            <a:r>
              <a:t/>
            </a:r>
            <a:endParaRPr sz="1800"/>
          </a:p>
        </p:txBody>
      </p:sp>
      <p:pic>
        <p:nvPicPr>
          <p:cNvPr id="172" name="Google Shape;172;p33"/>
          <p:cNvPicPr preferRelativeResize="0"/>
          <p:nvPr/>
        </p:nvPicPr>
        <p:blipFill>
          <a:blip r:embed="rId3">
            <a:alphaModFix/>
          </a:blip>
          <a:stretch>
            <a:fillRect/>
          </a:stretch>
        </p:blipFill>
        <p:spPr>
          <a:xfrm>
            <a:off x="5378176" y="169388"/>
            <a:ext cx="3594076" cy="2972425"/>
          </a:xfrm>
          <a:prstGeom prst="rect">
            <a:avLst/>
          </a:prstGeom>
          <a:noFill/>
          <a:ln>
            <a:noFill/>
          </a:ln>
        </p:spPr>
      </p:pic>
      <p:pic>
        <p:nvPicPr>
          <p:cNvPr id="173" name="Google Shape;173;p33"/>
          <p:cNvPicPr preferRelativeResize="0"/>
          <p:nvPr/>
        </p:nvPicPr>
        <p:blipFill>
          <a:blip r:embed="rId4">
            <a:alphaModFix/>
          </a:blip>
          <a:stretch>
            <a:fillRect/>
          </a:stretch>
        </p:blipFill>
        <p:spPr>
          <a:xfrm>
            <a:off x="5378163" y="3236550"/>
            <a:ext cx="3594076" cy="17435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p:nvPr/>
        </p:nvSpPr>
        <p:spPr>
          <a:xfrm>
            <a:off x="5206475" y="125"/>
            <a:ext cx="3937500" cy="5143500"/>
          </a:xfrm>
          <a:prstGeom prst="rect">
            <a:avLst/>
          </a:prstGeom>
          <a:solidFill>
            <a:srgbClr val="4ECDC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9" name="Google Shape;179;p34"/>
          <p:cNvPicPr preferRelativeResize="0"/>
          <p:nvPr/>
        </p:nvPicPr>
        <p:blipFill>
          <a:blip r:embed="rId3">
            <a:alphaModFix/>
          </a:blip>
          <a:stretch>
            <a:fillRect/>
          </a:stretch>
        </p:blipFill>
        <p:spPr>
          <a:xfrm>
            <a:off x="5378175" y="626600"/>
            <a:ext cx="3594076" cy="2972416"/>
          </a:xfrm>
          <a:prstGeom prst="rect">
            <a:avLst/>
          </a:prstGeom>
          <a:noFill/>
          <a:ln>
            <a:noFill/>
          </a:ln>
        </p:spPr>
      </p:pic>
      <p:sp>
        <p:nvSpPr>
          <p:cNvPr id="180" name="Google Shape;180;p34"/>
          <p:cNvSpPr txBox="1"/>
          <p:nvPr>
            <p:ph type="title"/>
          </p:nvPr>
        </p:nvSpPr>
        <p:spPr>
          <a:xfrm>
            <a:off x="691200" y="0"/>
            <a:ext cx="7761600" cy="969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a:t>IntelliJ IDEA</a:t>
            </a:r>
            <a:endParaRPr/>
          </a:p>
        </p:txBody>
      </p:sp>
      <p:sp>
        <p:nvSpPr>
          <p:cNvPr id="181" name="Google Shape;181;p34"/>
          <p:cNvSpPr txBox="1"/>
          <p:nvPr>
            <p:ph idx="1" type="body"/>
          </p:nvPr>
        </p:nvSpPr>
        <p:spPr>
          <a:xfrm>
            <a:off x="691200" y="1358700"/>
            <a:ext cx="4515300" cy="3309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s" sz="1800"/>
              <a:t>Las dependencias están organizadas por categoría en la lista de la izquierda. La selección de una categoría dará como resultado que las opciones de esa categoría se presenten en la lista del medio. Las dependencias seleccionadas se mostrarán (según la categoría) en la lista de la derecha.</a:t>
            </a:r>
            <a:endParaRPr sz="1800"/>
          </a:p>
          <a:p>
            <a:pPr indent="0" lvl="0" marL="0" rtl="0">
              <a:spcBef>
                <a:spcPts val="600"/>
              </a:spcBef>
              <a:spcAft>
                <a:spcPts val="0"/>
              </a:spcAft>
              <a:buClr>
                <a:schemeClr val="dk1"/>
              </a:buClr>
              <a:buSzPts val="1100"/>
              <a:buFont typeface="Arial"/>
              <a:buNone/>
            </a:pPr>
            <a:r>
              <a:t/>
            </a:r>
            <a:endParaRPr sz="1800"/>
          </a:p>
          <a:p>
            <a:pPr indent="0" lvl="0" marL="0" rtl="0">
              <a:spcBef>
                <a:spcPts val="600"/>
              </a:spcBef>
              <a:spcAft>
                <a:spcPts val="0"/>
              </a:spcAft>
              <a:buNone/>
            </a:pPr>
            <a:r>
              <a:t/>
            </a:r>
            <a:endParaRPr sz="1800"/>
          </a:p>
        </p:txBody>
      </p:sp>
      <p:pic>
        <p:nvPicPr>
          <p:cNvPr id="182" name="Google Shape;182;p34"/>
          <p:cNvPicPr preferRelativeResize="0"/>
          <p:nvPr/>
        </p:nvPicPr>
        <p:blipFill>
          <a:blip r:embed="rId4">
            <a:alphaModFix/>
          </a:blip>
          <a:stretch>
            <a:fillRect/>
          </a:stretch>
        </p:blipFill>
        <p:spPr>
          <a:xfrm>
            <a:off x="5378168" y="3693750"/>
            <a:ext cx="3594076" cy="8379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