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8290a44b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8290a44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aeba54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aeba54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aeba54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aeba54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aeba545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aeba545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aeba54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aeba54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aeba54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aeba54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aeba545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aeba545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aeba54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aeba54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aeba54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aeba54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af023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af02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daf0233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daf0233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8290a44b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8290a44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b46158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b46158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e97fef2f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e97fef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8290a44b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8290a44b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aeba54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aeba54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a8612e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a8612e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a8612e3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a8612e3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8612e3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8612e3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8612e3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a8612e3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aeba54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aeba54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MVC (1)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91200" y="0"/>
            <a:ext cx="8102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de eventos en una solicitud</a:t>
            </a:r>
            <a:endParaRPr/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75" y="1427975"/>
            <a:ext cx="5358975" cy="3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6577050" y="1880125"/>
            <a:ext cx="23313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Cualquier solicitud HTTP es capturada por el </a:t>
            </a:r>
            <a:r>
              <a:rPr i="1" lang="es" sz="1400">
                <a:solidFill>
                  <a:srgbClr val="4ECDC4"/>
                </a:solidFill>
              </a:rPr>
              <a:t>DispatcherServlet</a:t>
            </a:r>
            <a:endParaRPr i="1" sz="14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54F5B"/>
                </a:solidFill>
              </a:rPr>
              <a:t>Posteriormente, coordina su ciclo de vida a través del resto de componentes</a:t>
            </a:r>
            <a:endParaRPr sz="1400">
              <a:solidFill>
                <a:srgbClr val="454F5B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691200" y="0"/>
            <a:ext cx="81465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de eventos en una solicitud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691200" y="1358700"/>
            <a:ext cx="7713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Después de recibir una solicitud HTTP, el </a:t>
            </a:r>
            <a:r>
              <a:rPr i="1" lang="es" sz="1800">
                <a:solidFill>
                  <a:srgbClr val="4ECDC4"/>
                </a:solidFill>
              </a:rPr>
              <a:t>DispatcherServlet </a:t>
            </a:r>
            <a:r>
              <a:rPr lang="es" sz="1800"/>
              <a:t>consulta al </a:t>
            </a:r>
            <a:r>
              <a:rPr i="1" lang="es" sz="1800">
                <a:solidFill>
                  <a:srgbClr val="4ECDC4"/>
                </a:solidFill>
              </a:rPr>
              <a:t>HandlerMapping </a:t>
            </a:r>
            <a:r>
              <a:rPr lang="es" sz="1800"/>
              <a:t>para llamar al controlador apropiado (</a:t>
            </a:r>
            <a:r>
              <a:rPr i="1" lang="es" sz="1800"/>
              <a:t>resuelve el controlador responsable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controlador </a:t>
            </a:r>
            <a:r>
              <a:rPr lang="es" sz="1800"/>
              <a:t>recoge la solicitud y llama a los métodos de servicio apropiados en función del método GET o POST utilizado en la solicitud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método de servicio</a:t>
            </a:r>
            <a:r>
              <a:rPr lang="es" sz="1800"/>
              <a:t> establecerá los datos del modelo en función de la lógica de negocio definida y devolverá el nombre de la vista al </a:t>
            </a:r>
            <a:r>
              <a:rPr i="1" lang="es" sz="1800">
                <a:solidFill>
                  <a:srgbClr val="4ECDC4"/>
                </a:solidFill>
              </a:rPr>
              <a:t>DispatcherServlet</a:t>
            </a:r>
            <a:r>
              <a:rPr i="1" lang="es" sz="1800"/>
              <a:t>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691200" y="0"/>
            <a:ext cx="81465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de eventos en una solicitud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691200" y="1358700"/>
            <a:ext cx="7713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DispatcherServlet</a:t>
            </a:r>
            <a:r>
              <a:rPr lang="es" sz="1800"/>
              <a:t> solicitará ayuda al </a:t>
            </a:r>
            <a:r>
              <a:rPr i="1" lang="es" sz="1800">
                <a:solidFill>
                  <a:srgbClr val="4ECDC4"/>
                </a:solidFill>
              </a:rPr>
              <a:t>ViewResolver</a:t>
            </a:r>
            <a:r>
              <a:rPr lang="es" sz="1800"/>
              <a:t> para determinar la vista definida a partir del nombre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Una vez encontrada la vista, el </a:t>
            </a:r>
            <a:r>
              <a:rPr i="1" lang="es" sz="1800">
                <a:solidFill>
                  <a:srgbClr val="4ECDC4"/>
                </a:solidFill>
              </a:rPr>
              <a:t>DispatcherServlet</a:t>
            </a:r>
            <a:r>
              <a:rPr lang="es" sz="1800"/>
              <a:t> pasa los datos del modelo a la misma para que finalmente se renderice y procese en el navegador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jerarquía de contexto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691200" y="1358700"/>
            <a:ext cx="407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DispatcherServlet </a:t>
            </a:r>
            <a:r>
              <a:rPr lang="es" sz="1800"/>
              <a:t>espera un </a:t>
            </a:r>
            <a:r>
              <a:rPr i="1" lang="es" sz="1800">
                <a:solidFill>
                  <a:srgbClr val="4ECDC4"/>
                </a:solidFill>
              </a:rPr>
              <a:t>WebApplicationContext</a:t>
            </a:r>
            <a:r>
              <a:rPr lang="es" sz="1800"/>
              <a:t> para su propia configuración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la mayoría de las aplicaciones, tener un único </a:t>
            </a:r>
            <a:r>
              <a:rPr i="1" lang="es" sz="1800">
                <a:solidFill>
                  <a:srgbClr val="4ECDC4"/>
                </a:solidFill>
              </a:rPr>
              <a:t>WebApplicationContext</a:t>
            </a:r>
            <a:r>
              <a:rPr lang="es" sz="1800"/>
              <a:t> es suficiente (aunque es posible establecer una jerarquía de contexto con varios </a:t>
            </a:r>
            <a:r>
              <a:rPr i="1" lang="es" sz="1800">
                <a:solidFill>
                  <a:srgbClr val="4ECDC4"/>
                </a:solidFill>
              </a:rPr>
              <a:t>DispatcherServlet </a:t>
            </a:r>
            <a:r>
              <a:rPr lang="es" sz="1800"/>
              <a:t> y sus configuraciones secundarias)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275" y="1172175"/>
            <a:ext cx="3998050" cy="36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especiales de beans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Asigna una solicitud a un controlador junto con una lista de interceptores para su procesamiento previo y posterior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asignación se basa en determinados criterios que dependen de la implementación: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RequestMappingHandlerMapping</a:t>
            </a:r>
            <a:r>
              <a:rPr lang="es" sz="1800"/>
              <a:t>, que admite métodos anotados con </a:t>
            </a:r>
            <a:r>
              <a:rPr i="1" lang="es" sz="1800"/>
              <a:t>@RequestMapping</a:t>
            </a:r>
            <a:endParaRPr i="1"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SimpleUrlHandlerMapping</a:t>
            </a:r>
            <a:r>
              <a:rPr lang="es" sz="1800"/>
              <a:t>, que mantiene registros de patrones de rutas URI</a:t>
            </a:r>
            <a:endParaRPr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HandlerMapping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especiales de beans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se produce una excepción durante la asignación de una solicitud o se lanza internamente desde el propio controlador, </a:t>
            </a:r>
            <a:r>
              <a:rPr i="1" lang="es" sz="1800">
                <a:solidFill>
                  <a:srgbClr val="4ECDC4"/>
                </a:solidFill>
              </a:rPr>
              <a:t>DispatcherServlet </a:t>
            </a:r>
            <a:r>
              <a:rPr lang="es" sz="1800"/>
              <a:t>delega en una cadena de beans del tipo </a:t>
            </a:r>
            <a:r>
              <a:rPr i="1" lang="es" sz="1800">
                <a:solidFill>
                  <a:srgbClr val="4ECDC4"/>
                </a:solidFill>
              </a:rPr>
              <a:t>HandlerExceptionResolver</a:t>
            </a:r>
            <a:r>
              <a:rPr lang="es" sz="1800"/>
              <a:t> para resolver la excepción y proporcionar un tratamiento alternativo, que normalmente será una respuesta de error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posible asignar las excepciones a manejadores, a vistas de error de HTML u otros elementos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4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HandlerExceptionResolver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especiales de beans</a:t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MVC</a:t>
            </a:r>
            <a:r>
              <a:rPr lang="es" sz="1800"/>
              <a:t> define las interfaces </a:t>
            </a:r>
            <a:r>
              <a:rPr i="1" lang="es" sz="1800">
                <a:solidFill>
                  <a:srgbClr val="4ECDC4"/>
                </a:solidFill>
              </a:rPr>
              <a:t>ViewResolver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View</a:t>
            </a:r>
            <a:r>
              <a:rPr lang="es" sz="1800"/>
              <a:t> que permiten representar modelos en un navegador sin vincularlo a una tecnología de visualización específica.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ViewResolver</a:t>
            </a:r>
            <a:r>
              <a:rPr lang="es" sz="1800"/>
              <a:t>  r</a:t>
            </a:r>
            <a:r>
              <a:rPr lang="es" sz="1800"/>
              <a:t>esuelve los nombres de las vistas lógicas basadas en </a:t>
            </a:r>
            <a:r>
              <a:rPr b="1" i="1" lang="es" sz="1800">
                <a:solidFill>
                  <a:srgbClr val="738498"/>
                </a:solidFill>
              </a:rPr>
              <a:t>cadenas </a:t>
            </a:r>
            <a:r>
              <a:rPr lang="es" sz="1800"/>
              <a:t>devueltas desde un </a:t>
            </a:r>
            <a:r>
              <a:rPr i="1" lang="es" sz="1800"/>
              <a:t>controlador </a:t>
            </a:r>
            <a:r>
              <a:rPr lang="es" sz="1800"/>
              <a:t>a una </a:t>
            </a:r>
            <a:r>
              <a:rPr i="1" lang="es" sz="1800">
                <a:solidFill>
                  <a:srgbClr val="4ECDC4"/>
                </a:solidFill>
              </a:rPr>
              <a:t>View </a:t>
            </a:r>
            <a:r>
              <a:rPr lang="es" sz="1800"/>
              <a:t>para representarlas en la respuesta</a:t>
            </a:r>
            <a:endParaRPr sz="1800"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ViewResolver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Interceptores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Todos los </a:t>
            </a:r>
            <a:r>
              <a:rPr i="1" lang="es" sz="1800">
                <a:solidFill>
                  <a:srgbClr val="4ECDC4"/>
                </a:solidFill>
              </a:rPr>
              <a:t>HandlerMapping </a:t>
            </a:r>
            <a:r>
              <a:rPr lang="es" sz="1800"/>
              <a:t>admiten interceptores de controlador que son útiles cuando se desea aplicar una funcionalidad específica a determinadas solicitudes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interceptores deben implementar </a:t>
            </a:r>
            <a:r>
              <a:rPr i="1" lang="es" sz="1800">
                <a:solidFill>
                  <a:srgbClr val="4ECDC4"/>
                </a:solidFill>
              </a:rPr>
              <a:t>HandlerInterceptor</a:t>
            </a:r>
            <a:r>
              <a:rPr lang="es" sz="1800"/>
              <a:t> con tres métodos que deberían proporcionar la flexibilidad suficiente para realizar todo tipo de preprocesamiento y postprocesamiento: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>
                <a:solidFill>
                  <a:srgbClr val="4ECDC4"/>
                </a:solidFill>
              </a:rPr>
              <a:t>preHandle(..)</a:t>
            </a:r>
            <a:r>
              <a:rPr lang="es" sz="1400"/>
              <a:t> - antes de que se ejecute el controlador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>
                <a:solidFill>
                  <a:srgbClr val="4ECDC4"/>
                </a:solidFill>
              </a:rPr>
              <a:t>postHandle(..)</a:t>
            </a:r>
            <a:r>
              <a:rPr lang="es" sz="1400"/>
              <a:t> - después de que se ejecuta el controlador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>
                <a:solidFill>
                  <a:srgbClr val="4ECDC4"/>
                </a:solidFill>
              </a:rPr>
              <a:t>afterCompletion(..)</a:t>
            </a:r>
            <a:r>
              <a:rPr lang="es" sz="1400"/>
              <a:t> - después de que se complete la solicitud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de Spring Boot MVC</a:t>
            </a:r>
            <a:endParaRPr/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0" y="1533932"/>
            <a:ext cx="8452800" cy="318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dependencias al POM</a:t>
            </a:r>
            <a:endParaRPr/>
          </a:p>
        </p:txBody>
      </p:sp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utilizar </a:t>
            </a:r>
            <a:r>
              <a:rPr i="1" lang="es" sz="1800">
                <a:solidFill>
                  <a:srgbClr val="4ECDC4"/>
                </a:solidFill>
              </a:rPr>
              <a:t>Spring MVC</a:t>
            </a:r>
            <a:r>
              <a:rPr lang="es" sz="1800"/>
              <a:t> en Spring Boot debemos añadir la dependencia al </a:t>
            </a:r>
            <a:r>
              <a:rPr i="1" lang="es" sz="1800">
                <a:solidFill>
                  <a:srgbClr val="738498"/>
                </a:solidFill>
              </a:rPr>
              <a:t>starter </a:t>
            </a:r>
            <a:r>
              <a:rPr i="1" lang="es" sz="1800">
                <a:solidFill>
                  <a:srgbClr val="4ECDC4"/>
                </a:solidFill>
              </a:rPr>
              <a:t>spring-boot-starter-web</a:t>
            </a:r>
            <a:r>
              <a:rPr lang="es" sz="1800"/>
              <a:t> al POM del proyecto:</a:t>
            </a:r>
            <a:endParaRPr sz="1800"/>
          </a:p>
        </p:txBody>
      </p:sp>
      <p:pic>
        <p:nvPicPr>
          <p:cNvPr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50" y="2778623"/>
            <a:ext cx="6865075" cy="1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Patrón Model-View-Controller 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Spring MVC?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Características de Spring MVC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DispatcherServlet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Secuencia de eventos en una solicitud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La jerarquía de contexto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Tipos especiales de beans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Interceptores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Propiedades de Spring Boot MVC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Añadir dependencias al POM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idx="4294967295" type="body"/>
          </p:nvPr>
        </p:nvSpPr>
        <p:spPr>
          <a:xfrm>
            <a:off x="3477975" y="1720950"/>
            <a:ext cx="4919700" cy="170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Haz una copia (o crea una rama nueva si usas </a:t>
            </a:r>
            <a:r>
              <a:rPr i="1" lang="es" sz="1800">
                <a:solidFill>
                  <a:srgbClr val="738498"/>
                </a:solidFill>
              </a:rPr>
              <a:t>git</a:t>
            </a:r>
            <a:r>
              <a:rPr lang="es" sz="1800">
                <a:solidFill>
                  <a:srgbClr val="738498"/>
                </a:solidFill>
              </a:rPr>
              <a:t>) de las aplicaciones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, y comprueba que en las dependencias </a:t>
            </a:r>
            <a:r>
              <a:rPr lang="es" sz="1800">
                <a:solidFill>
                  <a:srgbClr val="738498"/>
                </a:solidFill>
              </a:rPr>
              <a:t>está incluido</a:t>
            </a:r>
            <a:r>
              <a:rPr lang="es" sz="1800">
                <a:solidFill>
                  <a:srgbClr val="738498"/>
                </a:solidFill>
              </a:rPr>
              <a:t> el </a:t>
            </a:r>
            <a:r>
              <a:rPr i="1" lang="es" sz="1800">
                <a:solidFill>
                  <a:srgbClr val="738498"/>
                </a:solidFill>
              </a:rPr>
              <a:t>starter </a:t>
            </a:r>
            <a:r>
              <a:rPr i="1" lang="es" sz="1800">
                <a:solidFill>
                  <a:srgbClr val="4ECDC4"/>
                </a:solidFill>
              </a:rPr>
              <a:t>spring-boot-starter-web</a:t>
            </a:r>
            <a:r>
              <a:rPr lang="es" sz="1800">
                <a:solidFill>
                  <a:srgbClr val="738498"/>
                </a:solidFill>
              </a:rPr>
              <a:t> (si no añádelo)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51" name="Google Shape;251;p46"/>
          <p:cNvSpPr txBox="1"/>
          <p:nvPr>
            <p:ph idx="4294967295" type="subTitle"/>
          </p:nvPr>
        </p:nvSpPr>
        <p:spPr>
          <a:xfrm>
            <a:off x="701975" y="2188400"/>
            <a:ext cx="7931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252" name="Google Shape;252;p46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https://docs.spring.io/spring/docs/current/spring-framework-reference/web.html#mvc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https://www.tutorialspoint.com/spring/spring_web_mvc_framework.htm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https://crunchify.com/spring-mvc-introduction-to-spring-3-mvc-framework/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https://www.boraji.com/spring-mvc-4-sessionattributes-example</a:t>
            </a:r>
            <a:endParaRPr sz="1000"/>
          </a:p>
        </p:txBody>
      </p:sp>
      <p:sp>
        <p:nvSpPr>
          <p:cNvPr id="253" name="Google Shape;253;p46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54" name="Google Shape;254;p4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Patrón Model-View-Controller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738498"/>
                </a:solidFill>
              </a:rPr>
              <a:t>Spring Web MVC</a:t>
            </a:r>
            <a:r>
              <a:rPr lang="es" sz="1800"/>
              <a:t> proporciona una arquitectura </a:t>
            </a:r>
            <a:r>
              <a:rPr i="1" lang="es" sz="1800">
                <a:solidFill>
                  <a:srgbClr val="4ECDC4"/>
                </a:solidFill>
              </a:rPr>
              <a:t>Model-View-Controller</a:t>
            </a:r>
            <a:r>
              <a:rPr lang="es" sz="1800"/>
              <a:t> (</a:t>
            </a:r>
            <a:r>
              <a:rPr i="1" lang="es" sz="1800">
                <a:solidFill>
                  <a:srgbClr val="4ECDC4"/>
                </a:solidFill>
              </a:rPr>
              <a:t>MVC</a:t>
            </a:r>
            <a:r>
              <a:rPr lang="es" sz="1800"/>
              <a:t>) y componentes que se pueden usar para desarrollar aplicaciones web flexibles y poco acopladas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patrón </a:t>
            </a:r>
            <a:r>
              <a:rPr i="1" lang="es" sz="1800">
                <a:solidFill>
                  <a:srgbClr val="4ECDC4"/>
                </a:solidFill>
              </a:rPr>
              <a:t>MVC</a:t>
            </a:r>
            <a:r>
              <a:rPr lang="es" sz="1800"/>
              <a:t> da como resultado la separación de los diferentes aspectos de la aplicación (lógica de entrada, lógica de negocio y lógica de presentación), a la vez que proporciona un acoplamiento flexible entre estos elementos.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Patrón Model-View-Controller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Modelo </a:t>
            </a:r>
            <a:r>
              <a:rPr lang="es" sz="1800"/>
              <a:t>encapsula los datos de la aplicación que, en general, consistirán en POJOs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 </a:t>
            </a:r>
            <a:r>
              <a:rPr i="1" lang="es" sz="1800">
                <a:solidFill>
                  <a:srgbClr val="4ECDC4"/>
                </a:solidFill>
              </a:rPr>
              <a:t>Vista</a:t>
            </a:r>
            <a:r>
              <a:rPr lang="es" sz="1800"/>
              <a:t> es responsable de representar los datos del modelo y genera resultados HTML que el navegador del cliente puede interpretar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Controlador</a:t>
            </a:r>
            <a:r>
              <a:rPr lang="es" sz="1800"/>
              <a:t> es responsable de procesar las solicitudes de los usuarios y crear un modelo apropiado pasándolo a la vista para su representación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MVC?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 </a:t>
            </a:r>
            <a:r>
              <a:rPr i="1" lang="es" sz="1800">
                <a:solidFill>
                  <a:srgbClr val="4ECDC4"/>
                </a:solidFill>
              </a:rPr>
              <a:t>Framework </a:t>
            </a:r>
            <a:r>
              <a:rPr lang="es" sz="1800"/>
              <a:t>de aplicaciones web basado en </a:t>
            </a:r>
            <a:r>
              <a:rPr i="1" lang="es" sz="1800">
                <a:solidFill>
                  <a:srgbClr val="4ECDC4"/>
                </a:solidFill>
              </a:rPr>
              <a:t>MVC</a:t>
            </a:r>
            <a:r>
              <a:rPr lang="es" sz="1800"/>
              <a:t> que toma ventajas de los siguientes principios de diseño: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Inyección de dependencias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Orientación al uso de Interfaces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Extenso uso de clases POJO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800"/>
              <a:t>Desarrollo </a:t>
            </a:r>
            <a:r>
              <a:rPr i="1" lang="es" sz="1800"/>
              <a:t>testeable</a:t>
            </a:r>
            <a:endParaRPr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Spring MVC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Clara </a:t>
            </a:r>
            <a:r>
              <a:rPr i="1" lang="es" sz="1800">
                <a:solidFill>
                  <a:srgbClr val="4ECDC4"/>
                </a:solidFill>
              </a:rPr>
              <a:t>separación de funciones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/>
              <a:t>Controllers, Validators, DispatcherServlet, HandlerMapping, ViewResolver, etc.</a:t>
            </a:r>
            <a:endParaRPr i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/>
              <a:t>Llevan a cabo una tarea específica y pueden ser reemplazables sin afectar a los demás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Configuración robusta</a:t>
            </a:r>
            <a:r>
              <a:rPr lang="es" sz="1800"/>
              <a:t> pero sencilla de modificar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i="1" lang="es" sz="1800"/>
              <a:t>Tanto para las clases del framework como con las clases propias de la aplicación</a:t>
            </a:r>
            <a:endParaRPr i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Spring MVC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Adaptable</a:t>
            </a:r>
            <a:r>
              <a:rPr lang="es" sz="1800"/>
              <a:t>, no intrusivo y flexible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Encontramos diferentes formas de definir los métodos en los controladores</a:t>
            </a:r>
            <a:r>
              <a:rPr lang="es" sz="1800"/>
              <a:t>, d</a:t>
            </a:r>
            <a:r>
              <a:rPr lang="es" sz="1800"/>
              <a:t>iversas </a:t>
            </a:r>
            <a:r>
              <a:rPr b="1" i="1" lang="es" sz="1800">
                <a:solidFill>
                  <a:srgbClr val="738498"/>
                </a:solidFill>
              </a:rPr>
              <a:t>firmas </a:t>
            </a:r>
            <a:r>
              <a:rPr lang="es" sz="1800"/>
              <a:t>de métodos que necesitemos implementar para un escenario determinado, por ejemplo usando anotaciones en los argumentos (tales como </a:t>
            </a:r>
            <a:r>
              <a:rPr i="1" lang="es" sz="1800">
                <a:solidFill>
                  <a:srgbClr val="4ECDC4"/>
                </a:solidFill>
              </a:rPr>
              <a:t>@RequestParam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@RequestHeader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@PathVariable</a:t>
            </a:r>
            <a:r>
              <a:rPr lang="es" sz="1800"/>
              <a:t>, etc)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Conversiones configurables (</a:t>
            </a:r>
            <a:r>
              <a:rPr i="1" lang="es" sz="1800"/>
              <a:t>binding</a:t>
            </a:r>
            <a:r>
              <a:rPr lang="es" sz="1800"/>
              <a:t>) y validaciones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Spring MVC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Mapeo URL configurable</a:t>
            </a:r>
            <a:r>
              <a:rPr lang="es" sz="1800"/>
              <a:t> en los controladores (</a:t>
            </a:r>
            <a:r>
              <a:rPr i="1" lang="es" sz="1800"/>
              <a:t>HandlerMapping</a:t>
            </a:r>
            <a:r>
              <a:rPr lang="es" sz="1800"/>
              <a:t>) y resolución de las vistas (</a:t>
            </a:r>
            <a:r>
              <a:rPr i="1" lang="es" sz="1800"/>
              <a:t>ViewResolution</a:t>
            </a:r>
            <a:r>
              <a:rPr lang="es" sz="1800"/>
              <a:t>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/>
              <a:t>Existen diferentes estrategias para la resolución de vista, por ejemplo configuración basada en URL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Transferencia del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, desde el controlador a la vista y viceversa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800"/>
              <a:t>Usando un </a:t>
            </a:r>
            <a:r>
              <a:rPr i="1" lang="es" sz="1800">
                <a:solidFill>
                  <a:srgbClr val="4ECDC4"/>
                </a:solidFill>
              </a:rPr>
              <a:t>Map</a:t>
            </a:r>
            <a:r>
              <a:rPr lang="es" sz="1800"/>
              <a:t>(</a:t>
            </a:r>
            <a:r>
              <a:rPr i="1" lang="es" sz="1800"/>
              <a:t>llave/valor</a:t>
            </a:r>
            <a:r>
              <a:rPr lang="es" sz="1800"/>
              <a:t>) tiene </a:t>
            </a:r>
            <a:r>
              <a:rPr i="1" lang="es" sz="1800">
                <a:solidFill>
                  <a:srgbClr val="4ECDC4"/>
                </a:solidFill>
              </a:rPr>
              <a:t>fácil integración</a:t>
            </a:r>
            <a:r>
              <a:rPr lang="es" sz="1800"/>
              <a:t> con cualquier tecnología de vista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DispatcherServlet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691200" y="1358700"/>
            <a:ext cx="7713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MVC</a:t>
            </a:r>
            <a:r>
              <a:rPr lang="es" sz="1800"/>
              <a:t>, está diseñado en torno al </a:t>
            </a:r>
            <a:r>
              <a:rPr i="1" lang="es" sz="1800"/>
              <a:t>patrón frontal del controlador</a:t>
            </a:r>
            <a:r>
              <a:rPr lang="es" sz="1800"/>
              <a:t>, donde un </a:t>
            </a:r>
            <a:r>
              <a:rPr i="1" lang="es" sz="1800">
                <a:solidFill>
                  <a:srgbClr val="4ECDC4"/>
                </a:solidFill>
              </a:rPr>
              <a:t>Servlet</a:t>
            </a:r>
            <a:r>
              <a:rPr lang="es" sz="1800"/>
              <a:t> central, el </a:t>
            </a:r>
            <a:r>
              <a:rPr i="1" lang="es" sz="1800">
                <a:solidFill>
                  <a:srgbClr val="4ECDC4"/>
                </a:solidFill>
              </a:rPr>
              <a:t>DispatcherServlet</a:t>
            </a:r>
            <a:r>
              <a:rPr lang="es" sz="1800"/>
              <a:t>, proporciona un algoritmo para el </a:t>
            </a:r>
            <a:r>
              <a:rPr i="1" lang="es" sz="1800"/>
              <a:t>procesamiento de solicitudes</a:t>
            </a:r>
            <a:r>
              <a:rPr lang="es" sz="1800"/>
              <a:t> mientras que el trabajo real se realiza mediante componentes delegados que son configurables.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DispatcherServlet</a:t>
            </a:r>
            <a:r>
              <a:rPr lang="es" sz="1800"/>
              <a:t>, debe declararse de acuerdo con la especificación de </a:t>
            </a:r>
            <a:r>
              <a:rPr i="1" lang="es" sz="1800">
                <a:solidFill>
                  <a:srgbClr val="4ECDC4"/>
                </a:solidFill>
              </a:rPr>
              <a:t>servlets</a:t>
            </a:r>
            <a:r>
              <a:rPr lang="es" sz="1800"/>
              <a:t> mediante </a:t>
            </a:r>
            <a:r>
              <a:rPr i="1" lang="es" sz="1800">
                <a:solidFill>
                  <a:srgbClr val="4ECDC4"/>
                </a:solidFill>
              </a:rPr>
              <a:t>beans</a:t>
            </a:r>
            <a:r>
              <a:rPr lang="es" sz="1800"/>
              <a:t> de Java o en </a:t>
            </a:r>
            <a:r>
              <a:rPr i="1" lang="es" sz="1800">
                <a:solidFill>
                  <a:srgbClr val="4ECDC4"/>
                </a:solidFill>
              </a:rPr>
              <a:t>web.xml</a:t>
            </a:r>
            <a:r>
              <a:rPr lang="es" sz="1800"/>
              <a:t> (en </a:t>
            </a:r>
            <a:r>
              <a:rPr i="1" lang="es" sz="1800"/>
              <a:t>Spring Boot</a:t>
            </a:r>
            <a:r>
              <a:rPr lang="es" sz="1800"/>
              <a:t> la configuración es automática)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