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y="5143500" cx="9144000"/>
  <p:notesSz cx="6858000" cy="9144000"/>
  <p:embeddedFontLst>
    <p:embeddedFont>
      <p:font typeface="Montserrat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Montserrat-bold.fntdata"/><Relationship Id="rId12" Type="http://schemas.openxmlformats.org/officeDocument/2006/relationships/slide" Target="slides/slide6.xml"/><Relationship Id="rId56" Type="http://schemas.openxmlformats.org/officeDocument/2006/relationships/font" Target="fonts/Montserrat-regular.fntdata"/><Relationship Id="rId15" Type="http://schemas.openxmlformats.org/officeDocument/2006/relationships/slide" Target="slides/slide9.xml"/><Relationship Id="rId59" Type="http://schemas.openxmlformats.org/officeDocument/2006/relationships/font" Target="fonts/Montserrat-boldItalic.fntdata"/><Relationship Id="rId14" Type="http://schemas.openxmlformats.org/officeDocument/2006/relationships/slide" Target="slides/slide8.xml"/><Relationship Id="rId58" Type="http://schemas.openxmlformats.org/officeDocument/2006/relationships/font" Target="fonts/Montserrat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daed53dbc_2_68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daed53dbc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db78ca332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db78ca33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db78ca33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db78ca33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db78ca332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db78ca33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dbd1a50f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dbd1a50f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db279e38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db279e38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dbd1a50f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dbd1a50f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dbd1a50f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dbd1a50f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dbd1a50f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dbd1a50f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db78ca33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db78ca33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dbd1a50f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dbd1a50f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daed53dbc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daed53dbc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dbd1a50f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dbd1a50f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db78ca33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db78ca33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dbd1a50f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dbd1a50f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dbd1a50f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dbd1a50f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db78ca33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db78ca33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dbd1a50f5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dbd1a50f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dbd1a50f5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dbd1a50f5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dbd1a50f5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dbd1a50f5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dbd1a50f5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dbd1a50f5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dbd1a50f5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dbd1a50f5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daed53dbc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daed53dbc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dbd1a50f5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dbd1a50f5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db78ca33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db78ca33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dbd1a50f5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dbd1a50f5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dbd1a50f5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dbd1a50f5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dbd1a50f5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dbd1a50f5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dbd1a50f5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dbd1a50f5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db78ca33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db78ca33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dbdfa0e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dbdfa0e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dbd1a50f5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dbd1a50f5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dbd1a50f5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dbd1a50f5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db78ca33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db78ca33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dbd1a50f5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dbd1a50f5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db78ca33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db78ca33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daed53dbc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daed53dbc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db78ca33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db78ca33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db78ca33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db78ca3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db78ca33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db78ca33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db78ca33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db78ca33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db78ca33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db78ca33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db78ca33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db78ca33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de8e92477_2_0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de8e9247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dbd1a50f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dbd1a50f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db279e38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db279e38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db279e38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db279e3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db78ca33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db78ca33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db78ca33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db78ca33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C7F46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ECDC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65" name="Google Shape;65;p16"/>
          <p:cNvSpPr txBox="1"/>
          <p:nvPr/>
        </p:nvSpPr>
        <p:spPr>
          <a:xfrm>
            <a:off x="801025" y="125424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400">
              <a:solidFill>
                <a:srgbClr val="454F5B"/>
              </a:solidFill>
            </a:endParaRPr>
          </a:p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17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6912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6855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18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691200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3" name="Google Shape;83;p19"/>
          <p:cNvSpPr txBox="1"/>
          <p:nvPr>
            <p:ph idx="2" type="body"/>
          </p:nvPr>
        </p:nvSpPr>
        <p:spPr>
          <a:xfrm>
            <a:off x="3321088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4" name="Google Shape;84;p19"/>
          <p:cNvSpPr txBox="1"/>
          <p:nvPr>
            <p:ph idx="3" type="body"/>
          </p:nvPr>
        </p:nvSpPr>
        <p:spPr>
          <a:xfrm>
            <a:off x="5950976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19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9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20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0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457200" y="4335075"/>
            <a:ext cx="82296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Clr>
                <a:srgbClr val="738498"/>
              </a:buClr>
              <a:buSzPts val="1800"/>
              <a:buNone/>
              <a:defRPr sz="1800">
                <a:solidFill>
                  <a:srgbClr val="738498"/>
                </a:solidFill>
              </a:defRPr>
            </a:lvl1pPr>
          </a:lstStyle>
          <a:p/>
        </p:txBody>
      </p:sp>
      <p:sp>
        <p:nvSpPr>
          <p:cNvPr id="95" name="Google Shape;95;p21"/>
          <p:cNvSpPr/>
          <p:nvPr/>
        </p:nvSpPr>
        <p:spPr>
          <a:xfrm>
            <a:off x="3805198" y="4288942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1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4ECDC4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1_2">
  <p:cSld name="TITLE_AND_BODY_1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24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2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2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▣"/>
              <a:defRPr>
                <a:solidFill>
                  <a:schemeClr val="accent1"/>
                </a:solidFill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□"/>
              <a:defRPr>
                <a:solidFill>
                  <a:schemeClr val="accent1"/>
                </a:solidFill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>
                <a:solidFill>
                  <a:schemeClr val="accent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1">
  <p:cSld name="TITLE_1_2">
    <p:bg>
      <p:bgPr>
        <a:solidFill>
          <a:srgbClr val="738498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5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117" name="Google Shape;117;p25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8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0.png"/><Relationship Id="rId4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png"/><Relationship Id="rId4" Type="http://schemas.openxmlformats.org/officeDocument/2006/relationships/image" Target="../media/image33.png"/><Relationship Id="rId5" Type="http://schemas.openxmlformats.org/officeDocument/2006/relationships/image" Target="../media/image4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5.png"/><Relationship Id="rId4" Type="http://schemas.openxmlformats.org/officeDocument/2006/relationships/image" Target="../media/image4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9.png"/><Relationship Id="rId4" Type="http://schemas.openxmlformats.org/officeDocument/2006/relationships/image" Target="../media/image4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1.png"/><Relationship Id="rId4" Type="http://schemas.openxmlformats.org/officeDocument/2006/relationships/image" Target="../media/image4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0.png"/><Relationship Id="rId4" Type="http://schemas.openxmlformats.org/officeDocument/2006/relationships/image" Target="../media/image4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3.png"/><Relationship Id="rId4" Type="http://schemas.openxmlformats.org/officeDocument/2006/relationships/image" Target="../media/image4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6.png"/><Relationship Id="rId4" Type="http://schemas.openxmlformats.org/officeDocument/2006/relationships/image" Target="../media/image5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6.png"/><Relationship Id="rId4" Type="http://schemas.openxmlformats.org/officeDocument/2006/relationships/image" Target="../media/image5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ctrTitle"/>
          </p:nvPr>
        </p:nvSpPr>
        <p:spPr>
          <a:xfrm>
            <a:off x="1528250" y="2220425"/>
            <a:ext cx="69297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Spring MVC (3)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Thymeleaf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Sintaxis de expresiones estándar</a:t>
            </a:r>
            <a:endParaRPr/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691200" y="1358700"/>
            <a:ext cx="81963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Las expresiones de variable se pueden escribir en </a:t>
            </a:r>
            <a:r>
              <a:rPr lang="es" sz="1800">
                <a:solidFill>
                  <a:srgbClr val="4ECDC4"/>
                </a:solidFill>
              </a:rPr>
              <a:t>${...}</a:t>
            </a:r>
            <a:r>
              <a:rPr lang="es" sz="1800"/>
              <a:t> y también en </a:t>
            </a:r>
            <a:r>
              <a:rPr lang="es" sz="1800">
                <a:solidFill>
                  <a:srgbClr val="4ECDC4"/>
                </a:solidFill>
              </a:rPr>
              <a:t>*{...}</a:t>
            </a:r>
            <a:r>
              <a:rPr lang="es" sz="1800"/>
              <a:t>, pero la sintaxis de </a:t>
            </a:r>
            <a:r>
              <a:rPr lang="es" sz="1800">
                <a:solidFill>
                  <a:srgbClr val="4ECDC4"/>
                </a:solidFill>
              </a:rPr>
              <a:t>*</a:t>
            </a:r>
            <a:r>
              <a:rPr lang="es" sz="1800"/>
              <a:t> evalúa también expresiones con objetos seleccionados (</a:t>
            </a:r>
            <a:r>
              <a:rPr i="1" lang="es" sz="1800"/>
              <a:t>si no hay objeto seleccionado funcionan =</a:t>
            </a:r>
            <a:r>
              <a:rPr lang="es" sz="1800"/>
              <a:t>)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9" name="Google Shape;189;p35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Expresiones sobre selecciones</a:t>
            </a:r>
            <a:endParaRPr i="1" sz="2400">
              <a:solidFill>
                <a:srgbClr val="4ECDC4"/>
              </a:solidFill>
            </a:endParaRPr>
          </a:p>
        </p:txBody>
      </p:sp>
      <p:pic>
        <p:nvPicPr>
          <p:cNvPr id="190" name="Google Shape;1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899" y="2528700"/>
            <a:ext cx="6124523" cy="9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900" y="3634375"/>
            <a:ext cx="6124524" cy="95073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5"/>
          <p:cNvSpPr/>
          <p:nvPr/>
        </p:nvSpPr>
        <p:spPr>
          <a:xfrm>
            <a:off x="7360625" y="2841175"/>
            <a:ext cx="881700" cy="14766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Sintaxis de expresiones estándar</a:t>
            </a:r>
            <a:endParaRPr/>
          </a:p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691200" y="1358700"/>
            <a:ext cx="81963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sintaxis </a:t>
            </a:r>
            <a:r>
              <a:rPr lang="es" sz="1800">
                <a:solidFill>
                  <a:srgbClr val="4ECDC4"/>
                </a:solidFill>
              </a:rPr>
              <a:t>@{...}</a:t>
            </a:r>
            <a:r>
              <a:rPr lang="es" sz="1800"/>
              <a:t> permite referenciar URLs absolutas y relativas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th:href</a:t>
            </a:r>
            <a:r>
              <a:rPr lang="es" sz="1800"/>
              <a:t> es un atributo modificador de atributo y una vez procesado, calculará la URL del enlace que se utilizará y establecerá en el atributo href de la etiqueta </a:t>
            </a:r>
            <a:r>
              <a:rPr i="1" lang="es" sz="1800">
                <a:solidFill>
                  <a:srgbClr val="4ECDC4"/>
                </a:solidFill>
              </a:rPr>
              <a:t>&lt;a&gt;</a:t>
            </a:r>
            <a:r>
              <a:rPr lang="es" sz="1800"/>
              <a:t> 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9" name="Google Shape;199;p36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URL de enlace</a:t>
            </a:r>
            <a:endParaRPr i="1" sz="2400">
              <a:solidFill>
                <a:srgbClr val="4ECDC4"/>
              </a:solidFill>
            </a:endParaRPr>
          </a:p>
        </p:txBody>
      </p:sp>
      <p:pic>
        <p:nvPicPr>
          <p:cNvPr id="200" name="Google Shape;2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300" y="2052725"/>
            <a:ext cx="5891375" cy="14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Sintaxis de expresiones estándar</a:t>
            </a:r>
            <a:endParaRPr/>
          </a:p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691200" y="1358700"/>
            <a:ext cx="81963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Los literales de texto son solo cadenas de caracteres especificados entre comillas simples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Los textos, sin importar si son literales o el resultado de evaluar variables o expresiones de mensajes, se pueden concatenar fácilmente usando el +operador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7" name="Google Shape;207;p37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Literales</a:t>
            </a:r>
            <a:endParaRPr i="1" sz="2400">
              <a:solidFill>
                <a:srgbClr val="4ECDC4"/>
              </a:solidFill>
            </a:endParaRPr>
          </a:p>
        </p:txBody>
      </p:sp>
      <p:pic>
        <p:nvPicPr>
          <p:cNvPr id="208" name="Google Shape;2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848" y="2234023"/>
            <a:ext cx="6659025" cy="4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9850" y="4057350"/>
            <a:ext cx="6659024" cy="38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Sintaxis de expresiones estándar</a:t>
            </a:r>
            <a:endParaRPr/>
          </a:p>
        </p:txBody>
      </p:sp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691200" y="1358700"/>
            <a:ext cx="82173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Las expresiones condicionales están destinadas a evaluar solo una de dos expresiones según el resultado de evaluar una </a:t>
            </a:r>
            <a:r>
              <a:rPr lang="es" sz="1800"/>
              <a:t>condición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Una expresión predeterminada es un tipo especial de valor condicional sin una parte </a:t>
            </a:r>
            <a:r>
              <a:rPr i="1" lang="es" sz="1800"/>
              <a:t>entonces</a:t>
            </a:r>
            <a:r>
              <a:rPr lang="es" sz="1800"/>
              <a:t> (</a:t>
            </a:r>
            <a:r>
              <a:rPr i="1" lang="es" sz="1800"/>
              <a:t>operador de Elvis</a:t>
            </a:r>
            <a:r>
              <a:rPr lang="es" sz="1800"/>
              <a:t>) </a:t>
            </a:r>
            <a:endParaRPr sz="1800"/>
          </a:p>
        </p:txBody>
      </p:sp>
      <p:sp>
        <p:nvSpPr>
          <p:cNvPr id="216" name="Google Shape;216;p38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Expresiones condicionales</a:t>
            </a:r>
            <a:endParaRPr i="1" sz="2400">
              <a:solidFill>
                <a:srgbClr val="4ECDC4"/>
              </a:solidFill>
            </a:endParaRPr>
          </a:p>
        </p:txBody>
      </p:sp>
      <p:pic>
        <p:nvPicPr>
          <p:cNvPr id="217" name="Google Shape;2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075" y="2314825"/>
            <a:ext cx="5977799" cy="3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7072" y="3708725"/>
            <a:ext cx="6019799" cy="7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de valores de atributos</a:t>
            </a:r>
            <a:endParaRPr/>
          </a:p>
        </p:txBody>
      </p:sp>
      <p:sp>
        <p:nvSpPr>
          <p:cNvPr id="224" name="Google Shape;224;p39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th:attr</a:t>
            </a:r>
            <a:r>
              <a:rPr lang="es" sz="1800"/>
              <a:t> simplemente toma una expresión que asigna un valor a un atributo: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25" name="Google Shape;2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722" y="2175625"/>
            <a:ext cx="6206099" cy="110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9698" y="3468675"/>
            <a:ext cx="6206157" cy="11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9"/>
          <p:cNvSpPr/>
          <p:nvPr/>
        </p:nvSpPr>
        <p:spPr>
          <a:xfrm>
            <a:off x="7501800" y="2617225"/>
            <a:ext cx="755700" cy="1574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9"/>
          <p:cNvSpPr/>
          <p:nvPr/>
        </p:nvSpPr>
        <p:spPr>
          <a:xfrm>
            <a:off x="3107100" y="2260350"/>
            <a:ext cx="1938300" cy="210000"/>
          </a:xfrm>
          <a:prstGeom prst="rect">
            <a:avLst/>
          </a:prstGeom>
          <a:noFill/>
          <a:ln cap="flat" cmpd="sng" w="9525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9"/>
          <p:cNvSpPr/>
          <p:nvPr/>
        </p:nvSpPr>
        <p:spPr>
          <a:xfrm>
            <a:off x="4113250" y="2706650"/>
            <a:ext cx="2359800" cy="210000"/>
          </a:xfrm>
          <a:prstGeom prst="rect">
            <a:avLst/>
          </a:prstGeom>
          <a:noFill/>
          <a:ln cap="flat" cmpd="sng" w="9525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9"/>
          <p:cNvSpPr/>
          <p:nvPr/>
        </p:nvSpPr>
        <p:spPr>
          <a:xfrm>
            <a:off x="1665450" y="3545100"/>
            <a:ext cx="1581600" cy="210000"/>
          </a:xfrm>
          <a:prstGeom prst="rect">
            <a:avLst/>
          </a:prstGeom>
          <a:noFill/>
          <a:ln cap="flat" cmpd="sng" w="9525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9"/>
          <p:cNvSpPr/>
          <p:nvPr/>
        </p:nvSpPr>
        <p:spPr>
          <a:xfrm>
            <a:off x="2813175" y="4016600"/>
            <a:ext cx="1399500" cy="210000"/>
          </a:xfrm>
          <a:prstGeom prst="rect">
            <a:avLst/>
          </a:prstGeom>
          <a:noFill/>
          <a:ln cap="flat" cmpd="sng" w="9525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th:attr</a:t>
            </a:r>
            <a:r>
              <a:rPr lang="es" sz="1800"/>
              <a:t> apenas se usa en plantillas. Normalmente, se utiliza otros </a:t>
            </a:r>
            <a:r>
              <a:rPr i="1" lang="es" sz="1800">
                <a:solidFill>
                  <a:srgbClr val="4ECDC4"/>
                </a:solidFill>
              </a:rPr>
              <a:t>th:*</a:t>
            </a:r>
            <a:r>
              <a:rPr lang="es" sz="1800"/>
              <a:t> atributos cuya tarea es establecer atributos de etiqueta específicos (y no solo cualquier atributo </a:t>
            </a:r>
            <a:r>
              <a:rPr i="1" lang="es" sz="1800">
                <a:solidFill>
                  <a:srgbClr val="4ECDC4"/>
                </a:solidFill>
              </a:rPr>
              <a:t>th:attr</a:t>
            </a:r>
            <a:r>
              <a:rPr lang="es" sz="1800"/>
              <a:t>)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37" name="Google Shape;23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900" y="3273550"/>
            <a:ext cx="6262050" cy="361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0900" y="2594838"/>
            <a:ext cx="6262052" cy="3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0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de valores de atributos</a:t>
            </a:r>
            <a:endParaRPr/>
          </a:p>
        </p:txBody>
      </p:sp>
      <p:sp>
        <p:nvSpPr>
          <p:cNvPr id="240" name="Google Shape;240;p40"/>
          <p:cNvSpPr/>
          <p:nvPr/>
        </p:nvSpPr>
        <p:spPr>
          <a:xfrm>
            <a:off x="4002825" y="2678025"/>
            <a:ext cx="1966200" cy="210000"/>
          </a:xfrm>
          <a:prstGeom prst="rect">
            <a:avLst/>
          </a:prstGeom>
          <a:noFill/>
          <a:ln cap="flat" cmpd="sng" w="9525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0"/>
          <p:cNvSpPr/>
          <p:nvPr/>
        </p:nvSpPr>
        <p:spPr>
          <a:xfrm>
            <a:off x="3247750" y="3356725"/>
            <a:ext cx="1728600" cy="210000"/>
          </a:xfrm>
          <a:prstGeom prst="rect">
            <a:avLst/>
          </a:prstGeom>
          <a:noFill/>
          <a:ln cap="flat" cmpd="sng" w="9525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El listado completo de atributos que se pueden usar se puede encontrar en:</a:t>
            </a:r>
            <a:endParaRPr sz="18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00"/>
              <a:t> </a:t>
            </a:r>
            <a:r>
              <a:rPr i="1" lang="es" sz="1400">
                <a:solidFill>
                  <a:srgbClr val="4ECDC4"/>
                </a:solidFill>
              </a:rPr>
              <a:t>https://www.thymeleaf.org/doc/tutorials/2.1/usingthymeleaf.html#literals</a:t>
            </a:r>
            <a:endParaRPr sz="14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7" name="Google Shape;247;p41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de valores de atributos</a:t>
            </a:r>
            <a:endParaRPr/>
          </a:p>
        </p:txBody>
      </p:sp>
      <p:pic>
        <p:nvPicPr>
          <p:cNvPr id="248" name="Google Shape;2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400" y="2647950"/>
            <a:ext cx="5701000" cy="217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Algunos atributos booleanos de XHTML / HTML5 son de valor fijo (o están presentes con valor fijo o no están):</a:t>
            </a:r>
            <a:endParaRPr sz="18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4" name="Google Shape;254;p42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de valores de atributos</a:t>
            </a:r>
            <a:endParaRPr/>
          </a:p>
        </p:txBody>
      </p:sp>
      <p:pic>
        <p:nvPicPr>
          <p:cNvPr id="255" name="Google Shape;25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525" y="2244897"/>
            <a:ext cx="6070326" cy="3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575" y="2680425"/>
            <a:ext cx="5802950" cy="20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Iteración</a:t>
            </a:r>
            <a:endParaRPr/>
          </a:p>
        </p:txBody>
      </p:sp>
      <p:sp>
        <p:nvSpPr>
          <p:cNvPr id="262" name="Google Shape;262;p43"/>
          <p:cNvSpPr txBox="1"/>
          <p:nvPr>
            <p:ph idx="1" type="body"/>
          </p:nvPr>
        </p:nvSpPr>
        <p:spPr>
          <a:xfrm>
            <a:off x="691200" y="1231650"/>
            <a:ext cx="7643400" cy="3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th:each</a:t>
            </a:r>
            <a:r>
              <a:rPr lang="es" sz="1800"/>
              <a:t> se utiliza para iterar una lista de elementos: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00"/>
              <a:t>Los objetos que se consideran iterables por un th:each atributo:</a:t>
            </a:r>
            <a:endParaRPr sz="1800"/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Cualquier </a:t>
            </a:r>
            <a:r>
              <a:rPr i="1" lang="es" sz="1400">
                <a:solidFill>
                  <a:srgbClr val="4ECDC4"/>
                </a:solidFill>
              </a:rPr>
              <a:t>java.util.List</a:t>
            </a:r>
            <a:endParaRPr i="1" sz="1400">
              <a:solidFill>
                <a:srgbClr val="4ECDC4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Cualquier objeto que implemente </a:t>
            </a:r>
            <a:r>
              <a:rPr i="1" lang="es" sz="1400">
                <a:solidFill>
                  <a:srgbClr val="4ECDC4"/>
                </a:solidFill>
              </a:rPr>
              <a:t>java.util.Iterable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Cualquier objeto que implementa </a:t>
            </a:r>
            <a:r>
              <a:rPr i="1" lang="es" sz="1400">
                <a:solidFill>
                  <a:srgbClr val="4ECDC4"/>
                </a:solidFill>
              </a:rPr>
              <a:t>java.util.Map</a:t>
            </a:r>
            <a:r>
              <a:rPr lang="es" sz="1400"/>
              <a:t> (al iterar los mapas, sus variables serán de clase </a:t>
            </a:r>
            <a:r>
              <a:rPr i="1" lang="es" sz="1400">
                <a:solidFill>
                  <a:srgbClr val="4ECDC4"/>
                </a:solidFill>
              </a:rPr>
              <a:t>j</a:t>
            </a:r>
            <a:r>
              <a:rPr i="1" lang="es" sz="1400">
                <a:solidFill>
                  <a:srgbClr val="4ECDC4"/>
                </a:solidFill>
              </a:rPr>
              <a:t>ava.util.Map.Entry</a:t>
            </a:r>
            <a:r>
              <a:rPr lang="es" sz="1400"/>
              <a:t>)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Cualquier matriz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Cualquier otro objeto se tratará como si fuera una lista de un solo valor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63" name="Google Shape;26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574" y="1834000"/>
            <a:ext cx="4240650" cy="8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Iteración</a:t>
            </a:r>
            <a:endParaRPr/>
          </a:p>
        </p:txBody>
      </p:sp>
      <p:sp>
        <p:nvSpPr>
          <p:cNvPr id="269" name="Google Shape;269;p44"/>
          <p:cNvSpPr txBox="1"/>
          <p:nvPr>
            <p:ph idx="1" type="body"/>
          </p:nvPr>
        </p:nvSpPr>
        <p:spPr>
          <a:xfrm>
            <a:off x="691200" y="1231650"/>
            <a:ext cx="7643400" cy="3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i="1" lang="es" sz="1800"/>
              <a:t>Thymeleaf</a:t>
            </a:r>
            <a:r>
              <a:rPr lang="es" sz="1800"/>
              <a:t> ofrece un mecanismo útil para hacer un seguimiento del estado de su iteración: </a:t>
            </a:r>
            <a:r>
              <a:rPr i="1" lang="es" sz="1800">
                <a:solidFill>
                  <a:srgbClr val="4ECDC4"/>
                </a:solidFill>
              </a:rPr>
              <a:t>la variable de estado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Las variables de estado se definen dentro de un atributo  </a:t>
            </a:r>
            <a:r>
              <a:rPr i="1" lang="es" sz="1800">
                <a:solidFill>
                  <a:srgbClr val="4ECDC4"/>
                </a:solidFill>
              </a:rPr>
              <a:t>th:each </a:t>
            </a:r>
            <a:r>
              <a:rPr lang="es" sz="1800"/>
              <a:t>y contienen los siguientes datos:</a:t>
            </a:r>
            <a:endParaRPr sz="1800"/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El índice de iteración actual , comenzando con 0 → </a:t>
            </a:r>
            <a:r>
              <a:rPr i="1" lang="es" sz="1400">
                <a:solidFill>
                  <a:srgbClr val="4ECDC4"/>
                </a:solidFill>
              </a:rPr>
              <a:t>index</a:t>
            </a:r>
            <a:endParaRPr i="1" sz="1400">
              <a:solidFill>
                <a:srgbClr val="4ECDC4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El índice de iteración actual , comenzando con 1 → </a:t>
            </a:r>
            <a:r>
              <a:rPr i="1" lang="es" sz="1400">
                <a:solidFill>
                  <a:srgbClr val="4ECDC4"/>
                </a:solidFill>
              </a:rPr>
              <a:t>count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La cantidad total de elementos en la variable iterada → </a:t>
            </a:r>
            <a:r>
              <a:rPr i="1" lang="es" sz="1400">
                <a:solidFill>
                  <a:srgbClr val="4ECDC4"/>
                </a:solidFill>
              </a:rPr>
              <a:t>size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La variable iter para cada iteración → </a:t>
            </a:r>
            <a:r>
              <a:rPr i="1" lang="es" sz="1400">
                <a:solidFill>
                  <a:srgbClr val="4ECDC4"/>
                </a:solidFill>
              </a:rPr>
              <a:t>current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Si la iteración actual es par o impar → </a:t>
            </a:r>
            <a:r>
              <a:rPr i="1" lang="es" sz="1400">
                <a:solidFill>
                  <a:srgbClr val="4ECDC4"/>
                </a:solidFill>
              </a:rPr>
              <a:t>even</a:t>
            </a:r>
            <a:r>
              <a:rPr lang="es" sz="1400"/>
              <a:t> / </a:t>
            </a:r>
            <a:r>
              <a:rPr i="1" lang="es" sz="1400">
                <a:solidFill>
                  <a:srgbClr val="4ECDC4"/>
                </a:solidFill>
              </a:rPr>
              <a:t>odd</a:t>
            </a:r>
            <a:r>
              <a:rPr lang="es" sz="1400"/>
              <a:t> (booleanas)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Si la iteración actual es la primera → </a:t>
            </a:r>
            <a:r>
              <a:rPr i="1" lang="es" sz="1400">
                <a:solidFill>
                  <a:srgbClr val="4ECDC4"/>
                </a:solidFill>
              </a:rPr>
              <a:t>first</a:t>
            </a:r>
            <a:r>
              <a:rPr lang="es" sz="1400"/>
              <a:t> (booleana)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Si la iteración actual es la última → </a:t>
            </a:r>
            <a:r>
              <a:rPr i="1" lang="es" sz="1400">
                <a:solidFill>
                  <a:srgbClr val="4ECDC4"/>
                </a:solidFill>
              </a:rPr>
              <a:t>last</a:t>
            </a:r>
            <a:r>
              <a:rPr lang="es" sz="1400"/>
              <a:t> (booleana)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type="ctrTitle"/>
          </p:nvPr>
        </p:nvSpPr>
        <p:spPr>
          <a:xfrm>
            <a:off x="4155750" y="351824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4ECDC4"/>
                </a:solidFill>
              </a:rPr>
              <a:t>Índice</a:t>
            </a:r>
            <a:endParaRPr sz="6000">
              <a:solidFill>
                <a:srgbClr val="4ECDC4"/>
              </a:solidFill>
            </a:endParaRPr>
          </a:p>
        </p:txBody>
      </p:sp>
      <p:sp>
        <p:nvSpPr>
          <p:cNvPr id="128" name="Google Shape;128;p27"/>
          <p:cNvSpPr txBox="1"/>
          <p:nvPr>
            <p:ph idx="1" type="subTitle"/>
          </p:nvPr>
        </p:nvSpPr>
        <p:spPr>
          <a:xfrm>
            <a:off x="671800" y="552850"/>
            <a:ext cx="4317900" cy="43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¿Qué es Thymeleaf?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Integrar Thymeleaf con Spring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Espacio de nombres th: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Sintaxis de expresiones estándar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Configuración de valores de atributos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Iteración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Evaluación condicional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Diseño de plantillas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Creando formularios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Validación y mensajes de error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Mostrar otros mensajes al usuario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Iteración</a:t>
            </a:r>
            <a:endParaRPr/>
          </a:p>
        </p:txBody>
      </p:sp>
      <p:sp>
        <p:nvSpPr>
          <p:cNvPr id="275" name="Google Shape;275;p45"/>
          <p:cNvSpPr txBox="1"/>
          <p:nvPr>
            <p:ph idx="1" type="body"/>
          </p:nvPr>
        </p:nvSpPr>
        <p:spPr>
          <a:xfrm>
            <a:off x="691200" y="1231650"/>
            <a:ext cx="7643400" cy="3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▣"/>
            </a:pPr>
            <a:r>
              <a:rPr lang="es" sz="1800"/>
              <a:t>Un ejemplo de uso de la </a:t>
            </a:r>
            <a:r>
              <a:rPr i="1" lang="es" sz="1800">
                <a:solidFill>
                  <a:srgbClr val="4ECDC4"/>
                </a:solidFill>
              </a:rPr>
              <a:t>variable de estado</a:t>
            </a:r>
            <a:r>
              <a:rPr lang="es" sz="1800"/>
              <a:t>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76" name="Google Shape;27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050" y="1907850"/>
            <a:ext cx="6133899" cy="18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5"/>
          <p:cNvSpPr/>
          <p:nvPr/>
        </p:nvSpPr>
        <p:spPr>
          <a:xfrm>
            <a:off x="2869175" y="2652225"/>
            <a:ext cx="315000" cy="15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Evaluación condicional</a:t>
            </a:r>
            <a:endParaRPr/>
          </a:p>
        </p:txBody>
      </p:sp>
      <p:sp>
        <p:nvSpPr>
          <p:cNvPr id="283" name="Google Shape;283;p46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El atributo </a:t>
            </a:r>
            <a:r>
              <a:rPr i="1" lang="es" sz="1800">
                <a:solidFill>
                  <a:srgbClr val="4ECDC4"/>
                </a:solidFill>
              </a:rPr>
              <a:t>th:if</a:t>
            </a:r>
            <a:r>
              <a:rPr lang="es" sz="1800"/>
              <a:t> permite establecer condiciones: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En el ejemplo, se creará un enlace solo si el producto tiene algún comentario, en caso contrario no se creará enlace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84" name="Google Shape;28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462" y="2149600"/>
            <a:ext cx="6381074" cy="6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Evaluación condicional</a:t>
            </a:r>
            <a:endParaRPr/>
          </a:p>
        </p:txBody>
      </p:sp>
      <p:sp>
        <p:nvSpPr>
          <p:cNvPr id="290" name="Google Shape;290;p47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Además, e</a:t>
            </a:r>
            <a:r>
              <a:rPr lang="es" sz="1800"/>
              <a:t>l atributo </a:t>
            </a:r>
            <a:r>
              <a:rPr i="1" lang="es" sz="1800">
                <a:solidFill>
                  <a:srgbClr val="4ECDC4"/>
                </a:solidFill>
              </a:rPr>
              <a:t>th:if</a:t>
            </a:r>
            <a:r>
              <a:rPr lang="es" sz="1800"/>
              <a:t> evaluará la expresión especificada a true de la siguiente manera:</a:t>
            </a:r>
            <a:endParaRPr sz="1800"/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s" sz="1400"/>
              <a:t>Si el valor </a:t>
            </a:r>
            <a:r>
              <a:rPr i="1" lang="es" sz="1400">
                <a:solidFill>
                  <a:srgbClr val="4ECDC4"/>
                </a:solidFill>
              </a:rPr>
              <a:t>no es nulo</a:t>
            </a:r>
            <a:r>
              <a:rPr lang="es" sz="1400"/>
              <a:t>:</a:t>
            </a:r>
            <a:endParaRPr sz="1400"/>
          </a:p>
          <a:p>
            <a: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s" sz="1400"/>
              <a:t>Si </a:t>
            </a:r>
            <a:r>
              <a:rPr lang="es" sz="1400"/>
              <a:t>el valor</a:t>
            </a:r>
            <a:r>
              <a:rPr lang="es" sz="1400"/>
              <a:t> es un </a:t>
            </a:r>
            <a:r>
              <a:rPr i="1" lang="es" sz="1400">
                <a:solidFill>
                  <a:srgbClr val="4ECDC4"/>
                </a:solidFill>
              </a:rPr>
              <a:t>booleano</a:t>
            </a:r>
            <a:r>
              <a:rPr lang="es" sz="1400"/>
              <a:t> y es </a:t>
            </a:r>
            <a:r>
              <a:rPr i="1" lang="es" sz="1400">
                <a:solidFill>
                  <a:srgbClr val="4ECDC4"/>
                </a:solidFill>
              </a:rPr>
              <a:t>true</a:t>
            </a:r>
            <a:r>
              <a:rPr lang="es" sz="1400"/>
              <a:t>.</a:t>
            </a:r>
            <a:endParaRPr sz="1400"/>
          </a:p>
          <a:p>
            <a: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s" sz="1400"/>
              <a:t>Si el valor es un </a:t>
            </a:r>
            <a:r>
              <a:rPr i="1" lang="es" sz="1400">
                <a:solidFill>
                  <a:srgbClr val="4ECDC4"/>
                </a:solidFill>
              </a:rPr>
              <a:t>número</a:t>
            </a:r>
            <a:r>
              <a:rPr lang="es" sz="1400"/>
              <a:t> y </a:t>
            </a:r>
            <a:r>
              <a:rPr i="1" lang="es" sz="1400">
                <a:solidFill>
                  <a:srgbClr val="4ECDC4"/>
                </a:solidFill>
              </a:rPr>
              <a:t>no es cero</a:t>
            </a:r>
            <a:endParaRPr sz="1400"/>
          </a:p>
          <a:p>
            <a: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s" sz="1400"/>
              <a:t>Si el valor es un </a:t>
            </a:r>
            <a:r>
              <a:rPr i="1" lang="es" sz="1400">
                <a:solidFill>
                  <a:srgbClr val="4ECDC4"/>
                </a:solidFill>
              </a:rPr>
              <a:t>carácter</a:t>
            </a:r>
            <a:r>
              <a:rPr lang="es" sz="1400"/>
              <a:t> y </a:t>
            </a:r>
            <a:r>
              <a:rPr i="1" lang="es" sz="1400">
                <a:solidFill>
                  <a:srgbClr val="4ECDC4"/>
                </a:solidFill>
              </a:rPr>
              <a:t>no es cero</a:t>
            </a:r>
            <a:endParaRPr sz="1400"/>
          </a:p>
          <a:p>
            <a: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s" sz="1400"/>
              <a:t>Si value es un </a:t>
            </a:r>
            <a:r>
              <a:rPr i="1" lang="es" sz="1400">
                <a:solidFill>
                  <a:srgbClr val="4ECDC4"/>
                </a:solidFill>
              </a:rPr>
              <a:t>String</a:t>
            </a:r>
            <a:r>
              <a:rPr lang="es" sz="1400"/>
              <a:t> y </a:t>
            </a:r>
            <a:r>
              <a:rPr i="1" lang="es" sz="1400">
                <a:solidFill>
                  <a:srgbClr val="4ECDC4"/>
                </a:solidFill>
              </a:rPr>
              <a:t>no es "falso"</a:t>
            </a:r>
            <a:r>
              <a:rPr lang="es" sz="1400"/>
              <a:t>, </a:t>
            </a:r>
            <a:r>
              <a:rPr i="1" lang="es" sz="1400">
                <a:solidFill>
                  <a:srgbClr val="4ECDC4"/>
                </a:solidFill>
              </a:rPr>
              <a:t>"off</a:t>
            </a:r>
            <a:r>
              <a:rPr lang="es" sz="1400"/>
              <a:t>" o </a:t>
            </a:r>
            <a:r>
              <a:rPr i="1" lang="es" sz="1400">
                <a:solidFill>
                  <a:srgbClr val="4ECDC4"/>
                </a:solidFill>
              </a:rPr>
              <a:t>"no"</a:t>
            </a:r>
            <a:endParaRPr sz="1400"/>
          </a:p>
          <a:p>
            <a: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s" sz="1400"/>
              <a:t>Si el valor no es un booleano, un número, un carácter o una cadena.</a:t>
            </a:r>
            <a:endParaRPr sz="1400"/>
          </a:p>
          <a:p>
            <a:pPr indent="-317500" lvl="1" marL="914400" rtl="0">
              <a:spcBef>
                <a:spcPts val="1000"/>
              </a:spcBef>
              <a:spcAft>
                <a:spcPts val="1000"/>
              </a:spcAft>
              <a:buSzPts val="1400"/>
              <a:buChar char="□"/>
            </a:pPr>
            <a:r>
              <a:rPr lang="es" sz="1400"/>
              <a:t>Si el valor es nulo, th: if lo evaluará como falso.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Evaluación condicional</a:t>
            </a:r>
            <a:endParaRPr/>
          </a:p>
        </p:txBody>
      </p:sp>
      <p:sp>
        <p:nvSpPr>
          <p:cNvPr id="296" name="Google Shape;296;p48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El atributo </a:t>
            </a:r>
            <a:r>
              <a:rPr i="1" lang="es" sz="1800">
                <a:solidFill>
                  <a:srgbClr val="4ECDC4"/>
                </a:solidFill>
              </a:rPr>
              <a:t>th:unless</a:t>
            </a:r>
            <a:r>
              <a:rPr lang="es" sz="1800"/>
              <a:t> es el opuesto de </a:t>
            </a:r>
            <a:r>
              <a:rPr i="1" lang="es" sz="1800">
                <a:solidFill>
                  <a:srgbClr val="4ECDC4"/>
                </a:solidFill>
              </a:rPr>
              <a:t>th:if</a:t>
            </a:r>
            <a:r>
              <a:rPr lang="es" sz="1800"/>
              <a:t>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En el ejemplo, se creará siempre un enlace a menos que la lista de comentarios esté vacía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97" name="Google Shape;29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450" y="2149600"/>
            <a:ext cx="6310203" cy="6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Evaluación condicional</a:t>
            </a:r>
            <a:endParaRPr/>
          </a:p>
        </p:txBody>
      </p:sp>
      <p:sp>
        <p:nvSpPr>
          <p:cNvPr id="303" name="Google Shape;303;p49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También hay una forma de mostrar el contenido de forma condicional usando los atributos </a:t>
            </a:r>
            <a:r>
              <a:rPr i="1" lang="es" sz="1800">
                <a:solidFill>
                  <a:srgbClr val="4ECDC4"/>
                </a:solidFill>
              </a:rPr>
              <a:t>th:switch</a:t>
            </a:r>
            <a:r>
              <a:rPr lang="es" sz="1800"/>
              <a:t> / </a:t>
            </a:r>
            <a:r>
              <a:rPr i="1" lang="es" sz="1800">
                <a:solidFill>
                  <a:srgbClr val="4ECDC4"/>
                </a:solidFill>
              </a:rPr>
              <a:t>th:case</a:t>
            </a:r>
            <a:endParaRPr i="1" sz="1800">
              <a:solidFill>
                <a:srgbClr val="4ECDC4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04" name="Google Shape;30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410" y="2528697"/>
            <a:ext cx="6257186" cy="9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de plantillas</a:t>
            </a:r>
            <a:endParaRPr/>
          </a:p>
        </p:txBody>
      </p:sp>
      <p:sp>
        <p:nvSpPr>
          <p:cNvPr id="310" name="Google Shape;310;p50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 menudo necesitamos incluir en fragmentos de una plantilla otras plantillas definidas (</a:t>
            </a:r>
            <a:r>
              <a:rPr i="1" lang="es" sz="1800"/>
              <a:t>headers</a:t>
            </a:r>
            <a:r>
              <a:rPr lang="es" sz="1800"/>
              <a:t>, </a:t>
            </a:r>
            <a:r>
              <a:rPr i="1" lang="es" sz="1800"/>
              <a:t>footers</a:t>
            </a:r>
            <a:r>
              <a:rPr lang="es" sz="1800"/>
              <a:t>, etc)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De esta forma podemos reutilizar código y diseño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Para hacer esto, </a:t>
            </a:r>
            <a:r>
              <a:rPr i="1" lang="es" sz="1800"/>
              <a:t>Thymeleaf</a:t>
            </a:r>
            <a:r>
              <a:rPr lang="es" sz="1800"/>
              <a:t> necesita que definamos los fragmentos disponibles para su inclusión mediante el uso del </a:t>
            </a:r>
            <a:r>
              <a:rPr lang="es" sz="1800"/>
              <a:t>atributo </a:t>
            </a:r>
            <a:r>
              <a:rPr i="1" lang="es" sz="1800">
                <a:solidFill>
                  <a:srgbClr val="4ECDC4"/>
                </a:solidFill>
              </a:rPr>
              <a:t>th:fragment</a:t>
            </a:r>
            <a:endParaRPr i="1" sz="1800">
              <a:solidFill>
                <a:srgbClr val="4ECDC4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1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de plantillas</a:t>
            </a:r>
            <a:endParaRPr/>
          </a:p>
        </p:txBody>
      </p:sp>
      <p:sp>
        <p:nvSpPr>
          <p:cNvPr id="316" name="Google Shape;316;p51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Si queremos agregar un </a:t>
            </a:r>
            <a:r>
              <a:rPr i="1" lang="es" sz="1800"/>
              <a:t>footer</a:t>
            </a:r>
            <a:r>
              <a:rPr lang="es" sz="1800"/>
              <a:t> a todas nuestras páginas, tendremos que definir un archivo en el path </a:t>
            </a:r>
            <a:r>
              <a:rPr i="1" lang="es" sz="1800">
                <a:solidFill>
                  <a:srgbClr val="4ECDC4"/>
                </a:solidFill>
              </a:rPr>
              <a:t>/resources/templates/footer.html</a:t>
            </a:r>
            <a:r>
              <a:rPr lang="es" sz="1800"/>
              <a:t> con el código:</a:t>
            </a:r>
            <a:endParaRPr i="1" sz="1800">
              <a:solidFill>
                <a:srgbClr val="4ECDC4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17" name="Google Shape;31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247" y="2566000"/>
            <a:ext cx="5721300" cy="21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2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de plantillas</a:t>
            </a:r>
            <a:endParaRPr/>
          </a:p>
        </p:txBody>
      </p:sp>
      <p:sp>
        <p:nvSpPr>
          <p:cNvPr id="323" name="Google Shape;323;p52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Podemos fácilmente incluir el código anterior usando los atributos </a:t>
            </a:r>
            <a:r>
              <a:rPr i="1" lang="es" sz="1800">
                <a:solidFill>
                  <a:srgbClr val="4ECDC4"/>
                </a:solidFill>
              </a:rPr>
              <a:t>th:include</a:t>
            </a:r>
            <a:r>
              <a:rPr lang="es" sz="1800"/>
              <a:t> o </a:t>
            </a:r>
            <a:r>
              <a:rPr i="1" lang="es" sz="1800">
                <a:solidFill>
                  <a:srgbClr val="4ECDC4"/>
                </a:solidFill>
              </a:rPr>
              <a:t>th:replace</a:t>
            </a:r>
            <a:endParaRPr i="1" sz="1800">
              <a:solidFill>
                <a:srgbClr val="4ECDC4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En la expresión anterior podemos añadir condicionales: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24" name="Google Shape;32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250" y="2227829"/>
            <a:ext cx="5721300" cy="1158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7272" y="4023388"/>
            <a:ext cx="5721300" cy="35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3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de plantillas</a:t>
            </a:r>
            <a:endParaRPr/>
          </a:p>
        </p:txBody>
      </p:sp>
      <p:sp>
        <p:nvSpPr>
          <p:cNvPr id="331" name="Google Shape;331;p53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Además, podemos incluir fragmentos que no usan ningún </a:t>
            </a:r>
            <a:r>
              <a:rPr lang="es" sz="1800"/>
              <a:t>atributo </a:t>
            </a:r>
            <a:r>
              <a:rPr i="1" lang="es" sz="1800">
                <a:solidFill>
                  <a:srgbClr val="4ECDC4"/>
                </a:solidFill>
              </a:rPr>
              <a:t>th:fragment</a:t>
            </a:r>
            <a:r>
              <a:rPr lang="es" sz="1800"/>
              <a:t>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32" name="Google Shape;33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325" y="2233350"/>
            <a:ext cx="6283359" cy="9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0325" y="3307900"/>
            <a:ext cx="6283349" cy="1268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4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de plantillas</a:t>
            </a:r>
            <a:endParaRPr/>
          </a:p>
        </p:txBody>
      </p:sp>
      <p:sp>
        <p:nvSpPr>
          <p:cNvPr id="339" name="Google Shape;339;p54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¿Y cuál es la diferencia entre </a:t>
            </a:r>
            <a:r>
              <a:rPr i="1" lang="es" sz="1800">
                <a:solidFill>
                  <a:srgbClr val="4ECDC4"/>
                </a:solidFill>
              </a:rPr>
              <a:t>th:include</a:t>
            </a:r>
            <a:r>
              <a:rPr lang="es" sz="1800"/>
              <a:t> y </a:t>
            </a:r>
            <a:r>
              <a:rPr i="1" lang="es" sz="1800">
                <a:solidFill>
                  <a:srgbClr val="4ECDC4"/>
                </a:solidFill>
              </a:rPr>
              <a:t>th:replace</a:t>
            </a:r>
            <a:r>
              <a:rPr lang="es" sz="1800"/>
              <a:t>? Mientras </a:t>
            </a:r>
            <a:r>
              <a:rPr lang="es" sz="1800"/>
              <a:t>que </a:t>
            </a:r>
            <a:r>
              <a:rPr i="1" lang="es" sz="1800">
                <a:solidFill>
                  <a:srgbClr val="4ECDC4"/>
                </a:solidFill>
              </a:rPr>
              <a:t>th:include</a:t>
            </a:r>
            <a:r>
              <a:rPr lang="es" sz="1800"/>
              <a:t> incluirá el contenido del fragmento en la etiqueta, </a:t>
            </a:r>
            <a:r>
              <a:rPr i="1" lang="es" sz="1800">
                <a:solidFill>
                  <a:srgbClr val="4ECDC4"/>
                </a:solidFill>
              </a:rPr>
              <a:t>th:replace</a:t>
            </a:r>
            <a:r>
              <a:rPr lang="es" sz="1800"/>
              <a:t> la sustituirá por la del fragmento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40" name="Google Shape;34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699" y="2479025"/>
            <a:ext cx="3439950" cy="7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4698" y="3314423"/>
            <a:ext cx="3439950" cy="1397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7000" y="2670413"/>
            <a:ext cx="3234025" cy="2035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4"/>
          <p:cNvSpPr/>
          <p:nvPr/>
        </p:nvSpPr>
        <p:spPr>
          <a:xfrm>
            <a:off x="4744625" y="3058100"/>
            <a:ext cx="422400" cy="125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Thymeleaf?</a:t>
            </a:r>
            <a:endParaRPr/>
          </a:p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Thymeleaf</a:t>
            </a:r>
            <a:r>
              <a:rPr lang="es" sz="1800"/>
              <a:t> es una biblioteca de Java. Es un motor de plantillas </a:t>
            </a:r>
            <a:r>
              <a:rPr i="1" lang="es" sz="1800">
                <a:solidFill>
                  <a:srgbClr val="4ECDC4"/>
                </a:solidFill>
              </a:rPr>
              <a:t>XML</a:t>
            </a:r>
            <a:r>
              <a:rPr lang="es" sz="1800"/>
              <a:t> / </a:t>
            </a:r>
            <a:r>
              <a:rPr i="1" lang="es" sz="1800">
                <a:solidFill>
                  <a:srgbClr val="4ECDC4"/>
                </a:solidFill>
              </a:rPr>
              <a:t>XHTML</a:t>
            </a:r>
            <a:r>
              <a:rPr lang="es" sz="1800"/>
              <a:t> / </a:t>
            </a:r>
            <a:r>
              <a:rPr i="1" lang="es" sz="1800">
                <a:solidFill>
                  <a:srgbClr val="4ECDC4"/>
                </a:solidFill>
              </a:rPr>
              <a:t>HTML5</a:t>
            </a:r>
            <a:r>
              <a:rPr lang="es" sz="1800"/>
              <a:t> capaz de aplicar un conjunto de transformaciones a archivos de plantillas para mostrar datos y / o texto producidos por las aplicaciones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El objetivo principal de </a:t>
            </a:r>
            <a:r>
              <a:rPr i="1" lang="es" sz="1800">
                <a:solidFill>
                  <a:srgbClr val="4ECDC4"/>
                </a:solidFill>
              </a:rPr>
              <a:t>Thymeleaf</a:t>
            </a:r>
            <a:r>
              <a:rPr lang="es" sz="1800"/>
              <a:t> es proporcionar una forma elegante y bien formada de crear plantillas. Para lograrlo, se basa en etiquetas </a:t>
            </a:r>
            <a:r>
              <a:rPr i="1" lang="es" sz="1800">
                <a:solidFill>
                  <a:srgbClr val="4ECDC4"/>
                </a:solidFill>
              </a:rPr>
              <a:t>XML</a:t>
            </a:r>
            <a:r>
              <a:rPr lang="es" sz="1800"/>
              <a:t> y atributos que definen la ejecución de la lógica predefinida en el </a:t>
            </a:r>
            <a:r>
              <a:rPr i="1" lang="es" sz="1800">
                <a:solidFill>
                  <a:srgbClr val="4ECDC4"/>
                </a:solidFill>
              </a:rPr>
              <a:t>DOM</a:t>
            </a:r>
            <a:r>
              <a:rPr lang="es" sz="1800"/>
              <a:t> 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▣"/>
            </a:pPr>
            <a:r>
              <a:rPr lang="es" sz="1800"/>
              <a:t>Thymeleaf permite procesar </a:t>
            </a:r>
            <a:r>
              <a:rPr i="1" lang="es" sz="1800">
                <a:solidFill>
                  <a:srgbClr val="4ECDC4"/>
                </a:solidFill>
              </a:rPr>
              <a:t>XML</a:t>
            </a:r>
            <a:r>
              <a:rPr i="1" lang="es" sz="1800"/>
              <a:t>, </a:t>
            </a:r>
            <a:r>
              <a:rPr i="1" lang="es" sz="1800">
                <a:solidFill>
                  <a:srgbClr val="4ECDC4"/>
                </a:solidFill>
              </a:rPr>
              <a:t>XHTML</a:t>
            </a:r>
            <a:r>
              <a:rPr i="1" lang="es" sz="1800"/>
              <a:t> y </a:t>
            </a:r>
            <a:r>
              <a:rPr i="1" lang="es" sz="1800">
                <a:solidFill>
                  <a:srgbClr val="4ECDC4"/>
                </a:solidFill>
              </a:rPr>
              <a:t>HTML5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5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Creando formularios</a:t>
            </a:r>
            <a:endParaRPr/>
          </a:p>
        </p:txBody>
      </p:sp>
      <p:sp>
        <p:nvSpPr>
          <p:cNvPr id="349" name="Google Shape;349;p55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Command object</a:t>
            </a:r>
            <a:r>
              <a:rPr lang="es" sz="1800"/>
              <a:t> es el nombre que Spring MVC le da a los objetos que modelan los campos de un formulario y proporcionan métodos </a:t>
            </a:r>
            <a:r>
              <a:rPr i="1" lang="es" sz="1800">
                <a:solidFill>
                  <a:srgbClr val="4ECDC4"/>
                </a:solidFill>
              </a:rPr>
              <a:t>getter</a:t>
            </a:r>
            <a:r>
              <a:rPr lang="es" sz="1800"/>
              <a:t> y </a:t>
            </a:r>
            <a:r>
              <a:rPr i="1" lang="es" sz="1800">
                <a:solidFill>
                  <a:srgbClr val="4ECDC4"/>
                </a:solidFill>
              </a:rPr>
              <a:t>setter</a:t>
            </a:r>
            <a:r>
              <a:rPr lang="es" sz="1800"/>
              <a:t> que serán utilizados por el framework para establecer y obtener los valores ingresados ​​por el usuario en el navegador.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i="1" lang="es" sz="1800"/>
              <a:t>Thymeleaf</a:t>
            </a:r>
            <a:r>
              <a:rPr lang="es" sz="1800"/>
              <a:t> requiere que se especifique el </a:t>
            </a:r>
            <a:r>
              <a:rPr i="1" lang="es" sz="1800">
                <a:solidFill>
                  <a:srgbClr val="4ECDC4"/>
                </a:solidFill>
              </a:rPr>
              <a:t>command object</a:t>
            </a:r>
            <a:r>
              <a:rPr lang="es" sz="1800"/>
              <a:t> usando el atributo </a:t>
            </a:r>
            <a:r>
              <a:rPr i="1" lang="es" sz="1800">
                <a:solidFill>
                  <a:srgbClr val="4ECDC4"/>
                </a:solidFill>
              </a:rPr>
              <a:t>th:object</a:t>
            </a:r>
            <a:r>
              <a:rPr lang="es" sz="1800"/>
              <a:t> en la etiqueta </a:t>
            </a:r>
            <a:r>
              <a:rPr i="1" lang="es" sz="1800">
                <a:solidFill>
                  <a:srgbClr val="4ECDC4"/>
                </a:solidFill>
              </a:rPr>
              <a:t>&lt;form&gt;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50" name="Google Shape;35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900" y="3756375"/>
            <a:ext cx="6754201" cy="7015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5"/>
          <p:cNvSpPr/>
          <p:nvPr/>
        </p:nvSpPr>
        <p:spPr>
          <a:xfrm>
            <a:off x="4394725" y="3841650"/>
            <a:ext cx="1763400" cy="210000"/>
          </a:xfrm>
          <a:prstGeom prst="rect">
            <a:avLst/>
          </a:prstGeom>
          <a:noFill/>
          <a:ln cap="flat" cmpd="sng" w="9525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6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Creando formularios</a:t>
            </a:r>
            <a:endParaRPr/>
          </a:p>
        </p:txBody>
      </p:sp>
      <p:sp>
        <p:nvSpPr>
          <p:cNvPr id="357" name="Google Shape;357;p56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Los valores para </a:t>
            </a:r>
            <a:r>
              <a:rPr lang="es" sz="1800"/>
              <a:t>atributos</a:t>
            </a:r>
            <a:r>
              <a:rPr lang="es" sz="1800"/>
              <a:t> </a:t>
            </a:r>
            <a:r>
              <a:rPr i="1" lang="es" sz="1800">
                <a:solidFill>
                  <a:srgbClr val="4ECDC4"/>
                </a:solidFill>
              </a:rPr>
              <a:t>th:object</a:t>
            </a:r>
            <a:r>
              <a:rPr lang="es" sz="1800"/>
              <a:t> en etiquetas de formulario deben ser expresiones de variable ( </a:t>
            </a:r>
            <a:r>
              <a:rPr i="1" lang="es" sz="1800">
                <a:solidFill>
                  <a:srgbClr val="4ECDC4"/>
                </a:solidFill>
              </a:rPr>
              <a:t>${...}</a:t>
            </a:r>
            <a:r>
              <a:rPr lang="es" sz="1800"/>
              <a:t> ) especificando </a:t>
            </a:r>
            <a:r>
              <a:rPr lang="es" sz="1800"/>
              <a:t>sólo</a:t>
            </a:r>
            <a:r>
              <a:rPr lang="es" sz="1800"/>
              <a:t> el nombre de un atributo de modelo, </a:t>
            </a:r>
            <a:r>
              <a:rPr lang="es" sz="1800" u="sng"/>
              <a:t>sin navegación de propiedad</a:t>
            </a:r>
            <a:r>
              <a:rPr lang="es" sz="1800"/>
              <a:t> →</a:t>
            </a:r>
            <a:r>
              <a:rPr lang="es" sz="1800"/>
              <a:t> </a:t>
            </a:r>
            <a:r>
              <a:rPr lang="es" sz="1800"/>
              <a:t>significa que la expresión </a:t>
            </a:r>
            <a:r>
              <a:rPr i="1" lang="es" sz="1800">
                <a:solidFill>
                  <a:srgbClr val="4ECDC4"/>
                </a:solidFill>
              </a:rPr>
              <a:t>${seedStarter} </a:t>
            </a:r>
            <a:r>
              <a:rPr lang="es" sz="1800"/>
              <a:t>es válida, pero </a:t>
            </a:r>
            <a:r>
              <a:rPr i="1" lang="es" sz="1800">
                <a:solidFill>
                  <a:srgbClr val="4ECDC4"/>
                </a:solidFill>
              </a:rPr>
              <a:t>${seedStarter.data}</a:t>
            </a:r>
            <a:r>
              <a:rPr lang="es" sz="1800"/>
              <a:t> no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Una vez dentro de la etiqueta </a:t>
            </a:r>
            <a:r>
              <a:rPr i="1" lang="es" sz="1800">
                <a:solidFill>
                  <a:srgbClr val="4ECDC4"/>
                </a:solidFill>
              </a:rPr>
              <a:t>&lt;form&gt;</a:t>
            </a:r>
            <a:r>
              <a:rPr lang="es" sz="1800"/>
              <a:t>, no se puede especificar ningún otro atributo </a:t>
            </a:r>
            <a:r>
              <a:rPr i="1" lang="es" sz="1800">
                <a:solidFill>
                  <a:srgbClr val="4ECDC4"/>
                </a:solidFill>
              </a:rPr>
              <a:t>th:object</a:t>
            </a:r>
            <a:r>
              <a:rPr lang="es" sz="1800"/>
              <a:t> → esto es coherente con el hecho de que los formularios HTML no se pueden anidar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7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Creando formularios</a:t>
            </a:r>
            <a:endParaRPr/>
          </a:p>
        </p:txBody>
      </p:sp>
      <p:sp>
        <p:nvSpPr>
          <p:cNvPr id="363" name="Google Shape;363;p57"/>
          <p:cNvSpPr txBox="1"/>
          <p:nvPr>
            <p:ph idx="1" type="body"/>
          </p:nvPr>
        </p:nvSpPr>
        <p:spPr>
          <a:xfrm>
            <a:off x="691200" y="1358700"/>
            <a:ext cx="79233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Para asociar el valor introducido en en </a:t>
            </a:r>
            <a:r>
              <a:rPr i="1" lang="es" sz="1800"/>
              <a:t>input</a:t>
            </a:r>
            <a:r>
              <a:rPr lang="es" sz="1800"/>
              <a:t> con una propiedad del </a:t>
            </a:r>
            <a:r>
              <a:rPr i="1" lang="es" sz="1800"/>
              <a:t>bean</a:t>
            </a:r>
            <a:r>
              <a:rPr lang="es" sz="1800"/>
              <a:t> del formulario debemos usar el atributo </a:t>
            </a:r>
            <a:r>
              <a:rPr i="1" lang="es" sz="1800">
                <a:solidFill>
                  <a:srgbClr val="4ECDC4"/>
                </a:solidFill>
              </a:rPr>
              <a:t>th:field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Los valores para los atributos </a:t>
            </a:r>
            <a:r>
              <a:rPr i="1" lang="es" sz="1800">
                <a:solidFill>
                  <a:srgbClr val="4ECDC4"/>
                </a:solidFill>
              </a:rPr>
              <a:t>th:field</a:t>
            </a:r>
            <a:r>
              <a:rPr lang="es" sz="1800"/>
              <a:t> deben ser expresiones de selección ( </a:t>
            </a:r>
            <a:r>
              <a:rPr i="1" lang="es" sz="1800">
                <a:solidFill>
                  <a:srgbClr val="4ECDC4"/>
                </a:solidFill>
              </a:rPr>
              <a:t>*{...} </a:t>
            </a:r>
            <a:r>
              <a:rPr lang="es" sz="1800"/>
              <a:t>), lo que tiene sentido dado que se evaluarán en el bean del formulario y no en las variables de contexto (o atributos de modelo en Spring MVC)</a:t>
            </a:r>
            <a:endParaRPr sz="1800"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 diferencia de los que están en </a:t>
            </a:r>
            <a:r>
              <a:rPr i="1" lang="es" sz="1800">
                <a:solidFill>
                  <a:srgbClr val="4ECDC4"/>
                </a:solidFill>
              </a:rPr>
              <a:t>th:object</a:t>
            </a:r>
            <a:r>
              <a:rPr lang="es" sz="1800"/>
              <a:t>, estas expresiones pueden incluir navegación de propiedades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4" name="Google Shape;364;p57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Inputs</a:t>
            </a:r>
            <a:endParaRPr i="1" sz="2400">
              <a:solidFill>
                <a:srgbClr val="4ECDC4"/>
              </a:solidFill>
            </a:endParaRPr>
          </a:p>
        </p:txBody>
      </p:sp>
      <p:pic>
        <p:nvPicPr>
          <p:cNvPr id="365" name="Google Shape;36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663" y="2230875"/>
            <a:ext cx="6730674" cy="39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Creando formularios</a:t>
            </a:r>
            <a:endParaRPr/>
          </a:p>
        </p:txBody>
      </p:sp>
      <p:sp>
        <p:nvSpPr>
          <p:cNvPr id="371" name="Google Shape;371;p58"/>
          <p:cNvSpPr txBox="1"/>
          <p:nvPr>
            <p:ph idx="1" type="body"/>
          </p:nvPr>
        </p:nvSpPr>
        <p:spPr>
          <a:xfrm>
            <a:off x="691200" y="1358700"/>
            <a:ext cx="79863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Para asociar el valor introducido en un </a:t>
            </a:r>
            <a:r>
              <a:rPr i="1" lang="es" sz="1800"/>
              <a:t>checkbox</a:t>
            </a:r>
            <a:r>
              <a:rPr lang="es" sz="1800"/>
              <a:t> con una propiedad del </a:t>
            </a:r>
            <a:r>
              <a:rPr i="1" lang="es" sz="1800"/>
              <a:t>bean</a:t>
            </a:r>
            <a:r>
              <a:rPr lang="es" sz="1800"/>
              <a:t> del formulario también debemos usar el atributo </a:t>
            </a:r>
            <a:r>
              <a:rPr i="1" lang="es" sz="1800">
                <a:solidFill>
                  <a:srgbClr val="4ECDC4"/>
                </a:solidFill>
              </a:rPr>
              <a:t>th:field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</a:t>
            </a:r>
            <a:r>
              <a:rPr lang="es" sz="1800"/>
              <a:t>a función </a:t>
            </a:r>
            <a:r>
              <a:rPr i="1" lang="es" sz="1800">
                <a:solidFill>
                  <a:srgbClr val="4ECDC4"/>
                </a:solidFill>
              </a:rPr>
              <a:t>#ids.next('covered')</a:t>
            </a:r>
            <a:r>
              <a:rPr lang="es" sz="1800"/>
              <a:t> obtiene el valor que se aplicará al atributo id de la entrada del checkbox (cuando se renderiza la plantilla, </a:t>
            </a:r>
            <a:r>
              <a:rPr i="1" lang="es" sz="1800"/>
              <a:t>Thymeleaf</a:t>
            </a:r>
            <a:r>
              <a:rPr lang="es" sz="1800"/>
              <a:t> asigna un id dinámicamente al elemento)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2" name="Google Shape;372;p58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Checkbox</a:t>
            </a:r>
            <a:endParaRPr i="1" sz="2400">
              <a:solidFill>
                <a:srgbClr val="4ECDC4"/>
              </a:solidFill>
            </a:endParaRPr>
          </a:p>
        </p:txBody>
      </p:sp>
      <p:pic>
        <p:nvPicPr>
          <p:cNvPr id="373" name="Google Shape;37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325" y="2449275"/>
            <a:ext cx="6730651" cy="877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Creando formularios</a:t>
            </a:r>
            <a:endParaRPr/>
          </a:p>
        </p:txBody>
      </p:sp>
      <p:sp>
        <p:nvSpPr>
          <p:cNvPr id="379" name="Google Shape;379;p59"/>
          <p:cNvSpPr txBox="1"/>
          <p:nvPr>
            <p:ph idx="1" type="body"/>
          </p:nvPr>
        </p:nvSpPr>
        <p:spPr>
          <a:xfrm>
            <a:off x="691200" y="1358700"/>
            <a:ext cx="79863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Los </a:t>
            </a:r>
            <a:r>
              <a:rPr i="1" lang="es" sz="1800"/>
              <a:t>radio buttons</a:t>
            </a:r>
            <a:r>
              <a:rPr lang="es" sz="1800"/>
              <a:t> se especifican de manera similar a los </a:t>
            </a:r>
            <a:r>
              <a:rPr i="1" lang="es" sz="1800"/>
              <a:t>checkbox</a:t>
            </a:r>
            <a:r>
              <a:rPr lang="es" sz="1800"/>
              <a:t>, excepto que no tienen múltiples valores: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0" name="Google Shape;380;p59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Radio button</a:t>
            </a:r>
            <a:endParaRPr i="1" sz="2400">
              <a:solidFill>
                <a:srgbClr val="4ECDC4"/>
              </a:solidFill>
            </a:endParaRPr>
          </a:p>
        </p:txBody>
      </p:sp>
      <p:pic>
        <p:nvPicPr>
          <p:cNvPr id="381" name="Google Shape;38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438" y="2447698"/>
            <a:ext cx="6385825" cy="11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0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Creando formularios</a:t>
            </a:r>
            <a:endParaRPr/>
          </a:p>
        </p:txBody>
      </p:sp>
      <p:sp>
        <p:nvSpPr>
          <p:cNvPr id="387" name="Google Shape;387;p60"/>
          <p:cNvSpPr txBox="1"/>
          <p:nvPr>
            <p:ph idx="1" type="body"/>
          </p:nvPr>
        </p:nvSpPr>
        <p:spPr>
          <a:xfrm>
            <a:off x="691200" y="1358700"/>
            <a:ext cx="79863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Los campos seleccionados tienen dos partes: la etiqueta </a:t>
            </a:r>
            <a:r>
              <a:rPr i="1" lang="es" sz="1800">
                <a:solidFill>
                  <a:srgbClr val="4ECDC4"/>
                </a:solidFill>
              </a:rPr>
              <a:t>&lt;select&gt;</a:t>
            </a:r>
            <a:r>
              <a:rPr lang="es" sz="1800"/>
              <a:t> y sus etiquetas anidadas </a:t>
            </a:r>
            <a:r>
              <a:rPr i="1" lang="es" sz="1800">
                <a:solidFill>
                  <a:srgbClr val="4ECDC4"/>
                </a:solidFill>
              </a:rPr>
              <a:t>&lt;option&gt;</a:t>
            </a:r>
            <a:endParaRPr sz="1800"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Al crear este tipo de campo, solo la etiqueta </a:t>
            </a:r>
            <a:r>
              <a:rPr i="1" lang="es" sz="1800">
                <a:solidFill>
                  <a:srgbClr val="4ECDC4"/>
                </a:solidFill>
              </a:rPr>
              <a:t>&lt;select&gt;</a:t>
            </a:r>
            <a:r>
              <a:rPr lang="es" sz="1800"/>
              <a:t> debe incluir un atributo </a:t>
            </a:r>
            <a:r>
              <a:rPr i="1" lang="es" sz="1800">
                <a:solidFill>
                  <a:srgbClr val="4ECDC4"/>
                </a:solidFill>
              </a:rPr>
              <a:t>th:field</a:t>
            </a:r>
            <a:r>
              <a:rPr lang="es" sz="1800"/>
              <a:t>, pero los atributos </a:t>
            </a:r>
            <a:r>
              <a:rPr i="1" lang="es" sz="1800">
                <a:solidFill>
                  <a:srgbClr val="4ECDC4"/>
                </a:solidFill>
              </a:rPr>
              <a:t>th:value</a:t>
            </a:r>
            <a:r>
              <a:rPr lang="es" sz="1800"/>
              <a:t> en las etiquetas </a:t>
            </a:r>
            <a:r>
              <a:rPr i="1" lang="es" sz="1800">
                <a:solidFill>
                  <a:srgbClr val="4ECDC4"/>
                </a:solidFill>
              </a:rPr>
              <a:t>&lt;option&gt;</a:t>
            </a:r>
            <a:r>
              <a:rPr lang="es" sz="1800"/>
              <a:t> anidadas serán muy importantes porque proporcionarán los medios para saber cuál es el opción actualmente seleccionada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8" name="Google Shape;388;p60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Campos seleccionados</a:t>
            </a:r>
            <a:endParaRPr i="1" sz="2400">
              <a:solidFill>
                <a:srgbClr val="4ECDC4"/>
              </a:solidFill>
            </a:endParaRPr>
          </a:p>
        </p:txBody>
      </p:sp>
      <p:pic>
        <p:nvPicPr>
          <p:cNvPr id="389" name="Google Shape;38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175" y="3660948"/>
            <a:ext cx="6520349" cy="9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1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Validación y mensajes de error</a:t>
            </a:r>
            <a:endParaRPr/>
          </a:p>
        </p:txBody>
      </p:sp>
      <p:sp>
        <p:nvSpPr>
          <p:cNvPr id="395" name="Google Shape;395;p61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mayoría de los formularios suelen mostrar mensajes de validación para informar al usuario de los errores que ha cometido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i="1" lang="es" sz="1800"/>
              <a:t>Thymeleaf</a:t>
            </a:r>
            <a:r>
              <a:rPr lang="es" sz="1800"/>
              <a:t> ofrece algunas herramientas para esto: 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las funciones en el </a:t>
            </a:r>
            <a:r>
              <a:rPr lang="es" sz="1800"/>
              <a:t>objeto </a:t>
            </a:r>
            <a:r>
              <a:rPr i="1" lang="es" sz="1800">
                <a:solidFill>
                  <a:srgbClr val="4ECDC4"/>
                </a:solidFill>
              </a:rPr>
              <a:t>#fields</a:t>
            </a:r>
            <a:endParaRPr i="1" sz="1800">
              <a:solidFill>
                <a:srgbClr val="4ECDC4"/>
              </a:solidFill>
            </a:endParaRPr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el atributo </a:t>
            </a:r>
            <a:r>
              <a:rPr i="1" lang="es" sz="1800">
                <a:solidFill>
                  <a:srgbClr val="4ECDC4"/>
                </a:solidFill>
              </a:rPr>
              <a:t>th:errors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1000"/>
              </a:spcAft>
              <a:buSzPts val="1800"/>
              <a:buChar char="□"/>
            </a:pPr>
            <a:r>
              <a:rPr lang="es" sz="1800"/>
              <a:t>los </a:t>
            </a:r>
            <a:r>
              <a:rPr lang="es" sz="1800"/>
              <a:t>atributos </a:t>
            </a:r>
            <a:r>
              <a:rPr i="1" lang="es" sz="1800">
                <a:solidFill>
                  <a:srgbClr val="4ECDC4"/>
                </a:solidFill>
              </a:rPr>
              <a:t>th:errorclass</a:t>
            </a:r>
            <a:r>
              <a:rPr lang="es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2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Validación y mensajes de error</a:t>
            </a:r>
            <a:endParaRPr/>
          </a:p>
        </p:txBody>
      </p:sp>
      <p:sp>
        <p:nvSpPr>
          <p:cNvPr id="401" name="Google Shape;401;p62"/>
          <p:cNvSpPr txBox="1"/>
          <p:nvPr>
            <p:ph idx="1" type="body"/>
          </p:nvPr>
        </p:nvSpPr>
        <p:spPr>
          <a:xfrm>
            <a:off x="691200" y="1358700"/>
            <a:ext cx="75105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▣"/>
            </a:pPr>
            <a:r>
              <a:rPr lang="es" sz="1800"/>
              <a:t>Al validar un bean asociado a un formulario en un controlador de </a:t>
            </a:r>
            <a:r>
              <a:rPr i="1" lang="es" sz="1800"/>
              <a:t>Spring MVC</a:t>
            </a:r>
            <a:r>
              <a:rPr lang="es" sz="1800"/>
              <a:t>, debemos usar el objeto </a:t>
            </a:r>
            <a:r>
              <a:rPr i="1" lang="es" sz="1800">
                <a:solidFill>
                  <a:srgbClr val="4ECDC4"/>
                </a:solidFill>
              </a:rPr>
              <a:t>BindingResult</a:t>
            </a:r>
            <a:r>
              <a:rPr lang="es" sz="1800"/>
              <a:t> incluido como parámetro en el método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02" name="Google Shape;40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225" y="2631250"/>
            <a:ext cx="5795675" cy="15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3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Validación y mensajes de error</a:t>
            </a:r>
            <a:endParaRPr/>
          </a:p>
        </p:txBody>
      </p:sp>
      <p:sp>
        <p:nvSpPr>
          <p:cNvPr id="408" name="Google Shape;408;p63"/>
          <p:cNvSpPr txBox="1"/>
          <p:nvPr>
            <p:ph idx="1" type="body"/>
          </p:nvPr>
        </p:nvSpPr>
        <p:spPr>
          <a:xfrm>
            <a:off x="691200" y="1358700"/>
            <a:ext cx="75105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Mediante la etiqueta </a:t>
            </a:r>
            <a:r>
              <a:rPr i="1" lang="es" sz="1800">
                <a:solidFill>
                  <a:srgbClr val="4ECDC4"/>
                </a:solidFill>
              </a:rPr>
              <a:t>@Valid</a:t>
            </a:r>
            <a:r>
              <a:rPr lang="es" sz="1800"/>
              <a:t> en el bean del formulario, </a:t>
            </a:r>
            <a:r>
              <a:rPr i="1" lang="es" sz="1800"/>
              <a:t>Spring MVC</a:t>
            </a:r>
            <a:r>
              <a:rPr lang="es" sz="1800"/>
              <a:t> validará las restricciones del objeto y vinculará el resultado al objeto </a:t>
            </a:r>
            <a:r>
              <a:rPr i="1" lang="es" sz="1800">
                <a:solidFill>
                  <a:srgbClr val="4ECDC4"/>
                </a:solidFill>
              </a:rPr>
              <a:t>BindingResult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09" name="Google Shape;40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550" y="2448728"/>
            <a:ext cx="2896250" cy="2379847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63"/>
          <p:cNvSpPr txBox="1"/>
          <p:nvPr>
            <p:ph idx="1" type="body"/>
          </p:nvPr>
        </p:nvSpPr>
        <p:spPr>
          <a:xfrm>
            <a:off x="2351325" y="2571750"/>
            <a:ext cx="3177000" cy="22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/>
              <a:t>Recuerda la información que buscaste sobre las etiquetas de validación y el etiquetado que hiciste a las entidades durante la parte de </a:t>
            </a:r>
            <a:r>
              <a:rPr i="1" lang="es" sz="1800">
                <a:solidFill>
                  <a:srgbClr val="4ECDC4"/>
                </a:solidFill>
              </a:rPr>
              <a:t>Spring Data JPA</a:t>
            </a:r>
            <a:endParaRPr i="1" sz="1800">
              <a:solidFill>
                <a:srgbClr val="4ECDC4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1" name="Google Shape;411;p63"/>
          <p:cNvSpPr/>
          <p:nvPr/>
        </p:nvSpPr>
        <p:spPr>
          <a:xfrm>
            <a:off x="972500" y="2855175"/>
            <a:ext cx="1280700" cy="1280700"/>
          </a:xfrm>
          <a:prstGeom prst="ellipse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63"/>
          <p:cNvSpPr txBox="1"/>
          <p:nvPr/>
        </p:nvSpPr>
        <p:spPr>
          <a:xfrm>
            <a:off x="972425" y="2855175"/>
            <a:ext cx="12807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>
                <a:solidFill>
                  <a:schemeClr val="lt1"/>
                </a:solidFill>
              </a:rPr>
              <a:t>!</a:t>
            </a:r>
            <a:endParaRPr sz="9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4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Validación y mensajes de error</a:t>
            </a:r>
            <a:endParaRPr/>
          </a:p>
        </p:txBody>
      </p:sp>
      <p:sp>
        <p:nvSpPr>
          <p:cNvPr id="418" name="Google Shape;418;p64"/>
          <p:cNvSpPr txBox="1"/>
          <p:nvPr>
            <p:ph idx="1" type="body"/>
          </p:nvPr>
        </p:nvSpPr>
        <p:spPr>
          <a:xfrm>
            <a:off x="691200" y="1358700"/>
            <a:ext cx="75105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▣"/>
            </a:pPr>
            <a:r>
              <a:rPr lang="es" sz="1800"/>
              <a:t>Desde </a:t>
            </a:r>
            <a:r>
              <a:rPr i="1" lang="es" sz="1800"/>
              <a:t>Thymeleaf</a:t>
            </a:r>
            <a:r>
              <a:rPr lang="es" sz="1800"/>
              <a:t> podemos utilizar esta validación de la siguiente manera: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#fields.hasErrors(...)</a:t>
            </a:r>
            <a:r>
              <a:rPr lang="es" sz="1800"/>
              <a:t> recibe la expresión del campo como parámetro (</a:t>
            </a:r>
            <a:r>
              <a:rPr i="1" lang="es" sz="1800">
                <a:solidFill>
                  <a:srgbClr val="4ECDC4"/>
                </a:solidFill>
              </a:rPr>
              <a:t>datePlanted</a:t>
            </a:r>
            <a:r>
              <a:rPr lang="es" sz="1800"/>
              <a:t>) y devuelve un valor booleano que indica si existen errores de validación para ese campo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19" name="Google Shape;41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275" y="4011775"/>
            <a:ext cx="5875451" cy="69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2475" y="2263188"/>
            <a:ext cx="6460675" cy="5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Integrar Thymeleaf con Spring</a:t>
            </a:r>
            <a:endParaRPr/>
          </a:p>
        </p:txBody>
      </p:sp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Para poder usar Thymeleaf en Spring Boot es necesario incluir el </a:t>
            </a:r>
            <a:r>
              <a:rPr i="1" lang="es" sz="1800">
                <a:solidFill>
                  <a:srgbClr val="738498"/>
                </a:solidFill>
              </a:rPr>
              <a:t>starter</a:t>
            </a:r>
            <a:r>
              <a:rPr lang="es" sz="1800"/>
              <a:t> </a:t>
            </a:r>
            <a:r>
              <a:rPr i="1" lang="es" sz="1800">
                <a:solidFill>
                  <a:srgbClr val="4ECDC4"/>
                </a:solidFill>
              </a:rPr>
              <a:t>spring-boot-starter-thymeleaf</a:t>
            </a:r>
            <a:endParaRPr i="1" sz="1800">
              <a:solidFill>
                <a:srgbClr val="4ECDC4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1" name="Google Shape;1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311" y="2571750"/>
            <a:ext cx="5317176" cy="11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5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Mostrar otros mensajes al usuario</a:t>
            </a:r>
            <a:endParaRPr/>
          </a:p>
        </p:txBody>
      </p:sp>
      <p:sp>
        <p:nvSpPr>
          <p:cNvPr id="426" name="Google Shape;426;p65"/>
          <p:cNvSpPr txBox="1"/>
          <p:nvPr>
            <p:ph idx="1" type="body"/>
          </p:nvPr>
        </p:nvSpPr>
        <p:spPr>
          <a:xfrm>
            <a:off x="691200" y="1330725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▣"/>
            </a:pPr>
            <a:r>
              <a:rPr lang="es" sz="1800"/>
              <a:t>Para mostrar mensajes al usuario de diferentes tipos, es posible definir un conjunto de variables de contexto que viajarán en el modelo a la vista cuando queramos mostrar alguna información: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27" name="Google Shape;42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162" y="2767175"/>
            <a:ext cx="6585476" cy="8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6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66"/>
          <p:cNvSpPr txBox="1"/>
          <p:nvPr>
            <p:ph idx="4294967295" type="body"/>
          </p:nvPr>
        </p:nvSpPr>
        <p:spPr>
          <a:xfrm>
            <a:off x="3435975" y="668300"/>
            <a:ext cx="4947600" cy="3792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38498"/>
                </a:solidFill>
              </a:rPr>
              <a:t>Billing App</a:t>
            </a:r>
            <a:r>
              <a:rPr lang="es" sz="1800">
                <a:solidFill>
                  <a:srgbClr val="738498"/>
                </a:solidFill>
              </a:rPr>
              <a:t> </a:t>
            </a:r>
            <a:endParaRPr sz="1800">
              <a:solidFill>
                <a:srgbClr val="73849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Partiendo del proyecto </a:t>
            </a:r>
            <a:r>
              <a:rPr i="1" lang="es" sz="1800">
                <a:solidFill>
                  <a:srgbClr val="738498"/>
                </a:solidFill>
              </a:rPr>
              <a:t>Billing App</a:t>
            </a:r>
            <a:r>
              <a:rPr lang="es" sz="1800">
                <a:solidFill>
                  <a:srgbClr val="738498"/>
                </a:solidFill>
              </a:rPr>
              <a:t> realizado con </a:t>
            </a:r>
            <a:r>
              <a:rPr i="1" lang="es" sz="1800">
                <a:solidFill>
                  <a:srgbClr val="4ECDC4"/>
                </a:solidFill>
              </a:rPr>
              <a:t>Spring Data JPA</a:t>
            </a:r>
            <a:r>
              <a:rPr lang="es" sz="1800">
                <a:solidFill>
                  <a:srgbClr val="738498"/>
                </a:solidFill>
              </a:rPr>
              <a:t>, crear </a:t>
            </a:r>
            <a:r>
              <a:rPr lang="es" sz="1800">
                <a:solidFill>
                  <a:srgbClr val="738498"/>
                </a:solidFill>
              </a:rPr>
              <a:t>con </a:t>
            </a:r>
            <a:r>
              <a:rPr i="1" lang="es" sz="1800">
                <a:solidFill>
                  <a:srgbClr val="4ECDC4"/>
                </a:solidFill>
              </a:rPr>
              <a:t>Spring MVC</a:t>
            </a:r>
            <a:r>
              <a:rPr lang="es" sz="1800">
                <a:solidFill>
                  <a:srgbClr val="738498"/>
                </a:solidFill>
              </a:rPr>
              <a:t> los </a:t>
            </a:r>
            <a:r>
              <a:rPr i="1" lang="es" sz="1800">
                <a:solidFill>
                  <a:srgbClr val="4ECDC4"/>
                </a:solidFill>
              </a:rPr>
              <a:t>controllers</a:t>
            </a:r>
            <a:r>
              <a:rPr lang="es" sz="1800">
                <a:solidFill>
                  <a:srgbClr val="738498"/>
                </a:solidFill>
              </a:rPr>
              <a:t> y </a:t>
            </a:r>
            <a:r>
              <a:rPr i="1" lang="es" sz="1800">
                <a:solidFill>
                  <a:srgbClr val="4ECDC4"/>
                </a:solidFill>
              </a:rPr>
              <a:t>views</a:t>
            </a:r>
            <a:r>
              <a:rPr lang="es" sz="1800">
                <a:solidFill>
                  <a:srgbClr val="738498"/>
                </a:solidFill>
              </a:rPr>
              <a:t> </a:t>
            </a:r>
            <a:r>
              <a:rPr lang="es" sz="1800">
                <a:solidFill>
                  <a:srgbClr val="738498"/>
                </a:solidFill>
              </a:rPr>
              <a:t>necesarios </a:t>
            </a:r>
            <a:r>
              <a:rPr lang="es" sz="1800">
                <a:solidFill>
                  <a:srgbClr val="738498"/>
                </a:solidFill>
              </a:rPr>
              <a:t>para implementar las siguientes vistas y sus funcionalidades </a:t>
            </a:r>
            <a:endParaRPr sz="1800">
              <a:solidFill>
                <a:srgbClr val="73849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(s</a:t>
            </a:r>
            <a:r>
              <a:rPr i="1" lang="es" sz="1800">
                <a:solidFill>
                  <a:srgbClr val="738498"/>
                </a:solidFill>
              </a:rPr>
              <a:t>i</a:t>
            </a:r>
            <a:r>
              <a:rPr i="1" lang="es" sz="1800">
                <a:solidFill>
                  <a:srgbClr val="738498"/>
                </a:solidFill>
              </a:rPr>
              <a:t> </a:t>
            </a:r>
            <a:r>
              <a:rPr i="1" lang="es" sz="1800">
                <a:solidFill>
                  <a:srgbClr val="738498"/>
                </a:solidFill>
              </a:rPr>
              <a:t>en la capa de servicio o de persistencia es necesario añadir alguna funcionalidad adicional no implementada con anterioridad se deberá tener en cuenta</a:t>
            </a:r>
            <a:r>
              <a:rPr lang="es" sz="1800">
                <a:solidFill>
                  <a:srgbClr val="738498"/>
                </a:solidFill>
              </a:rPr>
              <a:t>)</a:t>
            </a:r>
            <a:endParaRPr sz="1800">
              <a:solidFill>
                <a:srgbClr val="738498"/>
              </a:solidFill>
            </a:endParaRPr>
          </a:p>
        </p:txBody>
      </p:sp>
      <p:sp>
        <p:nvSpPr>
          <p:cNvPr id="434" name="Google Shape;434;p66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5" name="Google Shape;43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3663" y="1104350"/>
            <a:ext cx="5945326" cy="34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67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67"/>
          <p:cNvSpPr txBox="1"/>
          <p:nvPr>
            <p:ph idx="4294967295" type="body"/>
          </p:nvPr>
        </p:nvSpPr>
        <p:spPr>
          <a:xfrm>
            <a:off x="3442975" y="475850"/>
            <a:ext cx="5066700" cy="3792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b="1" lang="es" sz="1800">
                <a:solidFill>
                  <a:srgbClr val="738498"/>
                </a:solidFill>
              </a:rPr>
              <a:t>Billing App</a:t>
            </a:r>
            <a:r>
              <a:rPr lang="es" sz="1800">
                <a:solidFill>
                  <a:srgbClr val="738498"/>
                </a:solidFill>
              </a:rPr>
              <a:t> - Listado de clientes </a:t>
            </a:r>
            <a:endParaRPr sz="1400">
              <a:solidFill>
                <a:srgbClr val="738498"/>
              </a:solidFill>
            </a:endParaRPr>
          </a:p>
        </p:txBody>
      </p:sp>
      <p:sp>
        <p:nvSpPr>
          <p:cNvPr id="443" name="Google Shape;443;p67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4" name="Google Shape;444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8"/>
          <p:cNvSpPr txBox="1"/>
          <p:nvPr>
            <p:ph idx="4294967295" type="body"/>
          </p:nvPr>
        </p:nvSpPr>
        <p:spPr>
          <a:xfrm>
            <a:off x="3442975" y="94850"/>
            <a:ext cx="5066700" cy="3792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b="1" lang="es" sz="1800">
                <a:solidFill>
                  <a:srgbClr val="738498"/>
                </a:solidFill>
              </a:rPr>
              <a:t>Billing App</a:t>
            </a:r>
            <a:r>
              <a:rPr lang="es" sz="1800">
                <a:solidFill>
                  <a:srgbClr val="738498"/>
                </a:solidFill>
              </a:rPr>
              <a:t> - Detalle de cliente</a:t>
            </a:r>
            <a:endParaRPr sz="1400">
              <a:solidFill>
                <a:srgbClr val="738498"/>
              </a:solidFill>
            </a:endParaRPr>
          </a:p>
        </p:txBody>
      </p:sp>
      <p:pic>
        <p:nvPicPr>
          <p:cNvPr id="450" name="Google Shape;450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3675" y="723350"/>
            <a:ext cx="5945326" cy="420402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68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68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3" name="Google Shape;453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3675" y="723350"/>
            <a:ext cx="5945326" cy="4301177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69"/>
          <p:cNvSpPr txBox="1"/>
          <p:nvPr>
            <p:ph idx="4294967295" type="body"/>
          </p:nvPr>
        </p:nvSpPr>
        <p:spPr>
          <a:xfrm>
            <a:off x="3442975" y="94850"/>
            <a:ext cx="5066700" cy="3792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b="1" lang="es" sz="1800">
                <a:solidFill>
                  <a:srgbClr val="738498"/>
                </a:solidFill>
              </a:rPr>
              <a:t>Billing App</a:t>
            </a:r>
            <a:r>
              <a:rPr lang="es" sz="1800">
                <a:solidFill>
                  <a:srgbClr val="738498"/>
                </a:solidFill>
              </a:rPr>
              <a:t> - Detalle de factura</a:t>
            </a:r>
            <a:endParaRPr sz="1400">
              <a:solidFill>
                <a:srgbClr val="738498"/>
              </a:solidFill>
            </a:endParaRPr>
          </a:p>
        </p:txBody>
      </p:sp>
      <p:sp>
        <p:nvSpPr>
          <p:cNvPr id="460" name="Google Shape;460;p69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69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2" name="Google Shape;462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250" y="1485354"/>
            <a:ext cx="5769751" cy="2457917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70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70"/>
          <p:cNvSpPr txBox="1"/>
          <p:nvPr>
            <p:ph idx="4294967295" type="body"/>
          </p:nvPr>
        </p:nvSpPr>
        <p:spPr>
          <a:xfrm>
            <a:off x="3442975" y="856850"/>
            <a:ext cx="5066700" cy="3792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b="1" lang="es" sz="1800">
                <a:solidFill>
                  <a:srgbClr val="738498"/>
                </a:solidFill>
              </a:rPr>
              <a:t>Billing App</a:t>
            </a:r>
            <a:r>
              <a:rPr lang="es" sz="1800">
                <a:solidFill>
                  <a:srgbClr val="738498"/>
                </a:solidFill>
              </a:rPr>
              <a:t> - Nuevo cliente </a:t>
            </a:r>
            <a:endParaRPr sz="1400">
              <a:solidFill>
                <a:srgbClr val="738498"/>
              </a:solidFill>
            </a:endParaRPr>
          </a:p>
        </p:txBody>
      </p:sp>
      <p:sp>
        <p:nvSpPr>
          <p:cNvPr id="470" name="Google Shape;470;p70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1" name="Google Shape;471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3675" y="1104350"/>
            <a:ext cx="5945326" cy="3444496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71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71"/>
          <p:cNvSpPr txBox="1"/>
          <p:nvPr>
            <p:ph idx="4294967295" type="body"/>
          </p:nvPr>
        </p:nvSpPr>
        <p:spPr>
          <a:xfrm>
            <a:off x="3442975" y="475850"/>
            <a:ext cx="5066700" cy="3792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b="1" lang="es" sz="1800">
                <a:solidFill>
                  <a:srgbClr val="738498"/>
                </a:solidFill>
              </a:rPr>
              <a:t>Billing App</a:t>
            </a:r>
            <a:r>
              <a:rPr lang="es" sz="1800">
                <a:solidFill>
                  <a:srgbClr val="738498"/>
                </a:solidFill>
              </a:rPr>
              <a:t> - Nueva factura</a:t>
            </a:r>
            <a:endParaRPr sz="1400">
              <a:solidFill>
                <a:srgbClr val="738498"/>
              </a:solidFill>
            </a:endParaRPr>
          </a:p>
        </p:txBody>
      </p:sp>
      <p:sp>
        <p:nvSpPr>
          <p:cNvPr id="479" name="Google Shape;479;p71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0" name="Google Shape;480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2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72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7" name="Google Shape;487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72"/>
          <p:cNvSpPr txBox="1"/>
          <p:nvPr>
            <p:ph idx="4294967295" type="body"/>
          </p:nvPr>
        </p:nvSpPr>
        <p:spPr>
          <a:xfrm>
            <a:off x="3435975" y="1898150"/>
            <a:ext cx="5066700" cy="1333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38498"/>
                </a:solidFill>
              </a:rPr>
              <a:t>      </a:t>
            </a:r>
            <a:r>
              <a:rPr b="1" lang="es" sz="1800">
                <a:solidFill>
                  <a:srgbClr val="738498"/>
                </a:solidFill>
              </a:rPr>
              <a:t>Tarea adicional</a:t>
            </a:r>
            <a:r>
              <a:rPr lang="es" sz="1800">
                <a:solidFill>
                  <a:srgbClr val="738498"/>
                </a:solidFill>
              </a:rPr>
              <a:t> </a:t>
            </a:r>
            <a:endParaRPr sz="1800">
              <a:solidFill>
                <a:srgbClr val="73849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Investigar e implementar la paginación en la vista que muestra el listado de clientes</a:t>
            </a:r>
            <a:endParaRPr sz="1800">
              <a:solidFill>
                <a:srgbClr val="738498"/>
              </a:solidFill>
            </a:endParaRPr>
          </a:p>
        </p:txBody>
      </p:sp>
      <p:pic>
        <p:nvPicPr>
          <p:cNvPr id="489" name="Google Shape;489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5975" y="2001350"/>
            <a:ext cx="393450" cy="39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3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73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6" name="Google Shape;496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73"/>
          <p:cNvSpPr txBox="1"/>
          <p:nvPr>
            <p:ph idx="4294967295" type="body"/>
          </p:nvPr>
        </p:nvSpPr>
        <p:spPr>
          <a:xfrm>
            <a:off x="3435975" y="1898150"/>
            <a:ext cx="5066700" cy="1333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38498"/>
                </a:solidFill>
              </a:rPr>
              <a:t>      Garage App</a:t>
            </a:r>
            <a:endParaRPr sz="1800">
              <a:solidFill>
                <a:srgbClr val="73849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Implementar las vistas básicas de listado de vehículos por tipo</a:t>
            </a:r>
            <a:endParaRPr sz="1800">
              <a:solidFill>
                <a:srgbClr val="738498"/>
              </a:solidFill>
            </a:endParaRPr>
          </a:p>
        </p:txBody>
      </p:sp>
      <p:pic>
        <p:nvPicPr>
          <p:cNvPr id="498" name="Google Shape;498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5975" y="2001350"/>
            <a:ext cx="393450" cy="39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4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74"/>
          <p:cNvSpPr txBox="1"/>
          <p:nvPr>
            <p:ph idx="4294967295" type="ctrTitle"/>
          </p:nvPr>
        </p:nvSpPr>
        <p:spPr>
          <a:xfrm>
            <a:off x="582500" y="1279825"/>
            <a:ext cx="8409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4ECDC4"/>
                </a:solidFill>
              </a:rPr>
              <a:t>Ref</a:t>
            </a:r>
            <a:endParaRPr sz="12000">
              <a:solidFill>
                <a:srgbClr val="4ECDC4"/>
              </a:solidFill>
            </a:endParaRPr>
          </a:p>
        </p:txBody>
      </p:sp>
      <p:sp>
        <p:nvSpPr>
          <p:cNvPr id="505" name="Google Shape;505;p74"/>
          <p:cNvSpPr txBox="1"/>
          <p:nvPr>
            <p:ph idx="4294967295" type="subTitle"/>
          </p:nvPr>
        </p:nvSpPr>
        <p:spPr>
          <a:xfrm>
            <a:off x="701975" y="2188400"/>
            <a:ext cx="79314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4000"/>
              <a:t>Thymeleaf</a:t>
            </a:r>
            <a:endParaRPr b="1" sz="4000"/>
          </a:p>
        </p:txBody>
      </p:sp>
      <p:sp>
        <p:nvSpPr>
          <p:cNvPr id="506" name="Google Shape;506;p74"/>
          <p:cNvSpPr txBox="1"/>
          <p:nvPr>
            <p:ph idx="4294967295" type="body"/>
          </p:nvPr>
        </p:nvSpPr>
        <p:spPr>
          <a:xfrm>
            <a:off x="701975" y="3449000"/>
            <a:ext cx="7657200" cy="14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https://www.thymeleaf.org/doc/tutorials/2.1/usingthymeleaf.html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https://www.thymeleaf.org/doc/tutorials/2.1/thymeleafspring.html#preface</a:t>
            </a:r>
            <a:endParaRPr sz="1000"/>
          </a:p>
          <a:p>
            <a:pPr indent="-292100" lvl="0" marL="457200">
              <a:spcBef>
                <a:spcPts val="1000"/>
              </a:spcBef>
              <a:spcAft>
                <a:spcPts val="1000"/>
              </a:spcAft>
              <a:buSzPts val="1000"/>
              <a:buChar char="▣"/>
            </a:pPr>
            <a:r>
              <a:rPr lang="es" sz="1000"/>
              <a:t>https://medium.com/@trevormydata/week-5-thymeleaf-with-spring-mvc-rapid-introduction-to-the-essentials-799f1fba8c07</a:t>
            </a:r>
            <a:endParaRPr sz="1000"/>
          </a:p>
        </p:txBody>
      </p:sp>
      <p:sp>
        <p:nvSpPr>
          <p:cNvPr id="507" name="Google Shape;507;p74"/>
          <p:cNvSpPr/>
          <p:nvPr/>
        </p:nvSpPr>
        <p:spPr>
          <a:xfrm>
            <a:off x="813273" y="3075198"/>
            <a:ext cx="1533600" cy="103275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508" name="Google Shape;508;p74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0"/>
          <p:cNvSpPr txBox="1"/>
          <p:nvPr>
            <p:ph idx="4294967295" type="body"/>
          </p:nvPr>
        </p:nvSpPr>
        <p:spPr>
          <a:xfrm>
            <a:off x="3470975" y="1413300"/>
            <a:ext cx="4919700" cy="2316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Comprueba que las copias de los proyectos (o nuevas ramas) de las aplicaciones </a:t>
            </a:r>
            <a:r>
              <a:rPr b="1" i="1" lang="es" sz="1800">
                <a:solidFill>
                  <a:srgbClr val="738498"/>
                </a:solidFill>
              </a:rPr>
              <a:t>Billing App</a:t>
            </a:r>
            <a:r>
              <a:rPr lang="es" sz="1800">
                <a:solidFill>
                  <a:srgbClr val="738498"/>
                </a:solidFill>
              </a:rPr>
              <a:t> y </a:t>
            </a:r>
            <a:r>
              <a:rPr b="1" i="1" lang="es" sz="1800">
                <a:solidFill>
                  <a:srgbClr val="738498"/>
                </a:solidFill>
              </a:rPr>
              <a:t>Garage App</a:t>
            </a:r>
            <a:r>
              <a:rPr lang="es" sz="1800">
                <a:solidFill>
                  <a:srgbClr val="738498"/>
                </a:solidFill>
              </a:rPr>
              <a:t> que creaste anteriormente durante la presentación de </a:t>
            </a:r>
            <a:r>
              <a:rPr i="1" lang="es" sz="1800">
                <a:solidFill>
                  <a:srgbClr val="4ECDC4"/>
                </a:solidFill>
              </a:rPr>
              <a:t>Spring MVC</a:t>
            </a:r>
            <a:r>
              <a:rPr lang="es" sz="1800">
                <a:solidFill>
                  <a:srgbClr val="738498"/>
                </a:solidFill>
              </a:rPr>
              <a:t>, tienen el </a:t>
            </a:r>
            <a:r>
              <a:rPr i="1" lang="es" sz="1800">
                <a:solidFill>
                  <a:srgbClr val="738498"/>
                </a:solidFill>
              </a:rPr>
              <a:t>starter </a:t>
            </a:r>
            <a:r>
              <a:rPr i="1" lang="es" sz="1800">
                <a:solidFill>
                  <a:srgbClr val="4ECDC4"/>
                </a:solidFill>
              </a:rPr>
              <a:t>spring-boot-starter-web</a:t>
            </a:r>
            <a:r>
              <a:rPr lang="es" sz="1800">
                <a:solidFill>
                  <a:srgbClr val="738498"/>
                </a:solidFill>
              </a:rPr>
              <a:t> (en caso contrario, añádelo)</a:t>
            </a:r>
            <a:endParaRPr i="1" sz="1800">
              <a:solidFill>
                <a:srgbClr val="4ECDC4"/>
              </a:solidFill>
            </a:endParaRPr>
          </a:p>
        </p:txBody>
      </p:sp>
      <p:sp>
        <p:nvSpPr>
          <p:cNvPr id="148" name="Google Shape;148;p30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Espacio de nombres th:</a:t>
            </a:r>
            <a:endParaRPr/>
          </a:p>
        </p:txBody>
      </p:sp>
      <p:sp>
        <p:nvSpPr>
          <p:cNvPr id="155" name="Google Shape;155;p31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Cuando creamos un archivo nuevo, aunque no es obligatorio sí que es recomendable especificar el espacio de nombres </a:t>
            </a:r>
            <a:r>
              <a:rPr i="1" lang="es" sz="1800">
                <a:solidFill>
                  <a:srgbClr val="4ECDC4"/>
                </a:solidFill>
              </a:rPr>
              <a:t>thymeleaf</a:t>
            </a:r>
            <a:r>
              <a:rPr lang="es" sz="1800"/>
              <a:t> para usar atributos del tipo </a:t>
            </a:r>
            <a:r>
              <a:rPr i="1" lang="es" sz="1800">
                <a:solidFill>
                  <a:srgbClr val="4ECDC4"/>
                </a:solidFill>
              </a:rPr>
              <a:t>th:*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El motor de </a:t>
            </a:r>
            <a:r>
              <a:rPr i="1" lang="es" sz="1800">
                <a:solidFill>
                  <a:srgbClr val="4ECDC4"/>
                </a:solidFill>
              </a:rPr>
              <a:t>thymeleaf</a:t>
            </a:r>
            <a:r>
              <a:rPr lang="es" sz="1800"/>
              <a:t> puede procesar el archivo incluso sin definir el espacio de nombres, pero el IDE nos mostrará errores de validación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6" name="Google Shape;156;p31"/>
          <p:cNvPicPr preferRelativeResize="0"/>
          <p:nvPr/>
        </p:nvPicPr>
        <p:blipFill rotWithShape="1">
          <a:blip r:embed="rId3">
            <a:alphaModFix/>
          </a:blip>
          <a:srcRect b="73117" l="0" r="0" t="0"/>
          <a:stretch/>
        </p:blipFill>
        <p:spPr>
          <a:xfrm>
            <a:off x="1842200" y="2647600"/>
            <a:ext cx="5459576" cy="8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Sintaxis de expresiones estándar</a:t>
            </a:r>
            <a:endParaRPr/>
          </a:p>
        </p:txBody>
      </p:sp>
      <p:sp>
        <p:nvSpPr>
          <p:cNvPr id="162" name="Google Shape;162;p32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Características</a:t>
            </a:r>
            <a:endParaRPr i="1" sz="2400">
              <a:solidFill>
                <a:srgbClr val="4ECDC4"/>
              </a:solidFill>
            </a:endParaRPr>
          </a:p>
        </p:txBody>
      </p:sp>
      <p:pic>
        <p:nvPicPr>
          <p:cNvPr id="163" name="Google Shape;1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250" y="1473975"/>
            <a:ext cx="3435158" cy="334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6522" y="1473963"/>
            <a:ext cx="3923602" cy="334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Sintaxis de expresiones estándar</a:t>
            </a:r>
            <a:endParaRPr/>
          </a:p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691200" y="1358700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Las expresiones de mensaje </a:t>
            </a:r>
            <a:r>
              <a:rPr lang="es" sz="1800">
                <a:solidFill>
                  <a:srgbClr val="4ECDC4"/>
                </a:solidFill>
              </a:rPr>
              <a:t>#{...}</a:t>
            </a:r>
            <a:r>
              <a:rPr lang="es" sz="1800"/>
              <a:t> nos permiten vincular textos en </a:t>
            </a:r>
            <a:r>
              <a:rPr i="1" lang="es" sz="1800"/>
              <a:t>properties</a:t>
            </a:r>
            <a:r>
              <a:rPr lang="es" sz="1800"/>
              <a:t>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Son muy útiles para configurar </a:t>
            </a:r>
            <a:r>
              <a:rPr lang="es" sz="1800">
                <a:solidFill>
                  <a:srgbClr val="4ECDC4"/>
                </a:solidFill>
              </a:rPr>
              <a:t>i18n</a:t>
            </a:r>
            <a:r>
              <a:rPr lang="es" sz="1800">
                <a:solidFill>
                  <a:srgbClr val="454F5B"/>
                </a:solidFill>
              </a:rPr>
              <a:t> (habría que configurar los </a:t>
            </a:r>
            <a:r>
              <a:rPr i="1" lang="es" sz="1800">
                <a:solidFill>
                  <a:srgbClr val="454F5B"/>
                </a:solidFill>
              </a:rPr>
              <a:t>properties</a:t>
            </a:r>
            <a:r>
              <a:rPr lang="es" sz="1800">
                <a:solidFill>
                  <a:srgbClr val="454F5B"/>
                </a:solidFill>
              </a:rPr>
              <a:t> en Spring para poder usarlos - </a:t>
            </a:r>
            <a:r>
              <a:rPr i="1" lang="es" sz="1800">
                <a:solidFill>
                  <a:srgbClr val="4ECDC4"/>
                </a:solidFill>
              </a:rPr>
              <a:t>MessageSource</a:t>
            </a:r>
            <a:r>
              <a:rPr lang="es" sz="1800">
                <a:solidFill>
                  <a:srgbClr val="454F5B"/>
                </a:solidFill>
              </a:rPr>
              <a:t>)</a:t>
            </a:r>
            <a:endParaRPr sz="1800">
              <a:solidFill>
                <a:srgbClr val="454F5B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1" name="Google Shape;171;p33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Mensajes</a:t>
            </a:r>
            <a:endParaRPr i="1" sz="2400">
              <a:solidFill>
                <a:srgbClr val="4ECDC4"/>
              </a:solidFill>
            </a:endParaRPr>
          </a:p>
        </p:txBody>
      </p:sp>
      <p:pic>
        <p:nvPicPr>
          <p:cNvPr id="172" name="Google Shape;1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538" y="2413975"/>
            <a:ext cx="5648924" cy="3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7550" y="2987575"/>
            <a:ext cx="5648899" cy="339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Sintaxis de expresiones estándar</a:t>
            </a:r>
            <a:endParaRPr/>
          </a:p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691200" y="1358700"/>
            <a:ext cx="7643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Las expresiones </a:t>
            </a:r>
            <a:r>
              <a:rPr lang="es" sz="1800">
                <a:solidFill>
                  <a:srgbClr val="4ECDC4"/>
                </a:solidFill>
              </a:rPr>
              <a:t>${...}</a:t>
            </a:r>
            <a:r>
              <a:rPr lang="es" sz="1800"/>
              <a:t> son expresiones </a:t>
            </a:r>
            <a:r>
              <a:rPr i="1" lang="es" sz="1800">
                <a:solidFill>
                  <a:srgbClr val="4ECDC4"/>
                </a:solidFill>
              </a:rPr>
              <a:t>OGNL</a:t>
            </a:r>
            <a:r>
              <a:rPr lang="es" sz="1800"/>
              <a:t> (</a:t>
            </a:r>
            <a:r>
              <a:rPr i="1" lang="es" sz="1800"/>
              <a:t>Lenguaje de Navegación de Objeto-Gráfico</a:t>
            </a:r>
            <a:r>
              <a:rPr lang="es" sz="1800"/>
              <a:t>) ejecutadas en el mapa de variables contenidas en el contexto</a:t>
            </a:r>
            <a:r>
              <a:rPr lang="es" sz="1800"/>
              <a:t>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En </a:t>
            </a:r>
            <a:r>
              <a:rPr i="1" lang="es" sz="1800">
                <a:solidFill>
                  <a:srgbClr val="4ECDC4"/>
                </a:solidFill>
              </a:rPr>
              <a:t>Spring</a:t>
            </a:r>
            <a:r>
              <a:rPr lang="es" sz="1800"/>
              <a:t> las variables del objeto </a:t>
            </a:r>
            <a:r>
              <a:rPr i="1" lang="es" sz="1800">
                <a:solidFill>
                  <a:srgbClr val="4ECDC4"/>
                </a:solidFill>
              </a:rPr>
              <a:t>Model</a:t>
            </a:r>
            <a:r>
              <a:rPr lang="es" sz="1800"/>
              <a:t> pueden referenciarse directamente con esta expresión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0" name="Google Shape;180;p34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Variables</a:t>
            </a:r>
            <a:endParaRPr i="1" sz="2400">
              <a:solidFill>
                <a:srgbClr val="4ECDC4"/>
              </a:solidFill>
            </a:endParaRPr>
          </a:p>
        </p:txBody>
      </p:sp>
      <p:pic>
        <p:nvPicPr>
          <p:cNvPr id="181" name="Google Shape;1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913" y="2647950"/>
            <a:ext cx="5642168" cy="3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7550" y="3224437"/>
            <a:ext cx="5648900" cy="332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