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Montserra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Montserrat-bold.fntdata"/><Relationship Id="rId23" Type="http://schemas.openxmlformats.org/officeDocument/2006/relationships/slide" Target="slides/slide17.xml"/><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ontserrat-boldItalic.fntdata"/><Relationship Id="rId25" Type="http://schemas.openxmlformats.org/officeDocument/2006/relationships/slide" Target="slides/slide19.xml"/><Relationship Id="rId47"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a0eb38bf_2_68: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da0eb38bf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e30f938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e30f938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e30f9385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e30f9385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e30f938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e30f938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e30f9385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e30f9385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e30f9385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e30f938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da1689a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da1689a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da1689a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da1689a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da1689a6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da1689a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da1689a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da1689a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da1689a6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da1689a6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a0eb38b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da0eb38b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e30f9385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e30f938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da1689a6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da1689a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da1689a6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da1689a6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e30f9385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e30f9385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e30f9385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e30f9385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da1689a6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da1689a6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e30f938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e30f938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3da1689a6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da1689a6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da1689a6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da1689a6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da1689a6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da1689a6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30f9385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e30f9385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e30f9385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e30f9385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e7133cf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e7133cf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092ae6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092ae6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da1689a6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da1689a6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3da1689a6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da1689a6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e7133cf37_2_68: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e7133cf37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e7133cf37_2_78: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e7133cf37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3e7133cf37_2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e7133cf37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e7133cf37_2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e7133cf3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a0eb38bf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da0eb38bf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dc6317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dc63178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e7133cf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e7133cf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e30f9385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e30f9385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a0eb38bf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da0eb38bf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da1689a6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da1689a6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C7F464"/>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012325" y="2220413"/>
            <a:ext cx="5445900" cy="1804200"/>
          </a:xfrm>
          <a:prstGeom prst="rect">
            <a:avLst/>
          </a:prstGeom>
        </p:spPr>
        <p:txBody>
          <a:bodyPr anchorCtr="0" anchor="b" bIns="91425" lIns="91425" spcFirstLastPara="1" rIns="91425" wrap="square" tIns="91425"/>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p:txBody>
      </p:sp>
      <p:sp>
        <p:nvSpPr>
          <p:cNvPr id="56" name="Google Shape;56;p14"/>
          <p:cNvSpPr/>
          <p:nvPr/>
        </p:nvSpPr>
        <p:spPr>
          <a:xfrm>
            <a:off x="6208125" y="4214588"/>
            <a:ext cx="22500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ECDC4"/>
        </a:solidFill>
      </p:bgPr>
    </p:bg>
    <p:spTree>
      <p:nvGrpSpPr>
        <p:cNvPr id="57" name="Shape 57"/>
        <p:cNvGrpSpPr/>
        <p:nvPr/>
      </p:nvGrpSpPr>
      <p:grpSpPr>
        <a:xfrm>
          <a:off x="0" y="0"/>
          <a:ext cx="0" cy="0"/>
          <a:chOff x="0" y="0"/>
          <a:chExt cx="0" cy="0"/>
        </a:xfrm>
      </p:grpSpPr>
      <p:sp>
        <p:nvSpPr>
          <p:cNvPr id="58" name="Google Shape;58;p15"/>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15"/>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60" name="Google Shape;60;p15"/>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61" name="Google Shape;61;p15"/>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1">
  <p:cSld name="TITLE_1_2">
    <p:bg>
      <p:bgPr>
        <a:solidFill>
          <a:srgbClr val="738498"/>
        </a:solidFill>
      </p:bgPr>
    </p:bg>
    <p:spTree>
      <p:nvGrpSpPr>
        <p:cNvPr id="62" name="Shape 62"/>
        <p:cNvGrpSpPr/>
        <p:nvPr/>
      </p:nvGrpSpPr>
      <p:grpSpPr>
        <a:xfrm>
          <a:off x="0" y="0"/>
          <a:ext cx="0" cy="0"/>
          <a:chOff x="0" y="0"/>
          <a:chExt cx="0" cy="0"/>
        </a:xfrm>
      </p:grpSpPr>
      <p:sp>
        <p:nvSpPr>
          <p:cNvPr id="63" name="Google Shape;63;p16"/>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16"/>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65" name="Google Shape;65;p16"/>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66" name="Google Shape;66;p16"/>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7" name="Shape 67"/>
        <p:cNvGrpSpPr/>
        <p:nvPr/>
      </p:nvGrpSpPr>
      <p:grpSpPr>
        <a:xfrm>
          <a:off x="0" y="0"/>
          <a:ext cx="0" cy="0"/>
          <a:chOff x="0" y="0"/>
          <a:chExt cx="0" cy="0"/>
        </a:xfrm>
      </p:grpSpPr>
      <p:sp>
        <p:nvSpPr>
          <p:cNvPr id="68" name="Google Shape;68;p17"/>
          <p:cNvSpPr/>
          <p:nvPr/>
        </p:nvSpPr>
        <p:spPr>
          <a:xfrm>
            <a:off x="0" y="0"/>
            <a:ext cx="27678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17"/>
          <p:cNvSpPr txBox="1"/>
          <p:nvPr>
            <p:ph idx="1" type="body"/>
          </p:nvPr>
        </p:nvSpPr>
        <p:spPr>
          <a:xfrm>
            <a:off x="3165234" y="1146050"/>
            <a:ext cx="4809000" cy="32514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sz="3000"/>
            </a:lvl1pPr>
            <a:lvl2pPr indent="-419100" lvl="1" marL="914400" rtl="0">
              <a:spcBef>
                <a:spcPts val="0"/>
              </a:spcBef>
              <a:spcAft>
                <a:spcPts val="0"/>
              </a:spcAft>
              <a:buSzPts val="3000"/>
              <a:buChar char="□"/>
              <a:defRPr sz="3000"/>
            </a:lvl2pPr>
            <a:lvl3pPr indent="-419100" lvl="2" marL="1371600" rtl="0">
              <a:spcBef>
                <a:spcPts val="0"/>
              </a:spcBef>
              <a:spcAft>
                <a:spcPts val="0"/>
              </a:spcAft>
              <a:buSzPts val="3000"/>
              <a:buChar char="■"/>
              <a:defRPr sz="3000"/>
            </a:lvl3pPr>
            <a:lvl4pPr indent="-419100" lvl="3" marL="1828800" rtl="0">
              <a:spcBef>
                <a:spcPts val="0"/>
              </a:spcBef>
              <a:spcAft>
                <a:spcPts val="0"/>
              </a:spcAft>
              <a:buSzPts val="3000"/>
              <a:buChar char="●"/>
              <a:defRPr sz="3000"/>
            </a:lvl4pPr>
            <a:lvl5pPr indent="-419100" lvl="4" marL="2286000" rtl="0">
              <a:spcBef>
                <a:spcPts val="0"/>
              </a:spcBef>
              <a:spcAft>
                <a:spcPts val="0"/>
              </a:spcAft>
              <a:buSzPts val="3000"/>
              <a:buChar char="○"/>
              <a:defRPr sz="3000"/>
            </a:lvl5pPr>
            <a:lvl6pPr indent="-419100" lvl="5" marL="2743200" rtl="0">
              <a:spcBef>
                <a:spcPts val="0"/>
              </a:spcBef>
              <a:spcAft>
                <a:spcPts val="0"/>
              </a:spcAft>
              <a:buSzPts val="3000"/>
              <a:buChar char="■"/>
              <a:defRPr sz="3000"/>
            </a:lvl6pPr>
            <a:lvl7pPr indent="-419100" lvl="6" marL="3200400" rtl="0">
              <a:spcBef>
                <a:spcPts val="0"/>
              </a:spcBef>
              <a:spcAft>
                <a:spcPts val="0"/>
              </a:spcAft>
              <a:buSzPts val="3000"/>
              <a:buChar char="●"/>
              <a:defRPr sz="3000"/>
            </a:lvl7pPr>
            <a:lvl8pPr indent="-419100" lvl="7" marL="3657600" rtl="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70" name="Google Shape;70;p17"/>
          <p:cNvSpPr txBox="1"/>
          <p:nvPr/>
        </p:nvSpPr>
        <p:spPr>
          <a:xfrm>
            <a:off x="801025" y="1254240"/>
            <a:ext cx="1957200" cy="65362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400">
              <a:solidFill>
                <a:srgbClr val="454F5B"/>
              </a:solidFill>
            </a:endParaRPr>
          </a:p>
        </p:txBody>
      </p:sp>
      <p:sp>
        <p:nvSpPr>
          <p:cNvPr id="71" name="Google Shape;71;p17"/>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2" name="Shape 72"/>
        <p:cNvGrpSpPr/>
        <p:nvPr/>
      </p:nvGrpSpPr>
      <p:grpSpPr>
        <a:xfrm>
          <a:off x="0" y="0"/>
          <a:ext cx="0" cy="0"/>
          <a:chOff x="0" y="0"/>
          <a:chExt cx="0" cy="0"/>
        </a:xfrm>
      </p:grpSpPr>
      <p:sp>
        <p:nvSpPr>
          <p:cNvPr id="73" name="Google Shape;73;p18"/>
          <p:cNvSpPr txBox="1"/>
          <p:nvPr>
            <p:ph type="title"/>
          </p:nvPr>
        </p:nvSpPr>
        <p:spPr>
          <a:xfrm>
            <a:off x="691200" y="0"/>
            <a:ext cx="7761600" cy="969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4" name="Google Shape;74;p18"/>
          <p:cNvSpPr txBox="1"/>
          <p:nvPr>
            <p:ph idx="1" type="body"/>
          </p:nvPr>
        </p:nvSpPr>
        <p:spPr>
          <a:xfrm>
            <a:off x="691200" y="1358703"/>
            <a:ext cx="7761600" cy="3309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5" name="Google Shape;75;p18"/>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8"/>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18"/>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8" name="Shape 78"/>
        <p:cNvGrpSpPr/>
        <p:nvPr/>
      </p:nvGrpSpPr>
      <p:grpSpPr>
        <a:xfrm>
          <a:off x="0" y="0"/>
          <a:ext cx="0" cy="0"/>
          <a:chOff x="0" y="0"/>
          <a:chExt cx="0" cy="0"/>
        </a:xfrm>
      </p:grpSpPr>
      <p:sp>
        <p:nvSpPr>
          <p:cNvPr id="79" name="Google Shape;79;p19"/>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0" name="Google Shape;80;p19"/>
          <p:cNvSpPr txBox="1"/>
          <p:nvPr>
            <p:ph idx="1" type="body"/>
          </p:nvPr>
        </p:nvSpPr>
        <p:spPr>
          <a:xfrm>
            <a:off x="6912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81" name="Google Shape;81;p19"/>
          <p:cNvSpPr txBox="1"/>
          <p:nvPr>
            <p:ph idx="2" type="body"/>
          </p:nvPr>
        </p:nvSpPr>
        <p:spPr>
          <a:xfrm>
            <a:off x="46855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82" name="Google Shape;82;p19"/>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5" name="Shape 85"/>
        <p:cNvGrpSpPr/>
        <p:nvPr/>
      </p:nvGrpSpPr>
      <p:grpSpPr>
        <a:xfrm>
          <a:off x="0" y="0"/>
          <a:ext cx="0" cy="0"/>
          <a:chOff x="0" y="0"/>
          <a:chExt cx="0" cy="0"/>
        </a:xfrm>
      </p:grpSpPr>
      <p:sp>
        <p:nvSpPr>
          <p:cNvPr id="86" name="Google Shape;86;p20"/>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20"/>
          <p:cNvSpPr txBox="1"/>
          <p:nvPr>
            <p:ph idx="1" type="body"/>
          </p:nvPr>
        </p:nvSpPr>
        <p:spPr>
          <a:xfrm>
            <a:off x="691200"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8" name="Google Shape;88;p20"/>
          <p:cNvSpPr txBox="1"/>
          <p:nvPr>
            <p:ph idx="2" type="body"/>
          </p:nvPr>
        </p:nvSpPr>
        <p:spPr>
          <a:xfrm>
            <a:off x="3321088"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9" name="Google Shape;89;p20"/>
          <p:cNvSpPr txBox="1"/>
          <p:nvPr>
            <p:ph idx="3" type="body"/>
          </p:nvPr>
        </p:nvSpPr>
        <p:spPr>
          <a:xfrm>
            <a:off x="5950976"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0" name="Google Shape;90;p20"/>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20"/>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0"/>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5" name="Google Shape;95;p21"/>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21"/>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21"/>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457200" y="4335075"/>
            <a:ext cx="8229600" cy="705300"/>
          </a:xfrm>
          <a:prstGeom prst="rect">
            <a:avLst/>
          </a:prstGeom>
        </p:spPr>
        <p:txBody>
          <a:bodyPr anchorCtr="0" anchor="ctr" bIns="91425" lIns="91425" spcFirstLastPara="1" rIns="91425" wrap="square" tIns="91425"/>
          <a:lstStyle>
            <a:lvl1pPr indent="-228600" lvl="0" marL="457200" algn="ctr">
              <a:spcBef>
                <a:spcPts val="360"/>
              </a:spcBef>
              <a:spcAft>
                <a:spcPts val="0"/>
              </a:spcAft>
              <a:buClr>
                <a:srgbClr val="738498"/>
              </a:buClr>
              <a:buSzPts val="1800"/>
              <a:buNone/>
              <a:defRPr sz="1800">
                <a:solidFill>
                  <a:srgbClr val="738498"/>
                </a:solidFill>
              </a:defRPr>
            </a:lvl1pPr>
          </a:lstStyle>
          <a:p/>
        </p:txBody>
      </p:sp>
      <p:sp>
        <p:nvSpPr>
          <p:cNvPr id="100" name="Google Shape;100;p22"/>
          <p:cNvSpPr/>
          <p:nvPr/>
        </p:nvSpPr>
        <p:spPr>
          <a:xfrm>
            <a:off x="3805198" y="4288942"/>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22"/>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22"/>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4ECDC4"/>
        </a:solidFill>
      </p:bgPr>
    </p:bg>
    <p:spTree>
      <p:nvGrpSpPr>
        <p:cNvPr id="103" name="Shape 103"/>
        <p:cNvGrpSpPr/>
        <p:nvPr/>
      </p:nvGrpSpPr>
      <p:grpSpPr>
        <a:xfrm>
          <a:off x="0" y="0"/>
          <a:ext cx="0" cy="0"/>
          <a:chOff x="0" y="0"/>
          <a:chExt cx="0" cy="0"/>
        </a:xfrm>
      </p:grpSpPr>
      <p:sp>
        <p:nvSpPr>
          <p:cNvPr id="104" name="Google Shape;104;p23"/>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23"/>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_2">
  <p:cSld name="TITLE_AND_BODY_1_2">
    <p:spTree>
      <p:nvGrpSpPr>
        <p:cNvPr id="106" name="Shape 106"/>
        <p:cNvGrpSpPr/>
        <p:nvPr/>
      </p:nvGrpSpPr>
      <p:grpSpPr>
        <a:xfrm>
          <a:off x="0" y="0"/>
          <a:ext cx="0" cy="0"/>
          <a:chOff x="0" y="0"/>
          <a:chExt cx="0" cy="0"/>
        </a:xfrm>
      </p:grpSpPr>
      <p:sp>
        <p:nvSpPr>
          <p:cNvPr id="107" name="Google Shape;107;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24"/>
          <p:cNvSpPr txBox="1"/>
          <p:nvPr>
            <p:ph type="title"/>
          </p:nvPr>
        </p:nvSpPr>
        <p:spPr>
          <a:xfrm>
            <a:off x="311700" y="445025"/>
            <a:ext cx="8520600" cy="6132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2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0" name="Google Shape;110;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3" name="Google Shape;113;p25"/>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14" name="Google Shape;114;p25"/>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15" name="Google Shape;115;p25"/>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81000" lvl="0" marL="457200" rtl="0">
              <a:spcBef>
                <a:spcPts val="600"/>
              </a:spcBef>
              <a:spcAft>
                <a:spcPts val="0"/>
              </a:spcAft>
              <a:buClr>
                <a:schemeClr val="accent1"/>
              </a:buClr>
              <a:buSzPts val="2400"/>
              <a:buChar char="▣"/>
              <a:defRPr>
                <a:solidFill>
                  <a:schemeClr val="accent1"/>
                </a:solidFill>
              </a:defRPr>
            </a:lvl1pPr>
            <a:lvl2pPr indent="-355600" lvl="1" marL="914400" rtl="0">
              <a:spcBef>
                <a:spcPts val="0"/>
              </a:spcBef>
              <a:spcAft>
                <a:spcPts val="0"/>
              </a:spcAft>
              <a:buClr>
                <a:schemeClr val="accent1"/>
              </a:buClr>
              <a:buSzPts val="2000"/>
              <a:buChar char="□"/>
              <a:defRPr>
                <a:solidFill>
                  <a:schemeClr val="accent1"/>
                </a:solidFill>
              </a:defRPr>
            </a:lvl2pPr>
            <a:lvl3pPr indent="-355600" lvl="2" marL="1371600" rtl="0">
              <a:spcBef>
                <a:spcPts val="0"/>
              </a:spcBef>
              <a:spcAft>
                <a:spcPts val="0"/>
              </a:spcAft>
              <a:buClr>
                <a:schemeClr val="accent1"/>
              </a:buClr>
              <a:buSzPts val="2000"/>
              <a:buChar char="■"/>
              <a:defRPr>
                <a:solidFill>
                  <a:schemeClr val="accent1"/>
                </a:solidFill>
              </a:defRPr>
            </a:lvl3pPr>
            <a:lvl4pPr indent="-342900" lvl="3" marL="1828800" rtl="0">
              <a:spcBef>
                <a:spcPts val="0"/>
              </a:spcBef>
              <a:spcAft>
                <a:spcPts val="0"/>
              </a:spcAft>
              <a:buClr>
                <a:schemeClr val="accent1"/>
              </a:buClr>
              <a:buSzPts val="1800"/>
              <a:buChar char="●"/>
              <a:defRPr>
                <a:solidFill>
                  <a:schemeClr val="accent1"/>
                </a:solidFill>
              </a:defRPr>
            </a:lvl4pPr>
            <a:lvl5pPr indent="-342900" lvl="4" marL="2286000" rtl="0">
              <a:spcBef>
                <a:spcPts val="0"/>
              </a:spcBef>
              <a:spcAft>
                <a:spcPts val="0"/>
              </a:spcAft>
              <a:buClr>
                <a:schemeClr val="accent1"/>
              </a:buClr>
              <a:buSzPts val="1800"/>
              <a:buChar char="○"/>
              <a:defRPr>
                <a:solidFill>
                  <a:schemeClr val="accent1"/>
                </a:solidFill>
              </a:defRPr>
            </a:lvl5pPr>
            <a:lvl6pPr indent="-342900" lvl="5" marL="2743200" rtl="0">
              <a:spcBef>
                <a:spcPts val="0"/>
              </a:spcBef>
              <a:spcAft>
                <a:spcPts val="0"/>
              </a:spcAft>
              <a:buClr>
                <a:schemeClr val="accent1"/>
              </a:buClr>
              <a:buSzPts val="1800"/>
              <a:buChar char="■"/>
              <a:defRPr>
                <a:solidFill>
                  <a:schemeClr val="accent1"/>
                </a:solidFill>
              </a:defRPr>
            </a:lvl6pPr>
            <a:lvl7pPr indent="-342900" lvl="6" marL="3200400" rtl="0">
              <a:spcBef>
                <a:spcPts val="0"/>
              </a:spcBef>
              <a:spcAft>
                <a:spcPts val="0"/>
              </a:spcAft>
              <a:buClr>
                <a:schemeClr val="accent1"/>
              </a:buClr>
              <a:buSzPts val="1800"/>
              <a:buChar char="●"/>
              <a:defRPr>
                <a:solidFill>
                  <a:schemeClr val="accent1"/>
                </a:solidFill>
              </a:defRPr>
            </a:lvl7pPr>
            <a:lvl8pPr indent="-342900" lvl="7" marL="3657600" rtl="0">
              <a:spcBef>
                <a:spcPts val="0"/>
              </a:spcBef>
              <a:spcAft>
                <a:spcPts val="0"/>
              </a:spcAft>
              <a:buClr>
                <a:schemeClr val="accent1"/>
              </a:buClr>
              <a:buSzPts val="1800"/>
              <a:buChar char="○"/>
              <a:defRPr>
                <a:solidFill>
                  <a:schemeClr val="accent1"/>
                </a:solidFill>
              </a:defRPr>
            </a:lvl8pPr>
            <a:lvl9pPr indent="-342900" lvl="8" marL="4114800" rtl="0">
              <a:spcBef>
                <a:spcPts val="0"/>
              </a:spcBef>
              <a:spcAft>
                <a:spcPts val="0"/>
              </a:spcAft>
              <a:buClr>
                <a:schemeClr val="accent1"/>
              </a:buClr>
              <a:buSzPts val="1800"/>
              <a:buChar char="■"/>
              <a:defRPr>
                <a:solidFill>
                  <a:schemeClr val="accent1"/>
                </a:solidFill>
              </a:defRPr>
            </a:lvl9pPr>
          </a:lstStyle>
          <a:p/>
        </p:txBody>
      </p:sp>
      <p:sp>
        <p:nvSpPr>
          <p:cNvPr id="117" name="Google Shape;11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1200" y="475725"/>
            <a:ext cx="7761600" cy="4935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1pPr>
            <a:lvl2pPr lvl="1">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2pPr>
            <a:lvl3pPr lvl="2">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3pPr>
            <a:lvl4pPr lvl="3">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4pPr>
            <a:lvl5pPr lvl="4">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5pPr>
            <a:lvl6pPr lvl="5">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6pPr>
            <a:lvl7pPr lvl="6">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7pPr>
            <a:lvl8pPr lvl="7">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8pPr>
            <a:lvl9pPr lvl="8">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9pPr>
          </a:lstStyle>
          <a:p/>
        </p:txBody>
      </p:sp>
      <p:sp>
        <p:nvSpPr>
          <p:cNvPr id="52" name="Google Shape;52;p13"/>
          <p:cNvSpPr txBox="1"/>
          <p:nvPr>
            <p:ph idx="1" type="body"/>
          </p:nvPr>
        </p:nvSpPr>
        <p:spPr>
          <a:xfrm>
            <a:off x="691200" y="1358703"/>
            <a:ext cx="7761600" cy="33090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C7F464"/>
              </a:buClr>
              <a:buSzPts val="2400"/>
              <a:buFont typeface="Montserrat"/>
              <a:buChar char="▣"/>
              <a:defRPr sz="2400">
                <a:solidFill>
                  <a:srgbClr val="454F5B"/>
                </a:solidFill>
                <a:latin typeface="Montserrat"/>
                <a:ea typeface="Montserrat"/>
                <a:cs typeface="Montserrat"/>
                <a:sym typeface="Montserrat"/>
              </a:defRPr>
            </a:lvl1pPr>
            <a:lvl2pPr indent="-355600" lvl="1" marL="9144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2pPr>
            <a:lvl3pPr indent="-355600" lvl="2" marL="13716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3pPr>
            <a:lvl4pPr indent="-342900" lvl="3" marL="1828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4pPr>
            <a:lvl5pPr indent="-342900" lvl="4" marL="22860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5pPr>
            <a:lvl6pPr indent="-342900" lvl="5" marL="27432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6pPr>
            <a:lvl7pPr indent="-342900" lvl="6" marL="32004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7pPr>
            <a:lvl8pPr indent="-342900" lvl="7" marL="36576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8pPr>
            <a:lvl9pPr indent="-342900" lvl="8" marL="4114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9pPr>
          </a:lstStyle>
          <a:p/>
        </p:txBody>
      </p:sp>
      <p:sp>
        <p:nvSpPr>
          <p:cNvPr id="53" name="Google Shape;53;p13"/>
          <p:cNvSpPr txBox="1"/>
          <p:nvPr>
            <p:ph idx="12" type="sldNum"/>
          </p:nvPr>
        </p:nvSpPr>
        <p:spPr>
          <a:xfrm>
            <a:off x="8556775" y="4834633"/>
            <a:ext cx="548700" cy="309000"/>
          </a:xfrm>
          <a:prstGeom prst="rect">
            <a:avLst/>
          </a:prstGeom>
          <a:noFill/>
          <a:ln>
            <a:noFill/>
          </a:ln>
        </p:spPr>
        <p:txBody>
          <a:bodyPr anchorCtr="0" anchor="t" bIns="91425" lIns="91425" spcFirstLastPara="1" rIns="91425" wrap="square" tIns="91425">
            <a:noAutofit/>
          </a:bodyPr>
          <a:lstStyle>
            <a:lvl1pPr lvl="0" algn="r">
              <a:buNone/>
              <a:defRPr b="1" sz="1200">
                <a:solidFill>
                  <a:srgbClr val="4ECDC4"/>
                </a:solidFill>
                <a:latin typeface="Montserrat"/>
                <a:ea typeface="Montserrat"/>
                <a:cs typeface="Montserrat"/>
                <a:sym typeface="Montserrat"/>
              </a:defRPr>
            </a:lvl1pPr>
            <a:lvl2pPr lvl="1" algn="r">
              <a:buNone/>
              <a:defRPr b="1" sz="1200">
                <a:solidFill>
                  <a:srgbClr val="4ECDC4"/>
                </a:solidFill>
                <a:latin typeface="Montserrat"/>
                <a:ea typeface="Montserrat"/>
                <a:cs typeface="Montserrat"/>
                <a:sym typeface="Montserrat"/>
              </a:defRPr>
            </a:lvl2pPr>
            <a:lvl3pPr lvl="2" algn="r">
              <a:buNone/>
              <a:defRPr b="1" sz="1200">
                <a:solidFill>
                  <a:srgbClr val="4ECDC4"/>
                </a:solidFill>
                <a:latin typeface="Montserrat"/>
                <a:ea typeface="Montserrat"/>
                <a:cs typeface="Montserrat"/>
                <a:sym typeface="Montserrat"/>
              </a:defRPr>
            </a:lvl3pPr>
            <a:lvl4pPr lvl="3" algn="r">
              <a:buNone/>
              <a:defRPr b="1" sz="1200">
                <a:solidFill>
                  <a:srgbClr val="4ECDC4"/>
                </a:solidFill>
                <a:latin typeface="Montserrat"/>
                <a:ea typeface="Montserrat"/>
                <a:cs typeface="Montserrat"/>
                <a:sym typeface="Montserrat"/>
              </a:defRPr>
            </a:lvl4pPr>
            <a:lvl5pPr lvl="4" algn="r">
              <a:buNone/>
              <a:defRPr b="1" sz="1200">
                <a:solidFill>
                  <a:srgbClr val="4ECDC4"/>
                </a:solidFill>
                <a:latin typeface="Montserrat"/>
                <a:ea typeface="Montserrat"/>
                <a:cs typeface="Montserrat"/>
                <a:sym typeface="Montserrat"/>
              </a:defRPr>
            </a:lvl5pPr>
            <a:lvl6pPr lvl="5" algn="r">
              <a:buNone/>
              <a:defRPr b="1" sz="1200">
                <a:solidFill>
                  <a:srgbClr val="4ECDC4"/>
                </a:solidFill>
                <a:latin typeface="Montserrat"/>
                <a:ea typeface="Montserrat"/>
                <a:cs typeface="Montserrat"/>
                <a:sym typeface="Montserrat"/>
              </a:defRPr>
            </a:lvl6pPr>
            <a:lvl7pPr lvl="6" algn="r">
              <a:buNone/>
              <a:defRPr b="1" sz="1200">
                <a:solidFill>
                  <a:srgbClr val="4ECDC4"/>
                </a:solidFill>
                <a:latin typeface="Montserrat"/>
                <a:ea typeface="Montserrat"/>
                <a:cs typeface="Montserrat"/>
                <a:sym typeface="Montserrat"/>
              </a:defRPr>
            </a:lvl7pPr>
            <a:lvl8pPr lvl="7" algn="r">
              <a:buNone/>
              <a:defRPr b="1" sz="1200">
                <a:solidFill>
                  <a:srgbClr val="4ECDC4"/>
                </a:solidFill>
                <a:latin typeface="Montserrat"/>
                <a:ea typeface="Montserrat"/>
                <a:cs typeface="Montserrat"/>
                <a:sym typeface="Montserrat"/>
              </a:defRPr>
            </a:lvl8pPr>
            <a:lvl9pPr lvl="8" algn="r">
              <a:buNone/>
              <a:defRPr b="1" sz="1200">
                <a:solidFill>
                  <a:srgbClr val="4ECDC4"/>
                </a:solidFill>
                <a:latin typeface="Montserrat"/>
                <a:ea typeface="Montserrat"/>
                <a:cs typeface="Montserrat"/>
                <a:sym typeface="Montserrat"/>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hyperlink" Target="http://download.oracle.com/otndocs/jcp/bean_validation-1.0-fr-oth-JSpec/"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6"/>
          <p:cNvSpPr txBox="1"/>
          <p:nvPr>
            <p:ph type="ctrTitle"/>
          </p:nvPr>
        </p:nvSpPr>
        <p:spPr>
          <a:xfrm>
            <a:off x="2120675" y="2220425"/>
            <a:ext cx="6337500" cy="1804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JPA (2)</a:t>
            </a:r>
            <a:endParaRPr/>
          </a:p>
          <a:p>
            <a:pPr indent="0" lvl="0" marL="0">
              <a:spcBef>
                <a:spcPts val="0"/>
              </a:spcBef>
              <a:spcAft>
                <a:spcPts val="0"/>
              </a:spcAft>
              <a:buNone/>
            </a:pPr>
            <a:r>
              <a:rPr lang="es"/>
              <a:t>Conceptos Básicos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Declarar entidades con @Entity</a:t>
            </a:r>
            <a:endParaRPr/>
          </a:p>
        </p:txBody>
      </p:sp>
      <p:sp>
        <p:nvSpPr>
          <p:cNvPr id="185" name="Google Shape;185;p35"/>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b="1" i="1" lang="es" sz="1800"/>
              <a:t>JPA</a:t>
            </a:r>
            <a:r>
              <a:rPr lang="es" sz="1800"/>
              <a:t> nos permite manipular la base de datos a través de objetos (conocidos como Entity) las cuales son clases comunes y corrientes también llamada POJO’s</a:t>
            </a:r>
            <a:endParaRPr sz="1800"/>
          </a:p>
          <a:p>
            <a:pPr indent="-342900" lvl="0" marL="457200" rtl="0">
              <a:spcBef>
                <a:spcPts val="1000"/>
              </a:spcBef>
              <a:spcAft>
                <a:spcPts val="0"/>
              </a:spcAft>
              <a:buSzPts val="1800"/>
              <a:buChar char="▣"/>
            </a:pPr>
            <a:r>
              <a:rPr lang="es" sz="1800"/>
              <a:t>Estas clases tiene la particularidad de ser clases que están mapeadas contra una tabla de la base de datos</a:t>
            </a:r>
            <a:endParaRPr sz="1800"/>
          </a:p>
          <a:p>
            <a:pPr indent="-342900" lvl="0" marL="457200" rtl="0">
              <a:spcBef>
                <a:spcPts val="1000"/>
              </a:spcBef>
              <a:spcAft>
                <a:spcPts val="0"/>
              </a:spcAft>
              <a:buSzPts val="1800"/>
              <a:buChar char="▣"/>
            </a:pPr>
            <a:r>
              <a:rPr lang="es" sz="1800"/>
              <a:t>El mapeo se lleva a cabo mediante Anotaciones.</a:t>
            </a:r>
            <a:endParaRPr sz="1800"/>
          </a:p>
          <a:p>
            <a:pPr indent="-342900" lvl="0" marL="457200" rtl="0">
              <a:spcBef>
                <a:spcPts val="1000"/>
              </a:spcBef>
              <a:spcAft>
                <a:spcPts val="0"/>
              </a:spcAft>
              <a:buSzPts val="1800"/>
              <a:buChar char="▣"/>
            </a:pPr>
            <a:r>
              <a:rPr lang="es" sz="1800"/>
              <a:t>La anotación </a:t>
            </a:r>
            <a:r>
              <a:rPr b="1" i="1" lang="es" sz="1800">
                <a:solidFill>
                  <a:srgbClr val="4ECDC4"/>
                </a:solidFill>
              </a:rPr>
              <a:t>@Entity</a:t>
            </a:r>
            <a:r>
              <a:rPr lang="es" sz="1800"/>
              <a:t> se debe de definir a nivel de clase y sirve únicamente para indicarle a JPA que esa clase es una entidad</a:t>
            </a:r>
            <a:endParaRPr sz="1800"/>
          </a:p>
          <a:p>
            <a:pPr indent="0" lvl="0" marL="0" rtl="0">
              <a:spcBef>
                <a:spcPts val="10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Declarar entidades con @Entity</a:t>
            </a:r>
            <a:endParaRPr/>
          </a:p>
        </p:txBody>
      </p:sp>
      <p:sp>
        <p:nvSpPr>
          <p:cNvPr id="191" name="Google Shape;191;p36"/>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Todas las clases entidades que vamos a utilizar en un proyecto deben de estar contenidas en la unidad de persistencia (</a:t>
            </a:r>
            <a:r>
              <a:rPr i="1" lang="es" sz="1800">
                <a:solidFill>
                  <a:srgbClr val="4ECDC4"/>
                </a:solidFill>
              </a:rPr>
              <a:t>Persistence Unit</a:t>
            </a:r>
            <a:r>
              <a:rPr lang="es" sz="1800"/>
              <a:t>) que definimos en el archivo </a:t>
            </a:r>
            <a:r>
              <a:rPr i="1" lang="es" sz="1800">
                <a:solidFill>
                  <a:srgbClr val="4ECDC4"/>
                </a:solidFill>
              </a:rPr>
              <a:t>persistence.xml</a:t>
            </a:r>
            <a:endParaRPr sz="1800"/>
          </a:p>
          <a:p>
            <a:pPr indent="0" lvl="0" marL="0" rtl="0">
              <a:spcBef>
                <a:spcPts val="1000"/>
              </a:spcBef>
              <a:spcAft>
                <a:spcPts val="0"/>
              </a:spcAft>
              <a:buNone/>
            </a:pPr>
            <a:r>
              <a:t/>
            </a:r>
            <a:endParaRPr sz="1800"/>
          </a:p>
        </p:txBody>
      </p:sp>
      <p:pic>
        <p:nvPicPr>
          <p:cNvPr id="192" name="Google Shape;192;p36"/>
          <p:cNvPicPr preferRelativeResize="0"/>
          <p:nvPr/>
        </p:nvPicPr>
        <p:blipFill rotWithShape="1">
          <a:blip r:embed="rId3">
            <a:alphaModFix/>
          </a:blip>
          <a:srcRect b="0" l="0" r="0" t="46082"/>
          <a:stretch/>
        </p:blipFill>
        <p:spPr>
          <a:xfrm>
            <a:off x="2918150" y="2671925"/>
            <a:ext cx="3307700" cy="504200"/>
          </a:xfrm>
          <a:prstGeom prst="rect">
            <a:avLst/>
          </a:prstGeom>
          <a:noFill/>
          <a:ln>
            <a:noFill/>
          </a:ln>
        </p:spPr>
      </p:pic>
      <p:pic>
        <p:nvPicPr>
          <p:cNvPr id="193" name="Google Shape;193;p36"/>
          <p:cNvPicPr preferRelativeResize="0"/>
          <p:nvPr/>
        </p:nvPicPr>
        <p:blipFill rotWithShape="1">
          <a:blip r:embed="rId4">
            <a:alphaModFix/>
          </a:blip>
          <a:srcRect b="75661" l="0" r="30182" t="0"/>
          <a:stretch/>
        </p:blipFill>
        <p:spPr>
          <a:xfrm>
            <a:off x="2619575" y="3391500"/>
            <a:ext cx="3904849" cy="912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Mapeo de tablas con @Table</a:t>
            </a:r>
            <a:endParaRPr/>
          </a:p>
        </p:txBody>
      </p:sp>
      <p:sp>
        <p:nvSpPr>
          <p:cNvPr id="199" name="Google Shape;199;p37"/>
          <p:cNvSpPr txBox="1"/>
          <p:nvPr>
            <p:ph idx="1" type="body"/>
          </p:nvPr>
        </p:nvSpPr>
        <p:spPr>
          <a:xfrm>
            <a:off x="691200" y="1358700"/>
            <a:ext cx="82377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La anotación </a:t>
            </a:r>
            <a:r>
              <a:rPr b="1" i="1" lang="es" sz="1800">
                <a:solidFill>
                  <a:srgbClr val="4ECDC4"/>
                </a:solidFill>
              </a:rPr>
              <a:t>@Table</a:t>
            </a:r>
            <a:r>
              <a:rPr lang="es" sz="1800"/>
              <a:t> es utilizada para indicarle a JPA contra qué tabla debe de mapear una entidad. Las propiedades que se pueden definir con esta etiqueta son:</a:t>
            </a:r>
            <a:endParaRPr sz="1800"/>
          </a:p>
          <a:p>
            <a:pPr indent="-330200" lvl="0" marL="457200" rtl="0">
              <a:spcBef>
                <a:spcPts val="1000"/>
              </a:spcBef>
              <a:spcAft>
                <a:spcPts val="0"/>
              </a:spcAft>
              <a:buSzPts val="1600"/>
              <a:buChar char="▣"/>
            </a:pPr>
            <a:r>
              <a:rPr i="1" lang="es" sz="1600">
                <a:solidFill>
                  <a:srgbClr val="4ECDC4"/>
                </a:solidFill>
              </a:rPr>
              <a:t>name</a:t>
            </a:r>
            <a:r>
              <a:rPr lang="es" sz="1600"/>
              <a:t>: se utiliza para poner el nombre real de la tabla en la base de datos.</a:t>
            </a:r>
            <a:endParaRPr sz="1600"/>
          </a:p>
          <a:p>
            <a:pPr indent="-330200" lvl="0" marL="457200" rtl="0">
              <a:spcBef>
                <a:spcPts val="1000"/>
              </a:spcBef>
              <a:spcAft>
                <a:spcPts val="0"/>
              </a:spcAft>
              <a:buSzPts val="1600"/>
              <a:buChar char="▣"/>
            </a:pPr>
            <a:r>
              <a:rPr i="1" lang="es" sz="1600">
                <a:solidFill>
                  <a:srgbClr val="4ECDC4"/>
                </a:solidFill>
              </a:rPr>
              <a:t>schema</a:t>
            </a:r>
            <a:r>
              <a:rPr lang="es" sz="1600"/>
              <a:t>: se utiliza para indicar el </a:t>
            </a:r>
            <a:r>
              <a:rPr i="1" lang="es" sz="1600"/>
              <a:t>schema </a:t>
            </a:r>
            <a:r>
              <a:rPr lang="es" sz="1600"/>
              <a:t>en el que se encuentra la tabla (no es necesaria, a menos que la tabla se encuentre en un </a:t>
            </a:r>
            <a:r>
              <a:rPr i="1" lang="es" sz="1600"/>
              <a:t>esquema</a:t>
            </a:r>
            <a:r>
              <a:rPr i="1" lang="es" sz="1600"/>
              <a:t> </a:t>
            </a:r>
            <a:r>
              <a:rPr lang="es" sz="1600"/>
              <a:t>diferente al que utilizamos).</a:t>
            </a:r>
            <a:endParaRPr sz="1600"/>
          </a:p>
          <a:p>
            <a:pPr indent="-330200" lvl="0" marL="457200" rtl="0">
              <a:spcBef>
                <a:spcPts val="1000"/>
              </a:spcBef>
              <a:spcAft>
                <a:spcPts val="0"/>
              </a:spcAft>
              <a:buSzPts val="1600"/>
              <a:buChar char="▣"/>
            </a:pPr>
            <a:r>
              <a:rPr i="1" lang="es" sz="1600">
                <a:solidFill>
                  <a:srgbClr val="4ECDC4"/>
                </a:solidFill>
              </a:rPr>
              <a:t>indexes</a:t>
            </a:r>
            <a:r>
              <a:rPr lang="es" sz="1600"/>
              <a:t>: indica los índices que tiene nuestra tabla, esta opción toma relevancia cuando es JPA quien crea las tablas.</a:t>
            </a:r>
            <a:endParaRPr sz="16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Mapeo de tablas con @Table</a:t>
            </a:r>
            <a:endParaRPr/>
          </a:p>
        </p:txBody>
      </p:sp>
      <p:sp>
        <p:nvSpPr>
          <p:cNvPr id="205" name="Google Shape;205;p38"/>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b="1" i="1" lang="es" sz="1800">
                <a:solidFill>
                  <a:srgbClr val="4ECDC4"/>
                </a:solidFill>
              </a:rPr>
              <a:t>@Table </a:t>
            </a:r>
            <a:r>
              <a:rPr lang="es" sz="1800"/>
              <a:t>no es obligatoria, pero el hecho de no ponerla supone que JPA considerará que la tabla se llama igual que la clase</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p:txBody>
      </p:sp>
      <p:pic>
        <p:nvPicPr>
          <p:cNvPr id="206" name="Google Shape;206;p38"/>
          <p:cNvPicPr preferRelativeResize="0"/>
          <p:nvPr/>
        </p:nvPicPr>
        <p:blipFill rotWithShape="1">
          <a:blip r:embed="rId3">
            <a:alphaModFix/>
          </a:blip>
          <a:srcRect b="0" l="911" r="0" t="0"/>
          <a:stretch/>
        </p:blipFill>
        <p:spPr>
          <a:xfrm>
            <a:off x="2470275" y="2321175"/>
            <a:ext cx="4242325" cy="183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Definir la clave primaria con @Id</a:t>
            </a:r>
            <a:endParaRPr/>
          </a:p>
        </p:txBody>
      </p:sp>
      <p:sp>
        <p:nvSpPr>
          <p:cNvPr id="212" name="Google Shape;212;p39"/>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Al igual que en las tablas, las entidades también requieren un identificador (</a:t>
            </a:r>
            <a:r>
              <a:rPr b="1" i="1" lang="es" sz="1800">
                <a:solidFill>
                  <a:srgbClr val="4ECDC4"/>
                </a:solidFill>
              </a:rPr>
              <a:t>@Id</a:t>
            </a:r>
            <a:r>
              <a:rPr lang="es" sz="1800"/>
              <a:t>), dicho identificador deberá de diferenciar a la entidad del resto de entidades.</a:t>
            </a:r>
            <a:endParaRPr sz="1800"/>
          </a:p>
          <a:p>
            <a:pPr indent="-342900" lvl="0" marL="457200" rtl="0">
              <a:spcBef>
                <a:spcPts val="1000"/>
              </a:spcBef>
              <a:spcAft>
                <a:spcPts val="0"/>
              </a:spcAft>
              <a:buSzPts val="1800"/>
              <a:buChar char="▣"/>
            </a:pPr>
            <a:r>
              <a:rPr lang="es" sz="1800"/>
              <a:t>El ID puede ser </a:t>
            </a:r>
            <a:r>
              <a:rPr i="1" lang="es" sz="1800">
                <a:solidFill>
                  <a:srgbClr val="4ECDC4"/>
                </a:solidFill>
              </a:rPr>
              <a:t>cualquier tipo de datos soportado por JPA</a:t>
            </a:r>
            <a:r>
              <a:rPr lang="es" sz="1800"/>
              <a:t>, como puede ser, todos los tipos primitivos (cuidado porque los tipos primitivos no aceptan valores nulos) y clases </a:t>
            </a:r>
            <a:r>
              <a:rPr i="1" lang="es" sz="1800"/>
              <a:t>wraper</a:t>
            </a:r>
            <a:r>
              <a:rPr lang="es" sz="1800"/>
              <a:t>, enumeraciones y </a:t>
            </a:r>
            <a:r>
              <a:rPr i="1" lang="es" sz="1800"/>
              <a:t>Calendar</a:t>
            </a:r>
            <a:endParaRPr i="1" sz="1800"/>
          </a:p>
          <a:p>
            <a:pPr indent="-342900" lvl="0" marL="457200" rtl="0">
              <a:spcBef>
                <a:spcPts val="1000"/>
              </a:spcBef>
              <a:spcAft>
                <a:spcPts val="0"/>
              </a:spcAft>
              <a:buSzPts val="1800"/>
              <a:buChar char="▣"/>
            </a:pPr>
            <a:r>
              <a:rPr lang="es" sz="1800"/>
              <a:t>En general es recomendable utilizar un tipo Long como ID</a:t>
            </a:r>
            <a:endParaRPr sz="1800"/>
          </a:p>
          <a:p>
            <a:pPr indent="0" lvl="0" marL="0" rtl="0">
              <a:spcBef>
                <a:spcPts val="100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Anotación @GeneratedValue</a:t>
            </a:r>
            <a:endParaRPr/>
          </a:p>
        </p:txBody>
      </p:sp>
      <p:sp>
        <p:nvSpPr>
          <p:cNvPr id="218" name="Google Shape;218;p40"/>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1000"/>
              </a:spcBef>
              <a:spcAft>
                <a:spcPts val="0"/>
              </a:spcAft>
              <a:buSzPts val="1800"/>
              <a:buChar char="▣"/>
            </a:pPr>
            <a:r>
              <a:rPr lang="es" sz="1800"/>
              <a:t>JPA cuenta con la anotación </a:t>
            </a:r>
            <a:r>
              <a:rPr b="1" i="1" lang="es" sz="1800">
                <a:solidFill>
                  <a:srgbClr val="4ECDC4"/>
                </a:solidFill>
              </a:rPr>
              <a:t>@GeneratedValue</a:t>
            </a:r>
            <a:r>
              <a:rPr lang="es" sz="1800"/>
              <a:t> para indicar qué regla de autogeneración de clave primaria utilizar. </a:t>
            </a:r>
            <a:endParaRPr sz="1800"/>
          </a:p>
          <a:p>
            <a:pPr indent="-342900" lvl="0" marL="457200" rtl="0">
              <a:spcBef>
                <a:spcPts val="1000"/>
              </a:spcBef>
              <a:spcAft>
                <a:spcPts val="0"/>
              </a:spcAft>
              <a:buSzPts val="1800"/>
              <a:buChar char="▣"/>
            </a:pPr>
            <a:r>
              <a:rPr lang="es" sz="1800"/>
              <a:t>Soporta 4 estrategias:</a:t>
            </a:r>
            <a:endParaRPr sz="1800"/>
          </a:p>
          <a:p>
            <a:pPr indent="-342900" lvl="1" marL="914400" rtl="0">
              <a:spcBef>
                <a:spcPts val="1000"/>
              </a:spcBef>
              <a:spcAft>
                <a:spcPts val="0"/>
              </a:spcAft>
              <a:buSzPts val="1800"/>
              <a:buChar char="□"/>
            </a:pPr>
            <a:r>
              <a:rPr i="1" lang="es" sz="1800">
                <a:solidFill>
                  <a:srgbClr val="4ECDC4"/>
                </a:solidFill>
              </a:rPr>
              <a:t>identity</a:t>
            </a:r>
            <a:r>
              <a:rPr lang="es" sz="1800"/>
              <a:t>: cuando se persista la entidad </a:t>
            </a:r>
            <a:r>
              <a:rPr i="1" lang="es" sz="1800"/>
              <a:t>JPA no enviará el valor</a:t>
            </a:r>
            <a:r>
              <a:rPr lang="es" sz="1800"/>
              <a:t>, pues </a:t>
            </a:r>
            <a:r>
              <a:rPr i="1" lang="es" sz="1800"/>
              <a:t>asumirá que la columna es auto-generada</a:t>
            </a:r>
            <a:r>
              <a:rPr lang="es" sz="1800"/>
              <a:t>. Esto provocará que el contador de la columna incremente en 1 cada vez que un nuevo objeto es insertado</a:t>
            </a:r>
            <a:endParaRPr sz="1800"/>
          </a:p>
          <a:p>
            <a:pPr indent="0" lvl="0" marL="0" rtl="0">
              <a:spcBef>
                <a:spcPts val="1000"/>
              </a:spcBef>
              <a:spcAft>
                <a:spcPts val="0"/>
              </a:spcAft>
              <a:buNone/>
            </a:pPr>
            <a:r>
              <a:t/>
            </a:r>
            <a:endParaRPr sz="1800"/>
          </a:p>
        </p:txBody>
      </p:sp>
      <p:pic>
        <p:nvPicPr>
          <p:cNvPr id="219" name="Google Shape;219;p40"/>
          <p:cNvPicPr preferRelativeResize="0"/>
          <p:nvPr/>
        </p:nvPicPr>
        <p:blipFill rotWithShape="1">
          <a:blip r:embed="rId3">
            <a:alphaModFix/>
          </a:blip>
          <a:srcRect b="0" l="0" r="0" t="9453"/>
          <a:stretch/>
        </p:blipFill>
        <p:spPr>
          <a:xfrm>
            <a:off x="3007175" y="4030825"/>
            <a:ext cx="3129650" cy="34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Anotación @GeneratedValue</a:t>
            </a:r>
            <a:endParaRPr/>
          </a:p>
        </p:txBody>
      </p:sp>
      <p:sp>
        <p:nvSpPr>
          <p:cNvPr id="225" name="Google Shape;225;p41"/>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1" marL="914400" rtl="0">
              <a:spcBef>
                <a:spcPts val="1000"/>
              </a:spcBef>
              <a:spcAft>
                <a:spcPts val="0"/>
              </a:spcAft>
              <a:buSzPts val="1800"/>
              <a:buChar char="□"/>
            </a:pPr>
            <a:r>
              <a:rPr i="1" lang="es" sz="1800">
                <a:solidFill>
                  <a:srgbClr val="4ECDC4"/>
                </a:solidFill>
              </a:rPr>
              <a:t>sequence</a:t>
            </a:r>
            <a:r>
              <a:rPr lang="es" sz="1800">
                <a:solidFill>
                  <a:srgbClr val="454F5B"/>
                </a:solidFill>
              </a:rPr>
              <a:t>: mediante esta estrategia le indicamos a JPA que el ID se genera a través de una secuencia de la base de datos. </a:t>
            </a:r>
            <a:endParaRPr sz="1800">
              <a:solidFill>
                <a:srgbClr val="454F5B"/>
              </a:solidFill>
            </a:endParaRPr>
          </a:p>
          <a:p>
            <a:pPr indent="0" lvl="0" marL="0" rtl="0">
              <a:spcBef>
                <a:spcPts val="1000"/>
              </a:spcBef>
              <a:spcAft>
                <a:spcPts val="0"/>
              </a:spcAft>
              <a:buNone/>
            </a:pPr>
            <a:r>
              <a:t/>
            </a:r>
            <a:endParaRPr sz="1800">
              <a:solidFill>
                <a:srgbClr val="454F5B"/>
              </a:solidFill>
            </a:endParaRPr>
          </a:p>
          <a:p>
            <a:pPr indent="0" lvl="0" marL="0" rtl="0">
              <a:spcBef>
                <a:spcPts val="1000"/>
              </a:spcBef>
              <a:spcAft>
                <a:spcPts val="0"/>
              </a:spcAft>
              <a:buNone/>
            </a:pPr>
            <a:r>
              <a:t/>
            </a:r>
            <a:endParaRPr sz="1800">
              <a:solidFill>
                <a:srgbClr val="454F5B"/>
              </a:solidFill>
            </a:endParaRPr>
          </a:p>
          <a:p>
            <a:pPr indent="0" lvl="0" marL="0" rtl="0">
              <a:spcBef>
                <a:spcPts val="1000"/>
              </a:spcBef>
              <a:spcAft>
                <a:spcPts val="0"/>
              </a:spcAft>
              <a:buNone/>
            </a:pPr>
            <a:r>
              <a:t/>
            </a:r>
            <a:endParaRPr sz="1800">
              <a:solidFill>
                <a:srgbClr val="454F5B"/>
              </a:solidFill>
            </a:endParaRPr>
          </a:p>
          <a:p>
            <a:pPr indent="0" lvl="0" marL="914400" rtl="0">
              <a:spcBef>
                <a:spcPts val="1000"/>
              </a:spcBef>
              <a:spcAft>
                <a:spcPts val="0"/>
              </a:spcAft>
              <a:buClr>
                <a:schemeClr val="dk1"/>
              </a:buClr>
              <a:buSzPts val="1100"/>
              <a:buFont typeface="Arial"/>
              <a:buNone/>
            </a:pPr>
            <a:r>
              <a:rPr b="1" i="1" lang="es" sz="1800">
                <a:solidFill>
                  <a:srgbClr val="738498"/>
                </a:solidFill>
              </a:rPr>
              <a:t>@SequenceGenerator</a:t>
            </a:r>
            <a:r>
              <a:rPr lang="es" sz="1800">
                <a:solidFill>
                  <a:srgbClr val="454F5B"/>
                </a:solidFill>
              </a:rPr>
              <a:t> se define a nivel de clase, y es utilizada para indicarle a JPA qué secuencia debe de usar para insertar en la base de datos</a:t>
            </a:r>
            <a:endParaRPr sz="1800">
              <a:solidFill>
                <a:srgbClr val="454F5B"/>
              </a:solidFill>
            </a:endParaRPr>
          </a:p>
          <a:p>
            <a:pPr indent="0" lvl="0" marL="0" rtl="0">
              <a:spcBef>
                <a:spcPts val="1000"/>
              </a:spcBef>
              <a:spcAft>
                <a:spcPts val="0"/>
              </a:spcAft>
              <a:buNone/>
            </a:pPr>
            <a:r>
              <a:t/>
            </a:r>
            <a:endParaRPr sz="1800">
              <a:solidFill>
                <a:srgbClr val="454F5B"/>
              </a:solidFill>
            </a:endParaRPr>
          </a:p>
          <a:p>
            <a:pPr indent="0" lvl="0" marL="914400" rtl="0">
              <a:spcBef>
                <a:spcPts val="1000"/>
              </a:spcBef>
              <a:spcAft>
                <a:spcPts val="0"/>
              </a:spcAft>
              <a:buNone/>
            </a:pPr>
            <a:r>
              <a:t/>
            </a:r>
            <a:endParaRPr sz="1800">
              <a:solidFill>
                <a:srgbClr val="4ECDC4"/>
              </a:solidFill>
            </a:endParaRPr>
          </a:p>
          <a:p>
            <a:pPr indent="0" lvl="0" marL="0" rtl="0">
              <a:spcBef>
                <a:spcPts val="1000"/>
              </a:spcBef>
              <a:spcAft>
                <a:spcPts val="0"/>
              </a:spcAft>
              <a:buNone/>
            </a:pPr>
            <a:r>
              <a:t/>
            </a:r>
            <a:endParaRPr sz="1800"/>
          </a:p>
        </p:txBody>
      </p:sp>
      <p:pic>
        <p:nvPicPr>
          <p:cNvPr id="226" name="Google Shape;226;p41"/>
          <p:cNvPicPr preferRelativeResize="0"/>
          <p:nvPr/>
        </p:nvPicPr>
        <p:blipFill>
          <a:blip r:embed="rId3">
            <a:alphaModFix/>
          </a:blip>
          <a:stretch>
            <a:fillRect/>
          </a:stretch>
        </p:blipFill>
        <p:spPr>
          <a:xfrm>
            <a:off x="3053075" y="2321500"/>
            <a:ext cx="5232500" cy="129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Anotación @GeneratedValue</a:t>
            </a:r>
            <a:endParaRPr/>
          </a:p>
        </p:txBody>
      </p:sp>
      <p:sp>
        <p:nvSpPr>
          <p:cNvPr id="232" name="Google Shape;232;p42"/>
          <p:cNvSpPr txBox="1"/>
          <p:nvPr>
            <p:ph idx="1" type="body"/>
          </p:nvPr>
        </p:nvSpPr>
        <p:spPr>
          <a:xfrm>
            <a:off x="691200" y="1245625"/>
            <a:ext cx="7761600" cy="3422100"/>
          </a:xfrm>
          <a:prstGeom prst="rect">
            <a:avLst/>
          </a:prstGeom>
        </p:spPr>
        <p:txBody>
          <a:bodyPr anchorCtr="0" anchor="t" bIns="91425" lIns="91425" spcFirstLastPara="1" rIns="91425" wrap="square" tIns="91425">
            <a:noAutofit/>
          </a:bodyPr>
          <a:lstStyle/>
          <a:p>
            <a:pPr indent="-342900" lvl="1" marL="914400" rtl="0">
              <a:spcBef>
                <a:spcPts val="1000"/>
              </a:spcBef>
              <a:spcAft>
                <a:spcPts val="0"/>
              </a:spcAft>
              <a:buSzPts val="1800"/>
              <a:buChar char="□"/>
            </a:pPr>
            <a:r>
              <a:rPr i="1" lang="es" sz="1800">
                <a:solidFill>
                  <a:srgbClr val="4ECDC4"/>
                </a:solidFill>
              </a:rPr>
              <a:t>table</a:t>
            </a:r>
            <a:r>
              <a:rPr lang="es" sz="1800">
                <a:solidFill>
                  <a:srgbClr val="454F5B"/>
                </a:solidFill>
              </a:rPr>
              <a:t>: estrategia especial de JPA, la cual </a:t>
            </a:r>
            <a:r>
              <a:rPr i="1" lang="es" sz="1800">
                <a:solidFill>
                  <a:srgbClr val="454F5B"/>
                </a:solidFill>
              </a:rPr>
              <a:t>no depende de la base de datos</a:t>
            </a:r>
            <a:r>
              <a:rPr lang="es" sz="1800">
                <a:solidFill>
                  <a:srgbClr val="454F5B"/>
                </a:solidFill>
              </a:rPr>
              <a:t> utilizada. Esta estrategia crea una tabla únicamente para controlar una secuencia autogenerada</a:t>
            </a:r>
            <a:endParaRPr sz="1800">
              <a:solidFill>
                <a:srgbClr val="454F5B"/>
              </a:solidFill>
            </a:endParaRPr>
          </a:p>
          <a:p>
            <a:pPr indent="0" lvl="0" marL="914400" rtl="0">
              <a:spcBef>
                <a:spcPts val="1000"/>
              </a:spcBef>
              <a:spcAft>
                <a:spcPts val="0"/>
              </a:spcAft>
              <a:buNone/>
            </a:pPr>
            <a:r>
              <a:t/>
            </a:r>
            <a:endParaRPr sz="1800">
              <a:solidFill>
                <a:srgbClr val="454F5B"/>
              </a:solidFill>
            </a:endParaRPr>
          </a:p>
          <a:p>
            <a:pPr indent="0" lvl="0" marL="914400" rtl="0">
              <a:spcBef>
                <a:spcPts val="1000"/>
              </a:spcBef>
              <a:spcAft>
                <a:spcPts val="0"/>
              </a:spcAft>
              <a:buNone/>
            </a:pPr>
            <a:r>
              <a:t/>
            </a:r>
            <a:endParaRPr sz="1800">
              <a:solidFill>
                <a:srgbClr val="454F5B"/>
              </a:solidFill>
            </a:endParaRPr>
          </a:p>
          <a:p>
            <a:pPr indent="0" lvl="0" marL="914400" rtl="0">
              <a:spcBef>
                <a:spcPts val="1000"/>
              </a:spcBef>
              <a:spcAft>
                <a:spcPts val="0"/>
              </a:spcAft>
              <a:buNone/>
            </a:pPr>
            <a:r>
              <a:t/>
            </a:r>
            <a:endParaRPr sz="1800">
              <a:solidFill>
                <a:srgbClr val="454F5B"/>
              </a:solidFill>
            </a:endParaRPr>
          </a:p>
          <a:p>
            <a:pPr indent="0" lvl="0" marL="914400" rtl="0">
              <a:spcBef>
                <a:spcPts val="1000"/>
              </a:spcBef>
              <a:spcAft>
                <a:spcPts val="0"/>
              </a:spcAft>
              <a:buNone/>
            </a:pPr>
            <a:r>
              <a:t/>
            </a:r>
            <a:endParaRPr sz="1800">
              <a:solidFill>
                <a:srgbClr val="454F5B"/>
              </a:solidFill>
            </a:endParaRPr>
          </a:p>
          <a:p>
            <a:pPr indent="0" lvl="0" marL="914400" rtl="0">
              <a:spcBef>
                <a:spcPts val="1000"/>
              </a:spcBef>
              <a:spcAft>
                <a:spcPts val="0"/>
              </a:spcAft>
              <a:buClr>
                <a:schemeClr val="dk1"/>
              </a:buClr>
              <a:buSzPts val="1100"/>
              <a:buFont typeface="Arial"/>
              <a:buNone/>
            </a:pPr>
            <a:r>
              <a:rPr b="1" i="1" lang="es" sz="1800">
                <a:solidFill>
                  <a:srgbClr val="738498"/>
                </a:solidFill>
              </a:rPr>
              <a:t>@TableGenerator</a:t>
            </a:r>
            <a:r>
              <a:rPr lang="es" sz="1800">
                <a:solidFill>
                  <a:srgbClr val="454F5B"/>
                </a:solidFill>
              </a:rPr>
              <a:t> indica a JPA qué tabla se va a utilizar para guardar las secuencias por entidad</a:t>
            </a:r>
            <a:endParaRPr sz="1800">
              <a:solidFill>
                <a:srgbClr val="454F5B"/>
              </a:solidFill>
            </a:endParaRPr>
          </a:p>
          <a:p>
            <a:pPr indent="0" lvl="0" marL="914400" rtl="0">
              <a:spcBef>
                <a:spcPts val="1000"/>
              </a:spcBef>
              <a:spcAft>
                <a:spcPts val="0"/>
              </a:spcAft>
              <a:buNone/>
            </a:pPr>
            <a:r>
              <a:t/>
            </a:r>
            <a:endParaRPr sz="1800">
              <a:solidFill>
                <a:srgbClr val="454F5B"/>
              </a:solidFill>
            </a:endParaRPr>
          </a:p>
          <a:p>
            <a:pPr indent="0" lvl="0" marL="914400" rtl="0">
              <a:spcBef>
                <a:spcPts val="1000"/>
              </a:spcBef>
              <a:spcAft>
                <a:spcPts val="0"/>
              </a:spcAft>
              <a:buNone/>
            </a:pPr>
            <a:r>
              <a:t/>
            </a:r>
            <a:endParaRPr sz="1800">
              <a:solidFill>
                <a:srgbClr val="454F5B"/>
              </a:solidFill>
            </a:endParaRPr>
          </a:p>
          <a:p>
            <a:pPr indent="0" lvl="0" marL="914400" rtl="0">
              <a:spcBef>
                <a:spcPts val="1000"/>
              </a:spcBef>
              <a:spcAft>
                <a:spcPts val="0"/>
              </a:spcAft>
              <a:buNone/>
            </a:pPr>
            <a:r>
              <a:t/>
            </a:r>
            <a:endParaRPr sz="1800">
              <a:solidFill>
                <a:srgbClr val="454F5B"/>
              </a:solidFill>
            </a:endParaRPr>
          </a:p>
          <a:p>
            <a:pPr indent="0" lvl="0" marL="914400" rtl="0">
              <a:spcBef>
                <a:spcPts val="1000"/>
              </a:spcBef>
              <a:spcAft>
                <a:spcPts val="0"/>
              </a:spcAft>
              <a:buNone/>
            </a:pPr>
            <a:r>
              <a:t/>
            </a:r>
            <a:endParaRPr sz="1800">
              <a:solidFill>
                <a:srgbClr val="4ECDC4"/>
              </a:solidFill>
            </a:endParaRPr>
          </a:p>
          <a:p>
            <a:pPr indent="0" lvl="0" marL="0" rtl="0">
              <a:spcBef>
                <a:spcPts val="1000"/>
              </a:spcBef>
              <a:spcAft>
                <a:spcPts val="0"/>
              </a:spcAft>
              <a:buNone/>
            </a:pPr>
            <a:r>
              <a:t/>
            </a:r>
            <a:endParaRPr sz="1800"/>
          </a:p>
        </p:txBody>
      </p:sp>
      <p:pic>
        <p:nvPicPr>
          <p:cNvPr id="233" name="Google Shape;233;p42"/>
          <p:cNvPicPr preferRelativeResize="0"/>
          <p:nvPr/>
        </p:nvPicPr>
        <p:blipFill>
          <a:blip r:embed="rId3">
            <a:alphaModFix/>
          </a:blip>
          <a:stretch>
            <a:fillRect/>
          </a:stretch>
        </p:blipFill>
        <p:spPr>
          <a:xfrm>
            <a:off x="2280625" y="2440100"/>
            <a:ext cx="4582775" cy="141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Anotación @GeneratedValue</a:t>
            </a:r>
            <a:endParaRPr/>
          </a:p>
        </p:txBody>
      </p:sp>
      <p:sp>
        <p:nvSpPr>
          <p:cNvPr id="239" name="Google Shape;239;p43"/>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1" marL="914400" rtl="0">
              <a:spcBef>
                <a:spcPts val="1000"/>
              </a:spcBef>
              <a:spcAft>
                <a:spcPts val="0"/>
              </a:spcAft>
              <a:buSzPts val="1800"/>
              <a:buChar char="□"/>
            </a:pPr>
            <a:r>
              <a:rPr i="1" lang="es" sz="1800">
                <a:solidFill>
                  <a:srgbClr val="4ECDC4"/>
                </a:solidFill>
              </a:rPr>
              <a:t>auto</a:t>
            </a:r>
            <a:r>
              <a:rPr lang="es" sz="1800">
                <a:solidFill>
                  <a:srgbClr val="454F5B"/>
                </a:solidFill>
              </a:rPr>
              <a:t>: esta estrategia lo único que hace es decirle a JPA que utilice la estrategia por default para la base de datos con la que estamos trabajando. Es sin duda la meno</a:t>
            </a:r>
            <a:r>
              <a:rPr lang="es" sz="1800"/>
              <a:t>s</a:t>
            </a:r>
            <a:r>
              <a:rPr lang="es" sz="1800">
                <a:solidFill>
                  <a:srgbClr val="454F5B"/>
                </a:solidFill>
              </a:rPr>
              <a:t> recomendable puesto que dejamos la estrategia a interpretación de JPA.</a:t>
            </a:r>
            <a:endParaRPr sz="1800">
              <a:solidFill>
                <a:srgbClr val="454F5B"/>
              </a:solidFill>
            </a:endParaRPr>
          </a:p>
          <a:p>
            <a:pPr indent="0" lvl="0" marL="0" rtl="0">
              <a:spcBef>
                <a:spcPts val="1000"/>
              </a:spcBef>
              <a:spcAft>
                <a:spcPts val="0"/>
              </a:spcAft>
              <a:buNone/>
            </a:pPr>
            <a:r>
              <a:t/>
            </a:r>
            <a:endParaRPr sz="1800">
              <a:solidFill>
                <a:srgbClr val="454F5B"/>
              </a:solidFill>
            </a:endParaRPr>
          </a:p>
          <a:p>
            <a:pPr indent="-342900" lvl="0" marL="457200" rtl="0">
              <a:spcBef>
                <a:spcPts val="1000"/>
              </a:spcBef>
              <a:spcAft>
                <a:spcPts val="0"/>
              </a:spcAft>
              <a:buSzPts val="1800"/>
              <a:buChar char="▣"/>
            </a:pPr>
            <a:r>
              <a:rPr lang="es" sz="1800">
                <a:solidFill>
                  <a:srgbClr val="454F5B"/>
                </a:solidFill>
              </a:rPr>
              <a:t>En el caso de no declarar la anotación </a:t>
            </a:r>
            <a:r>
              <a:rPr i="1" lang="es" sz="1800">
                <a:solidFill>
                  <a:srgbClr val="4ECDC4"/>
                </a:solidFill>
              </a:rPr>
              <a:t>@GeneratedValue</a:t>
            </a:r>
            <a:r>
              <a:rPr lang="es" sz="1800">
                <a:solidFill>
                  <a:srgbClr val="454F5B"/>
                </a:solidFill>
              </a:rPr>
              <a:t>, JPA asumirá que no hay una estrategia de autogeneración, por lo que será necesario establecer el ID manualmente antes de persistir la entidad.</a:t>
            </a:r>
            <a:endParaRPr sz="1800">
              <a:solidFill>
                <a:srgbClr val="454F5B"/>
              </a:solidFill>
            </a:endParaRPr>
          </a:p>
          <a:p>
            <a:pPr indent="0" lvl="0" marL="0" rtl="0">
              <a:spcBef>
                <a:spcPts val="10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Métodos hashCode &amp; equals</a:t>
            </a:r>
            <a:endParaRPr/>
          </a:p>
        </p:txBody>
      </p:sp>
      <p:sp>
        <p:nvSpPr>
          <p:cNvPr id="245" name="Google Shape;245;p44"/>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método </a:t>
            </a:r>
            <a:r>
              <a:rPr i="1" lang="es" sz="1800">
                <a:solidFill>
                  <a:srgbClr val="4ECDC4"/>
                </a:solidFill>
              </a:rPr>
              <a:t>hashCode</a:t>
            </a:r>
            <a:r>
              <a:rPr lang="es" sz="1800"/>
              <a:t> devuelve la posición en memoria de un objeto, y el método </a:t>
            </a:r>
            <a:r>
              <a:rPr i="1" lang="es" sz="1800">
                <a:solidFill>
                  <a:srgbClr val="4ECDC4"/>
                </a:solidFill>
              </a:rPr>
              <a:t>equals</a:t>
            </a:r>
            <a:r>
              <a:rPr lang="es" sz="1800"/>
              <a:t> compara el </a:t>
            </a:r>
            <a:r>
              <a:rPr i="1" lang="es" sz="1800">
                <a:solidFill>
                  <a:srgbClr val="4ECDC4"/>
                </a:solidFill>
              </a:rPr>
              <a:t>hashCode</a:t>
            </a:r>
            <a:r>
              <a:rPr lang="es" sz="1800"/>
              <a:t> de los dos objetos evaluados, de esta forma, si las dos variables hacen referencia a la misma posición de memoria, entonces se dice que son iguales, de lo contrario son diferentes.</a:t>
            </a:r>
            <a:endParaRPr sz="1800"/>
          </a:p>
          <a:p>
            <a:pPr indent="-342900" lvl="0" marL="457200" rtl="0">
              <a:spcBef>
                <a:spcPts val="1000"/>
              </a:spcBef>
              <a:spcAft>
                <a:spcPts val="0"/>
              </a:spcAft>
              <a:buSzPts val="1800"/>
              <a:buChar char="▣"/>
            </a:pPr>
            <a:r>
              <a:rPr lang="es" sz="1800"/>
              <a:t>En el caso de las entidades, queremos que </a:t>
            </a:r>
            <a:r>
              <a:rPr i="1" lang="es" sz="1800">
                <a:solidFill>
                  <a:srgbClr val="4ECDC4"/>
                </a:solidFill>
              </a:rPr>
              <a:t>una entidad sea igual a otra si se cumplen estas dos condiciones</a:t>
            </a:r>
            <a:r>
              <a:rPr lang="es" sz="1800"/>
              <a:t>:</a:t>
            </a:r>
            <a:endParaRPr sz="1800"/>
          </a:p>
          <a:p>
            <a:pPr indent="-317500" lvl="1" marL="914400" rtl="0">
              <a:spcBef>
                <a:spcPts val="1000"/>
              </a:spcBef>
              <a:spcAft>
                <a:spcPts val="0"/>
              </a:spcAft>
              <a:buSzPts val="1400"/>
              <a:buChar char="□"/>
            </a:pPr>
            <a:r>
              <a:rPr lang="es" sz="1400"/>
              <a:t>Los dos objetos son de la misma clase</a:t>
            </a:r>
            <a:endParaRPr sz="1400"/>
          </a:p>
          <a:p>
            <a:pPr indent="-317500" lvl="1" marL="914400" rtl="0">
              <a:spcBef>
                <a:spcPts val="1000"/>
              </a:spcBef>
              <a:spcAft>
                <a:spcPts val="1000"/>
              </a:spcAft>
              <a:buSzPts val="1400"/>
              <a:buChar char="□"/>
            </a:pPr>
            <a:r>
              <a:rPr lang="es" sz="1400"/>
              <a:t>Los valores de sus IDs (</a:t>
            </a:r>
            <a:r>
              <a:rPr b="1" i="1" lang="es" sz="1400">
                <a:solidFill>
                  <a:srgbClr val="4ECDC4"/>
                </a:solidFill>
              </a:rPr>
              <a:t>@Id</a:t>
            </a:r>
            <a:r>
              <a:rPr lang="es" sz="1400"/>
              <a:t>) son iguales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type="ctrTitle"/>
          </p:nvPr>
        </p:nvSpPr>
        <p:spPr>
          <a:xfrm>
            <a:off x="4155750" y="3518244"/>
            <a:ext cx="4505400" cy="143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6000">
                <a:solidFill>
                  <a:srgbClr val="4ECDC4"/>
                </a:solidFill>
              </a:rPr>
              <a:t>Índice</a:t>
            </a:r>
            <a:endParaRPr sz="6000">
              <a:solidFill>
                <a:srgbClr val="4ECDC4"/>
              </a:solidFill>
            </a:endParaRPr>
          </a:p>
        </p:txBody>
      </p:sp>
      <p:sp>
        <p:nvSpPr>
          <p:cNvPr id="128" name="Google Shape;128;p27"/>
          <p:cNvSpPr txBox="1"/>
          <p:nvPr>
            <p:ph idx="1" type="subTitle"/>
          </p:nvPr>
        </p:nvSpPr>
        <p:spPr>
          <a:xfrm>
            <a:off x="671800" y="552850"/>
            <a:ext cx="4465800" cy="4398300"/>
          </a:xfrm>
          <a:prstGeom prst="rect">
            <a:avLst/>
          </a:prstGeom>
        </p:spPr>
        <p:txBody>
          <a:bodyPr anchorCtr="0" anchor="b" bIns="91425" lIns="91425" spcFirstLastPara="1" rIns="91425" wrap="square" tIns="91425">
            <a:noAutofit/>
          </a:bodyPr>
          <a:lstStyle/>
          <a:p>
            <a:pPr indent="-311150" lvl="0" marL="457200" rtl="0">
              <a:spcBef>
                <a:spcPts val="0"/>
              </a:spcBef>
              <a:spcAft>
                <a:spcPts val="0"/>
              </a:spcAft>
              <a:buClr>
                <a:schemeClr val="lt1"/>
              </a:buClr>
              <a:buSzPts val="1300"/>
              <a:buChar char="●"/>
            </a:pPr>
            <a:r>
              <a:rPr b="1" lang="es" sz="1300">
                <a:solidFill>
                  <a:schemeClr val="lt1"/>
                </a:solidFill>
              </a:rPr>
              <a:t>Dependencias en el pom.xml</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El archivo persistence.xml</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Declarar entidades con @Entity</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Mapeo de tablas con @Table</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Definir la clave primaria con @Id</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Anotación @GeneratedValue</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Métodos hashCode &amp; equals</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Definición de columnas con @Column</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Mapear enumeraciones @Enumerated</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Estrategias de carga con @Basic</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Trabajar con objetos pesados @Lob</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Atributos volátiles con @Transient</a:t>
            </a:r>
            <a:endParaRPr b="1" sz="1300">
              <a:solidFill>
                <a:schemeClr val="lt1"/>
              </a:solidFill>
            </a:endParaRPr>
          </a:p>
          <a:p>
            <a:pPr indent="-311150" lvl="0" marL="457200" rtl="0">
              <a:spcBef>
                <a:spcPts val="1000"/>
              </a:spcBef>
              <a:spcAft>
                <a:spcPts val="0"/>
              </a:spcAft>
              <a:buClr>
                <a:schemeClr val="lt1"/>
              </a:buClr>
              <a:buSzPts val="1300"/>
              <a:buChar char="●"/>
            </a:pPr>
            <a:r>
              <a:rPr b="1" lang="es" sz="1300">
                <a:solidFill>
                  <a:schemeClr val="lt1"/>
                </a:solidFill>
              </a:rPr>
              <a:t>La a</a:t>
            </a:r>
            <a:r>
              <a:rPr b="1" lang="es" sz="1300">
                <a:solidFill>
                  <a:schemeClr val="lt1"/>
                </a:solidFill>
              </a:rPr>
              <a:t>notación @Embeddable</a:t>
            </a:r>
            <a:endParaRPr b="1" sz="1300">
              <a:solidFill>
                <a:schemeClr val="lt1"/>
              </a:solidFill>
            </a:endParaRPr>
          </a:p>
          <a:p>
            <a:pPr indent="-311150" lvl="0" marL="457200" rtl="0">
              <a:spcBef>
                <a:spcPts val="1000"/>
              </a:spcBef>
              <a:spcAft>
                <a:spcPts val="1000"/>
              </a:spcAft>
              <a:buClr>
                <a:schemeClr val="lt1"/>
              </a:buClr>
              <a:buSzPts val="1300"/>
              <a:buChar char="●"/>
            </a:pPr>
            <a:r>
              <a:rPr b="1" lang="es" sz="1300">
                <a:solidFill>
                  <a:schemeClr val="lt1"/>
                </a:solidFill>
              </a:rPr>
              <a:t>Cómo usar @PrePersist y @PreUpdate</a:t>
            </a:r>
            <a:endParaRPr b="1" sz="13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691200" y="0"/>
            <a:ext cx="7983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Definición de columnas con @Column</a:t>
            </a:r>
            <a:endParaRPr/>
          </a:p>
        </p:txBody>
      </p:sp>
      <p:sp>
        <p:nvSpPr>
          <p:cNvPr id="251" name="Google Shape;251;p45"/>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s" sz="1800">
                <a:solidFill>
                  <a:srgbClr val="454F5B"/>
                </a:solidFill>
              </a:rPr>
              <a:t>Las t</a:t>
            </a:r>
            <a:r>
              <a:rPr lang="es" sz="1800">
                <a:solidFill>
                  <a:srgbClr val="454F5B"/>
                </a:solidFill>
              </a:rPr>
              <a:t>ablas tienen columnas, y dichas columnas están mapeadas contra los atributos de las entidades</a:t>
            </a:r>
            <a:endParaRPr sz="1800">
              <a:solidFill>
                <a:srgbClr val="454F5B"/>
              </a:solidFill>
            </a:endParaRPr>
          </a:p>
          <a:p>
            <a:pPr indent="-342900" lvl="0" marL="457200" rtl="0">
              <a:spcBef>
                <a:spcPts val="1000"/>
              </a:spcBef>
              <a:spcAft>
                <a:spcPts val="0"/>
              </a:spcAft>
              <a:buSzPts val="1800"/>
              <a:buChar char="▣"/>
            </a:pPr>
            <a:r>
              <a:rPr b="1" i="1" lang="es" sz="1800">
                <a:solidFill>
                  <a:srgbClr val="4ECDC4"/>
                </a:solidFill>
              </a:rPr>
              <a:t>@Column</a:t>
            </a:r>
            <a:r>
              <a:rPr lang="es" sz="1800"/>
              <a:t> nos permitirá definir aspectos muy importantes sobre las columnas de la base de datos (</a:t>
            </a:r>
            <a:r>
              <a:rPr i="1" lang="es" sz="1800"/>
              <a:t>nombre, longitud, restricciones, etc</a:t>
            </a:r>
            <a:r>
              <a:rPr lang="es" sz="1800"/>
              <a:t>)</a:t>
            </a:r>
            <a:endParaRPr sz="1800"/>
          </a:p>
          <a:p>
            <a:pPr indent="-342900" lvl="0" marL="457200" rtl="0">
              <a:spcBef>
                <a:spcPts val="1000"/>
              </a:spcBef>
              <a:spcAft>
                <a:spcPts val="0"/>
              </a:spcAft>
              <a:buSzPts val="1800"/>
              <a:buChar char="▣"/>
            </a:pPr>
            <a:r>
              <a:rPr lang="es" sz="1800"/>
              <a:t>En caso de no definir esta anotación en los atributos, </a:t>
            </a:r>
            <a:r>
              <a:rPr i="1" lang="es" sz="1800"/>
              <a:t>JPA determinara el nombre de la columna de forma automática</a:t>
            </a:r>
            <a:r>
              <a:rPr lang="es" sz="1800"/>
              <a:t> mediante el nombre del atributo</a:t>
            </a:r>
            <a:endParaRPr sz="1800"/>
          </a:p>
          <a:p>
            <a:pPr indent="0" lvl="0" marL="0" rtl="0">
              <a:spcBef>
                <a:spcPts val="1000"/>
              </a:spcBef>
              <a:spcAft>
                <a:spcPts val="0"/>
              </a:spcAft>
              <a:buNone/>
            </a:pPr>
            <a:r>
              <a:t/>
            </a:r>
            <a:endParaRPr sz="1800"/>
          </a:p>
        </p:txBody>
      </p:sp>
      <p:pic>
        <p:nvPicPr>
          <p:cNvPr id="252" name="Google Shape;252;p45"/>
          <p:cNvPicPr preferRelativeResize="0"/>
          <p:nvPr/>
        </p:nvPicPr>
        <p:blipFill>
          <a:blip r:embed="rId3">
            <a:alphaModFix/>
          </a:blip>
          <a:stretch>
            <a:fillRect/>
          </a:stretch>
        </p:blipFill>
        <p:spPr>
          <a:xfrm>
            <a:off x="2713113" y="4176049"/>
            <a:ext cx="3717775" cy="444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691200" y="0"/>
            <a:ext cx="7983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Definición de columnas con @Column</a:t>
            </a:r>
            <a:endParaRPr/>
          </a:p>
        </p:txBody>
      </p:sp>
      <p:sp>
        <p:nvSpPr>
          <p:cNvPr id="258" name="Google Shape;258;p46"/>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Algunas propiedades de la etiqueta </a:t>
            </a:r>
            <a:r>
              <a:rPr i="1" lang="es" sz="1800">
                <a:solidFill>
                  <a:srgbClr val="4ECDC4"/>
                </a:solidFill>
              </a:rPr>
              <a:t>@Column</a:t>
            </a:r>
            <a:r>
              <a:rPr lang="es" sz="1800"/>
              <a:t> son:</a:t>
            </a:r>
            <a:endParaRPr sz="1800"/>
          </a:p>
          <a:p>
            <a:pPr indent="-342900" lvl="0" marL="457200" rtl="0">
              <a:spcBef>
                <a:spcPts val="600"/>
              </a:spcBef>
              <a:spcAft>
                <a:spcPts val="0"/>
              </a:spcAft>
              <a:buSzPts val="1800"/>
              <a:buChar char="▣"/>
            </a:pPr>
            <a:r>
              <a:rPr i="1" lang="es" sz="1800">
                <a:solidFill>
                  <a:srgbClr val="4ECDC4"/>
                </a:solidFill>
              </a:rPr>
              <a:t>name</a:t>
            </a:r>
            <a:r>
              <a:rPr lang="es" sz="1800"/>
              <a:t>: permite establecer el nombre de la columna de la base de datos con la que el atributo debe de mapear.</a:t>
            </a:r>
            <a:endParaRPr sz="1800"/>
          </a:p>
          <a:p>
            <a:pPr indent="-342900" lvl="0" marL="457200" rtl="0">
              <a:spcBef>
                <a:spcPts val="1000"/>
              </a:spcBef>
              <a:spcAft>
                <a:spcPts val="0"/>
              </a:spcAft>
              <a:buSzPts val="1800"/>
              <a:buChar char="▣"/>
            </a:pPr>
            <a:r>
              <a:rPr i="1" lang="es" sz="1800">
                <a:solidFill>
                  <a:srgbClr val="4ECDC4"/>
                </a:solidFill>
              </a:rPr>
              <a:t>length</a:t>
            </a:r>
            <a:r>
              <a:rPr lang="es" sz="1800"/>
              <a:t>: permite definir la longitud de la columna en caracteres, solo aplica para Strings, en los demás tipos de datos será omitida. </a:t>
            </a:r>
            <a:endParaRPr sz="1800"/>
          </a:p>
          <a:p>
            <a:pPr indent="-342900" lvl="0" marL="457200" rtl="0">
              <a:spcBef>
                <a:spcPts val="1000"/>
              </a:spcBef>
              <a:spcAft>
                <a:spcPts val="1000"/>
              </a:spcAft>
              <a:buSzPts val="1800"/>
              <a:buChar char="▣"/>
            </a:pPr>
            <a:r>
              <a:rPr i="1" lang="es" sz="1800">
                <a:solidFill>
                  <a:srgbClr val="4ECDC4"/>
                </a:solidFill>
              </a:rPr>
              <a:t>unique</a:t>
            </a:r>
            <a:r>
              <a:rPr lang="es" sz="1800"/>
              <a:t>: creará una restricción en la tabla para que sea el valor de esa columna sea única.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7"/>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s" sz="1800">
                <a:solidFill>
                  <a:srgbClr val="454F5B"/>
                </a:solidFill>
              </a:rPr>
              <a:t>Las propiedades de </a:t>
            </a:r>
            <a:r>
              <a:rPr i="1" lang="es" sz="1800">
                <a:solidFill>
                  <a:srgbClr val="4ECDC4"/>
                </a:solidFill>
              </a:rPr>
              <a:t>@Column</a:t>
            </a:r>
            <a:r>
              <a:rPr lang="es" sz="1800">
                <a:solidFill>
                  <a:srgbClr val="454F5B"/>
                </a:solidFill>
              </a:rPr>
              <a:t> se aplican durante la generación de los objetos de la base de datos. Hay que diferenciarlos de las etiquetas que permiten validar un atributo:</a:t>
            </a:r>
            <a:endParaRPr sz="1800"/>
          </a:p>
          <a:p>
            <a:pPr indent="0" lvl="0" marL="0" rtl="0">
              <a:spcBef>
                <a:spcPts val="1000"/>
              </a:spcBef>
              <a:spcAft>
                <a:spcPts val="0"/>
              </a:spcAft>
              <a:buNone/>
            </a:pPr>
            <a:r>
              <a:t/>
            </a:r>
            <a:endParaRPr sz="1800"/>
          </a:p>
        </p:txBody>
      </p:sp>
      <p:sp>
        <p:nvSpPr>
          <p:cNvPr id="264" name="Google Shape;264;p47"/>
          <p:cNvSpPr/>
          <p:nvPr/>
        </p:nvSpPr>
        <p:spPr>
          <a:xfrm>
            <a:off x="5737188" y="2680225"/>
            <a:ext cx="2295300" cy="1175700"/>
          </a:xfrm>
          <a:prstGeom prst="ellipse">
            <a:avLst/>
          </a:prstGeom>
          <a:solidFill>
            <a:schemeClr val="lt2"/>
          </a:solidFill>
          <a:ln cap="flat" cmpd="sng" w="38100">
            <a:solidFill>
              <a:srgbClr val="4ECDC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47"/>
          <p:cNvSpPr/>
          <p:nvPr/>
        </p:nvSpPr>
        <p:spPr>
          <a:xfrm>
            <a:off x="1174300" y="2680225"/>
            <a:ext cx="2295300" cy="1175700"/>
          </a:xfrm>
          <a:prstGeom prst="ellipse">
            <a:avLst/>
          </a:prstGeom>
          <a:solidFill>
            <a:schemeClr val="lt2"/>
          </a:solidFill>
          <a:ln cap="flat" cmpd="sng" w="38100">
            <a:solidFill>
              <a:srgbClr val="4ECDC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47"/>
          <p:cNvSpPr txBox="1"/>
          <p:nvPr>
            <p:ph type="title"/>
          </p:nvPr>
        </p:nvSpPr>
        <p:spPr>
          <a:xfrm>
            <a:off x="691200" y="0"/>
            <a:ext cx="7983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Definición de columnas con @Column</a:t>
            </a:r>
            <a:endParaRPr/>
          </a:p>
        </p:txBody>
      </p:sp>
      <p:pic>
        <p:nvPicPr>
          <p:cNvPr id="267" name="Google Shape;267;p47"/>
          <p:cNvPicPr preferRelativeResize="0"/>
          <p:nvPr/>
        </p:nvPicPr>
        <p:blipFill>
          <a:blip r:embed="rId3">
            <a:alphaModFix/>
          </a:blip>
          <a:stretch>
            <a:fillRect/>
          </a:stretch>
        </p:blipFill>
        <p:spPr>
          <a:xfrm>
            <a:off x="1432775" y="3161478"/>
            <a:ext cx="1778365" cy="170997"/>
          </a:xfrm>
          <a:prstGeom prst="rect">
            <a:avLst/>
          </a:prstGeom>
          <a:noFill/>
          <a:ln>
            <a:noFill/>
          </a:ln>
        </p:spPr>
      </p:pic>
      <p:pic>
        <p:nvPicPr>
          <p:cNvPr id="268" name="Google Shape;268;p47"/>
          <p:cNvPicPr preferRelativeResize="0"/>
          <p:nvPr/>
        </p:nvPicPr>
        <p:blipFill>
          <a:blip r:embed="rId4">
            <a:alphaModFix/>
          </a:blip>
          <a:stretch>
            <a:fillRect/>
          </a:stretch>
        </p:blipFill>
        <p:spPr>
          <a:xfrm>
            <a:off x="5792788" y="3182578"/>
            <a:ext cx="2184094" cy="170997"/>
          </a:xfrm>
          <a:prstGeom prst="rect">
            <a:avLst/>
          </a:prstGeom>
          <a:noFill/>
          <a:ln>
            <a:noFill/>
          </a:ln>
        </p:spPr>
      </p:pic>
      <p:sp>
        <p:nvSpPr>
          <p:cNvPr id="269" name="Google Shape;269;p47"/>
          <p:cNvSpPr/>
          <p:nvPr/>
        </p:nvSpPr>
        <p:spPr>
          <a:xfrm>
            <a:off x="3469600" y="2743975"/>
            <a:ext cx="2330400" cy="1048200"/>
          </a:xfrm>
          <a:prstGeom prst="mathNotEqual">
            <a:avLst>
              <a:gd fmla="val 23520" name="adj1"/>
              <a:gd fmla="val 6600000" name="adj2"/>
              <a:gd fmla="val 11760" name="adj3"/>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Google Shape;275;p48"/>
          <p:cNvSpPr txBox="1"/>
          <p:nvPr>
            <p:ph idx="4294967295" type="body"/>
          </p:nvPr>
        </p:nvSpPr>
        <p:spPr>
          <a:xfrm>
            <a:off x="3456975" y="1882500"/>
            <a:ext cx="4919700" cy="13785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800">
                <a:solidFill>
                  <a:srgbClr val="738498"/>
                </a:solidFill>
              </a:rPr>
              <a:t>Busca información en la web sobre las etiquetas disponibles para añadir restricciones (</a:t>
            </a:r>
            <a:r>
              <a:rPr i="1" lang="es" sz="1800">
                <a:solidFill>
                  <a:srgbClr val="738498"/>
                </a:solidFill>
              </a:rPr>
              <a:t>constraints</a:t>
            </a:r>
            <a:r>
              <a:rPr lang="es" sz="1800">
                <a:solidFill>
                  <a:srgbClr val="738498"/>
                </a:solidFill>
              </a:rPr>
              <a:t>) a los atributos de una clase </a:t>
            </a:r>
            <a:r>
              <a:rPr lang="es" sz="1150" u="sng">
                <a:solidFill>
                  <a:srgbClr val="005999"/>
                </a:solidFill>
                <a:highlight>
                  <a:srgbClr val="FFFFFF"/>
                </a:highlight>
                <a:latin typeface="Arial"/>
                <a:ea typeface="Arial"/>
                <a:cs typeface="Arial"/>
                <a:sym typeface="Arial"/>
                <a:hlinkClick r:id="rId3"/>
              </a:rPr>
              <a:t>JSR 303 Bean Validation</a:t>
            </a:r>
            <a:endParaRPr sz="1800">
              <a:solidFill>
                <a:srgbClr val="738498"/>
              </a:solidFill>
            </a:endParaRPr>
          </a:p>
        </p:txBody>
      </p:sp>
      <p:sp>
        <p:nvSpPr>
          <p:cNvPr id="276" name="Google Shape;276;p48"/>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77" name="Google Shape;277;p48"/>
          <p:cNvPicPr preferRelativeResize="0"/>
          <p:nvPr/>
        </p:nvPicPr>
        <p:blipFill>
          <a:blip r:embed="rId4">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Mapear enumeraciones @Enumerated</a:t>
            </a:r>
            <a:endParaRPr/>
          </a:p>
        </p:txBody>
      </p:sp>
      <p:sp>
        <p:nvSpPr>
          <p:cNvPr id="283" name="Google Shape;283;p49"/>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Una de las ventajas de utilizar </a:t>
            </a:r>
            <a:r>
              <a:rPr i="1" lang="es" sz="1800">
                <a:solidFill>
                  <a:srgbClr val="4ECDC4"/>
                </a:solidFill>
              </a:rPr>
              <a:t>enumeraciones</a:t>
            </a:r>
            <a:r>
              <a:rPr lang="es" sz="1800"/>
              <a:t> en Java, es que podemos limitar los valores posibles para una propiedad</a:t>
            </a:r>
            <a:endParaRPr sz="1800"/>
          </a:p>
          <a:p>
            <a:pPr indent="-342900" lvl="0" marL="457200" rtl="0">
              <a:spcBef>
                <a:spcPts val="1000"/>
              </a:spcBef>
              <a:spcAft>
                <a:spcPts val="0"/>
              </a:spcAft>
              <a:buSzPts val="1800"/>
              <a:buChar char="▣"/>
            </a:pPr>
            <a:r>
              <a:rPr lang="es" sz="1800"/>
              <a:t>Con JPA también es posible utilizar enumeraciones y pueden ser de mucha ayuda para asegurar que se persista un valor válido dentro de una lista previamente definida. </a:t>
            </a:r>
            <a:endParaRPr sz="1800"/>
          </a:p>
          <a:p>
            <a:pPr indent="-342900" lvl="0" marL="457200" rtl="0">
              <a:spcBef>
                <a:spcPts val="1000"/>
              </a:spcBef>
              <a:spcAft>
                <a:spcPts val="1000"/>
              </a:spcAft>
              <a:buSzPts val="1800"/>
              <a:buChar char="▣"/>
            </a:pPr>
            <a:r>
              <a:rPr lang="es" sz="1800"/>
              <a:t>JPA nos permite mediante la anotación </a:t>
            </a:r>
            <a:r>
              <a:rPr b="1" i="1" lang="es" sz="1800">
                <a:solidFill>
                  <a:srgbClr val="4ECDC4"/>
                </a:solidFill>
              </a:rPr>
              <a:t>@Enumerated</a:t>
            </a:r>
            <a:r>
              <a:rPr lang="es" sz="1800"/>
              <a:t> definir la forma en que una enumeración será persistida</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Mapear enumeraciones @Enumerated</a:t>
            </a:r>
            <a:endParaRPr/>
          </a:p>
        </p:txBody>
      </p:sp>
      <p:sp>
        <p:nvSpPr>
          <p:cNvPr id="289" name="Google Shape;289;p50"/>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i="1" lang="es" sz="1800">
                <a:solidFill>
                  <a:srgbClr val="4ECDC4"/>
                </a:solidFill>
              </a:rPr>
              <a:t>String</a:t>
            </a:r>
            <a:r>
              <a:rPr lang="es" sz="1800"/>
              <a:t>: permite persistir la enumeración por su nombre, lo que significa que será una columna alfanumérica. La anotación quedaría así:</a:t>
            </a:r>
            <a:endParaRPr sz="1800"/>
          </a:p>
          <a:p>
            <a:pPr indent="-342900" lvl="1" marL="914400" rtl="0">
              <a:spcBef>
                <a:spcPts val="1000"/>
              </a:spcBef>
              <a:spcAft>
                <a:spcPts val="0"/>
              </a:spcAft>
              <a:buSzPts val="1800"/>
              <a:buChar char="□"/>
            </a:pPr>
            <a:r>
              <a:rPr i="1" lang="es" sz="1800">
                <a:solidFill>
                  <a:srgbClr val="4ECDC4"/>
                </a:solidFill>
              </a:rPr>
              <a:t>@Enumerated(</a:t>
            </a:r>
            <a:r>
              <a:rPr i="1" lang="es" sz="1800">
                <a:solidFill>
                  <a:srgbClr val="738498"/>
                </a:solidFill>
              </a:rPr>
              <a:t>value = EnumType.STRING</a:t>
            </a:r>
            <a:r>
              <a:rPr i="1" lang="es" sz="1800">
                <a:solidFill>
                  <a:srgbClr val="4ECDC4"/>
                </a:solidFill>
              </a:rPr>
              <a:t>)</a:t>
            </a:r>
            <a:endParaRPr i="1" sz="1800">
              <a:solidFill>
                <a:srgbClr val="4ECDC4"/>
              </a:solidFill>
            </a:endParaRPr>
          </a:p>
          <a:p>
            <a:pPr indent="0" lvl="0" marL="914400" rtl="0">
              <a:spcBef>
                <a:spcPts val="1000"/>
              </a:spcBef>
              <a:spcAft>
                <a:spcPts val="0"/>
              </a:spcAft>
              <a:buNone/>
            </a:pPr>
            <a:r>
              <a:t/>
            </a:r>
            <a:endParaRPr sz="800"/>
          </a:p>
          <a:p>
            <a:pPr indent="-342900" lvl="0" marL="457200" marR="0" rtl="0" algn="l">
              <a:lnSpc>
                <a:spcPct val="100000"/>
              </a:lnSpc>
              <a:spcBef>
                <a:spcPts val="1000"/>
              </a:spcBef>
              <a:spcAft>
                <a:spcPts val="0"/>
              </a:spcAft>
              <a:buSzPts val="1800"/>
              <a:buChar char="▣"/>
            </a:pPr>
            <a:r>
              <a:rPr i="1" lang="es" sz="1800">
                <a:solidFill>
                  <a:srgbClr val="4ECDC4"/>
                </a:solidFill>
              </a:rPr>
              <a:t>Ordinal</a:t>
            </a:r>
            <a:r>
              <a:rPr lang="es" sz="1800"/>
              <a:t>: esta estrategia persiste un valor entero que corresponde al valor ordinal o posición de valor en la enumeración. La anotación quedaría de la siguiente manera:</a:t>
            </a:r>
            <a:endParaRPr sz="1800"/>
          </a:p>
          <a:p>
            <a:pPr indent="-342900" lvl="1" marL="914400" rtl="0">
              <a:spcBef>
                <a:spcPts val="480"/>
              </a:spcBef>
              <a:spcAft>
                <a:spcPts val="0"/>
              </a:spcAft>
              <a:buSzPts val="1800"/>
              <a:buChar char="□"/>
            </a:pPr>
            <a:r>
              <a:rPr i="1" lang="es" sz="1800">
                <a:solidFill>
                  <a:srgbClr val="4ECDC4"/>
                </a:solidFill>
              </a:rPr>
              <a:t>@Enumerated(</a:t>
            </a:r>
            <a:r>
              <a:rPr i="1" lang="es" sz="1800">
                <a:solidFill>
                  <a:srgbClr val="738498"/>
                </a:solidFill>
              </a:rPr>
              <a:t>value = EnumType.ORDINAL</a:t>
            </a:r>
            <a:r>
              <a:rPr i="1" lang="es" sz="1800">
                <a:solidFill>
                  <a:srgbClr val="4ECDC4"/>
                </a:solidFill>
              </a:rPr>
              <a:t>)</a:t>
            </a:r>
            <a:endParaRPr i="1" sz="1800">
              <a:solidFill>
                <a:srgbClr val="4ECDC4"/>
              </a:solidFill>
            </a:endParaRPr>
          </a:p>
          <a:p>
            <a:pPr indent="0" lvl="0" marL="0" rtl="0">
              <a:spcBef>
                <a:spcPts val="100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Estrategias de carga con @Basic</a:t>
            </a:r>
            <a:endParaRPr/>
          </a:p>
        </p:txBody>
      </p:sp>
      <p:sp>
        <p:nvSpPr>
          <p:cNvPr id="295" name="Google Shape;295;p51"/>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b="1" i="1" lang="es" sz="1800">
                <a:solidFill>
                  <a:srgbClr val="4ECDC4"/>
                </a:solidFill>
              </a:rPr>
              <a:t>@Basic</a:t>
            </a:r>
            <a:r>
              <a:rPr lang="es" sz="1800"/>
              <a:t> es una anotación que nos permite controlar el momento en que una propiedad es cargada desde la base de datos, evitando traer valores que no son necesarios al momento de cargar el objeto. </a:t>
            </a:r>
            <a:endParaRPr sz="1800"/>
          </a:p>
          <a:p>
            <a:pPr indent="-342900" lvl="0" marL="457200" rtl="0">
              <a:spcBef>
                <a:spcPts val="1000"/>
              </a:spcBef>
              <a:spcAft>
                <a:spcPts val="0"/>
              </a:spcAft>
              <a:buSzPts val="1800"/>
              <a:buChar char="▣"/>
            </a:pPr>
            <a:r>
              <a:rPr lang="es" sz="1800"/>
              <a:t>Esta anotación es utilizada generalmente para anotar objetos pesados, como una </a:t>
            </a:r>
            <a:r>
              <a:rPr i="1" lang="es" sz="1800">
                <a:solidFill>
                  <a:srgbClr val="4ECDC4"/>
                </a:solidFill>
              </a:rPr>
              <a:t>imagen </a:t>
            </a:r>
            <a:r>
              <a:rPr lang="es" sz="1800"/>
              <a:t>o un </a:t>
            </a:r>
            <a:r>
              <a:rPr i="1" lang="es" sz="1800">
                <a:solidFill>
                  <a:srgbClr val="4ECDC4"/>
                </a:solidFill>
              </a:rPr>
              <a:t>archivo binario</a:t>
            </a:r>
            <a:endParaRPr i="1" sz="1800">
              <a:solidFill>
                <a:srgbClr val="4ECDC4"/>
              </a:solidFill>
            </a:endParaRPr>
          </a:p>
          <a:p>
            <a:pPr indent="0" lvl="0" marL="0" rtl="0">
              <a:spcBef>
                <a:spcPts val="1000"/>
              </a:spcBef>
              <a:spcAft>
                <a:spcPts val="10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2"/>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Estrategias de carga con @Basic</a:t>
            </a:r>
            <a:endParaRPr/>
          </a:p>
        </p:txBody>
      </p:sp>
      <p:sp>
        <p:nvSpPr>
          <p:cNvPr id="301" name="Google Shape;301;p52"/>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solidFill>
                  <a:srgbClr val="454F5B"/>
                </a:solidFill>
              </a:rPr>
              <a:t>En JPA existen dos conceptos que son claves para entender cómo se cargan los objetos desde la base de datos:</a:t>
            </a:r>
            <a:endParaRPr sz="1800">
              <a:solidFill>
                <a:srgbClr val="454F5B"/>
              </a:solidFill>
            </a:endParaRPr>
          </a:p>
          <a:p>
            <a:pPr indent="-342900" lvl="0" marL="457200" rtl="0">
              <a:spcBef>
                <a:spcPts val="1000"/>
              </a:spcBef>
              <a:spcAft>
                <a:spcPts val="0"/>
              </a:spcAft>
              <a:buSzPts val="1800"/>
              <a:buChar char="▣"/>
            </a:pPr>
            <a:r>
              <a:rPr i="1" lang="es" sz="1800">
                <a:solidFill>
                  <a:srgbClr val="4ECDC4"/>
                </a:solidFill>
              </a:rPr>
              <a:t>Lazy loading</a:t>
            </a:r>
            <a:r>
              <a:rPr lang="es" sz="1800"/>
              <a:t> (</a:t>
            </a:r>
            <a:r>
              <a:rPr i="1" lang="es" sz="1800"/>
              <a:t>carga demorada</a:t>
            </a:r>
            <a:r>
              <a:rPr lang="es" sz="1800"/>
              <a:t>): Los objetos de carga LAZY no serán cargados desde la base de datos cuando el objeto sea creado, pero será cargado en cuanto se acceda a la propiedad. De esta manera JPA identifica cuándo la propiedad es accedida por primera vez para cargar el valor desde la base de datos.</a:t>
            </a:r>
            <a:endParaRPr sz="1800"/>
          </a:p>
          <a:p>
            <a:pPr indent="-342900" lvl="1" marL="914400" rtl="0">
              <a:spcBef>
                <a:spcPts val="1000"/>
              </a:spcBef>
              <a:spcAft>
                <a:spcPts val="0"/>
              </a:spcAft>
              <a:buSzPts val="1800"/>
              <a:buChar char="□"/>
            </a:pPr>
            <a:r>
              <a:rPr i="1" lang="es" sz="1800">
                <a:solidFill>
                  <a:srgbClr val="4ECDC4"/>
                </a:solidFill>
              </a:rPr>
              <a:t>@Basic( </a:t>
            </a:r>
            <a:r>
              <a:rPr i="1" lang="es" sz="1800">
                <a:solidFill>
                  <a:srgbClr val="738498"/>
                </a:solidFill>
              </a:rPr>
              <a:t>fetch = FetchType.LAZY</a:t>
            </a:r>
            <a:r>
              <a:rPr i="1" lang="es" sz="1800">
                <a:solidFill>
                  <a:srgbClr val="4ECDC4"/>
                </a:solidFill>
              </a:rPr>
              <a:t> )</a:t>
            </a:r>
            <a:endParaRPr i="1" sz="1800">
              <a:solidFill>
                <a:srgbClr val="4ECDC4"/>
              </a:solidFill>
            </a:endParaRPr>
          </a:p>
          <a:p>
            <a:pPr indent="0" lvl="0" marL="0" marR="0" rtl="0" algn="l">
              <a:lnSpc>
                <a:spcPct val="100000"/>
              </a:lnSpc>
              <a:spcBef>
                <a:spcPts val="1000"/>
              </a:spcBef>
              <a:spcAft>
                <a:spcPts val="100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3"/>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Estrategias de carga con @Basic</a:t>
            </a:r>
            <a:endParaRPr/>
          </a:p>
        </p:txBody>
      </p:sp>
      <p:sp>
        <p:nvSpPr>
          <p:cNvPr id="307" name="Google Shape;307;p53"/>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i="1" lang="es" sz="1800">
                <a:solidFill>
                  <a:srgbClr val="4ECDC4"/>
                </a:solidFill>
              </a:rPr>
              <a:t>Eager loading</a:t>
            </a:r>
            <a:r>
              <a:rPr lang="es" sz="1800"/>
              <a:t> (</a:t>
            </a:r>
            <a:r>
              <a:rPr i="1" lang="es" sz="1800"/>
              <a:t>c</a:t>
            </a:r>
            <a:r>
              <a:rPr i="1" lang="es" sz="1800"/>
              <a:t>arga ansiosa o temprana</a:t>
            </a:r>
            <a:r>
              <a:rPr lang="es" sz="1800"/>
              <a:t>): Este es la utilizada por </a:t>
            </a:r>
            <a:r>
              <a:rPr b="1" i="1" lang="es" sz="1800"/>
              <a:t>defecto</a:t>
            </a:r>
            <a:r>
              <a:rPr lang="es" sz="1800"/>
              <a:t> para la </a:t>
            </a:r>
            <a:r>
              <a:rPr lang="es" sz="1800"/>
              <a:t>mayoría</a:t>
            </a:r>
            <a:r>
              <a:rPr lang="es" sz="1800"/>
              <a:t> de las propiedades en JPA, a excepción de las colecciones las cuales las analizaremos </a:t>
            </a:r>
            <a:r>
              <a:rPr lang="es" sz="1800"/>
              <a:t>más</a:t>
            </a:r>
            <a:r>
              <a:rPr lang="es" sz="1800"/>
              <a:t> adelante.</a:t>
            </a:r>
            <a:endParaRPr sz="1800"/>
          </a:p>
          <a:p>
            <a:pPr indent="-342900" lvl="1" marL="914400" rtl="0">
              <a:spcBef>
                <a:spcPts val="1000"/>
              </a:spcBef>
              <a:spcAft>
                <a:spcPts val="1000"/>
              </a:spcAft>
              <a:buSzPts val="1800"/>
              <a:buChar char="□"/>
            </a:pPr>
            <a:r>
              <a:rPr i="1" lang="es" sz="1800">
                <a:solidFill>
                  <a:srgbClr val="4ECDC4"/>
                </a:solidFill>
              </a:rPr>
              <a:t>@Basic( </a:t>
            </a:r>
            <a:r>
              <a:rPr i="1" lang="es" sz="1800">
                <a:solidFill>
                  <a:srgbClr val="738498"/>
                </a:solidFill>
              </a:rPr>
              <a:t>fetch = FetchType.EAGER</a:t>
            </a:r>
            <a:r>
              <a:rPr i="1" lang="es" sz="1800">
                <a:solidFill>
                  <a:srgbClr val="4ECDC4"/>
                </a:solidFill>
              </a:rPr>
              <a:t>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Trabajar con objetos pesados @Lob</a:t>
            </a:r>
            <a:endParaRPr/>
          </a:p>
        </p:txBody>
      </p:sp>
      <p:sp>
        <p:nvSpPr>
          <p:cNvPr id="313" name="Google Shape;313;p54"/>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JPA nos permite mediante la anotación </a:t>
            </a:r>
            <a:r>
              <a:rPr b="1" i="1" lang="es" sz="1800">
                <a:solidFill>
                  <a:srgbClr val="4ECDC4"/>
                </a:solidFill>
              </a:rPr>
              <a:t>@Lob</a:t>
            </a:r>
            <a:r>
              <a:rPr lang="es" sz="1800"/>
              <a:t> mapear con la base de datos objetos pesados, como podría ser imágenes, xml, binarios, cadenas de texto extensas, json, etc</a:t>
            </a:r>
            <a:endParaRPr sz="1800"/>
          </a:p>
          <a:p>
            <a:pPr indent="-342900" lvl="0" marL="457200" rtl="0">
              <a:spcBef>
                <a:spcPts val="1000"/>
              </a:spcBef>
              <a:spcAft>
                <a:spcPts val="0"/>
              </a:spcAft>
              <a:buSzPts val="1800"/>
              <a:buChar char="▣"/>
            </a:pPr>
            <a:r>
              <a:rPr b="1" i="1" lang="es" sz="1800">
                <a:solidFill>
                  <a:srgbClr val="4ECDC4"/>
                </a:solidFill>
              </a:rPr>
              <a:t>@Lob</a:t>
            </a:r>
            <a:r>
              <a:rPr lang="es" sz="1800"/>
              <a:t> es lo único que se requiere para indicarle a JPA que ese campo es un objeto pesado y se suele usar con </a:t>
            </a:r>
            <a:r>
              <a:rPr b="1" i="1" lang="es" sz="1800">
                <a:solidFill>
                  <a:srgbClr val="4ECDC4"/>
                </a:solidFill>
              </a:rPr>
              <a:t>@Basic</a:t>
            </a:r>
            <a:r>
              <a:rPr lang="es" sz="1800"/>
              <a:t>:</a:t>
            </a:r>
            <a:endParaRPr sz="1800"/>
          </a:p>
          <a:p>
            <a:pPr indent="0" lvl="0" marL="0" rtl="0">
              <a:spcBef>
                <a:spcPts val="1000"/>
              </a:spcBef>
              <a:spcAft>
                <a:spcPts val="0"/>
              </a:spcAft>
              <a:buNone/>
            </a:pPr>
            <a:r>
              <a:t/>
            </a:r>
            <a:endParaRPr sz="1800"/>
          </a:p>
        </p:txBody>
      </p:sp>
      <p:pic>
        <p:nvPicPr>
          <p:cNvPr id="314" name="Google Shape;314;p54"/>
          <p:cNvPicPr preferRelativeResize="0"/>
          <p:nvPr/>
        </p:nvPicPr>
        <p:blipFill>
          <a:blip r:embed="rId3">
            <a:alphaModFix/>
          </a:blip>
          <a:stretch>
            <a:fillRect/>
          </a:stretch>
        </p:blipFill>
        <p:spPr>
          <a:xfrm>
            <a:off x="2896125" y="3382050"/>
            <a:ext cx="3351750" cy="598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Dependencias en el pom.xml</a:t>
            </a:r>
            <a:endParaRPr/>
          </a:p>
        </p:txBody>
      </p:sp>
      <p:sp>
        <p:nvSpPr>
          <p:cNvPr id="134" name="Google Shape;134;p28"/>
          <p:cNvSpPr txBox="1"/>
          <p:nvPr>
            <p:ph idx="1" type="body"/>
          </p:nvPr>
        </p:nvSpPr>
        <p:spPr>
          <a:xfrm>
            <a:off x="691200" y="1358700"/>
            <a:ext cx="38808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Para configurar Hibernate en un proyecto es necesario incluir como mínimo las dependencias a las librerías </a:t>
            </a:r>
            <a:r>
              <a:rPr i="1" lang="es" sz="1800">
                <a:solidFill>
                  <a:srgbClr val="4ECDC4"/>
                </a:solidFill>
              </a:rPr>
              <a:t>hibernate-core </a:t>
            </a:r>
            <a:r>
              <a:rPr lang="es" sz="1800"/>
              <a:t>y </a:t>
            </a:r>
            <a:r>
              <a:rPr i="1" lang="es" sz="1800">
                <a:solidFill>
                  <a:srgbClr val="4ECDC4"/>
                </a:solidFill>
              </a:rPr>
              <a:t>hibernate-</a:t>
            </a:r>
            <a:r>
              <a:rPr i="1" lang="es" sz="1800">
                <a:solidFill>
                  <a:srgbClr val="4ECDC4"/>
                </a:solidFill>
              </a:rPr>
              <a:t>entitymanager</a:t>
            </a:r>
            <a:r>
              <a:rPr lang="es" sz="1800"/>
              <a:t>.</a:t>
            </a:r>
            <a:endParaRPr sz="1800"/>
          </a:p>
          <a:p>
            <a:pPr indent="-342900" lvl="0" marL="457200" rtl="0">
              <a:spcBef>
                <a:spcPts val="1000"/>
              </a:spcBef>
              <a:spcAft>
                <a:spcPts val="0"/>
              </a:spcAft>
              <a:buSzPts val="1800"/>
              <a:buChar char="▣"/>
            </a:pPr>
            <a:r>
              <a:rPr lang="es" sz="1800"/>
              <a:t>Además, necesitaremos incluir la dependencia con el </a:t>
            </a:r>
            <a:r>
              <a:rPr i="1" lang="es" sz="1800">
                <a:solidFill>
                  <a:srgbClr val="4ECDC4"/>
                </a:solidFill>
              </a:rPr>
              <a:t>driver de conexión</a:t>
            </a:r>
            <a:r>
              <a:rPr lang="es" sz="1800"/>
              <a:t> a la base de datos que </a:t>
            </a:r>
            <a:r>
              <a:rPr lang="es" sz="1800"/>
              <a:t>utilicemos</a:t>
            </a:r>
            <a:r>
              <a:rPr lang="es" sz="1800"/>
              <a:t>.</a:t>
            </a:r>
            <a:endParaRPr sz="1800"/>
          </a:p>
          <a:p>
            <a:pPr indent="0" lvl="0" marL="0" rtl="0">
              <a:spcBef>
                <a:spcPts val="1000"/>
              </a:spcBef>
              <a:spcAft>
                <a:spcPts val="0"/>
              </a:spcAft>
              <a:buNone/>
            </a:pPr>
            <a:r>
              <a:t/>
            </a:r>
            <a:endParaRPr sz="1800"/>
          </a:p>
        </p:txBody>
      </p:sp>
      <p:pic>
        <p:nvPicPr>
          <p:cNvPr id="135" name="Google Shape;135;p28"/>
          <p:cNvPicPr preferRelativeResize="0"/>
          <p:nvPr/>
        </p:nvPicPr>
        <p:blipFill>
          <a:blip r:embed="rId3">
            <a:alphaModFix/>
          </a:blip>
          <a:stretch>
            <a:fillRect/>
          </a:stretch>
        </p:blipFill>
        <p:spPr>
          <a:xfrm>
            <a:off x="4572000" y="1331800"/>
            <a:ext cx="3798976" cy="33628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Atributos volátiles con @Transient</a:t>
            </a:r>
            <a:endParaRPr/>
          </a:p>
        </p:txBody>
      </p:sp>
      <p:sp>
        <p:nvSpPr>
          <p:cNvPr id="320" name="Google Shape;320;p55"/>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 anotación </a:t>
            </a:r>
            <a:r>
              <a:rPr b="1" i="1" lang="es" sz="1800">
                <a:solidFill>
                  <a:srgbClr val="4ECDC4"/>
                </a:solidFill>
              </a:rPr>
              <a:t>@Transient</a:t>
            </a:r>
            <a:r>
              <a:rPr lang="es" sz="1800"/>
              <a:t> se utiliza para indicarle a JPA que un atributo de una Entidad no debe de ser persistente. De esta manera, JPA pasa por alto el atributo y no es tomado en cuenta a la hora de persistir el objeto</a:t>
            </a:r>
            <a:endParaRPr sz="1800"/>
          </a:p>
          <a:p>
            <a:pPr indent="-342900" lvl="0" marL="457200" rtl="0">
              <a:spcBef>
                <a:spcPts val="1000"/>
              </a:spcBef>
              <a:spcAft>
                <a:spcPts val="1000"/>
              </a:spcAft>
              <a:buSzPts val="1800"/>
              <a:buChar char="▣"/>
            </a:pPr>
            <a:r>
              <a:rPr lang="es" sz="1800"/>
              <a:t>En la práctica </a:t>
            </a:r>
            <a:r>
              <a:rPr i="1" lang="es" sz="1800"/>
              <a:t>no es común utilizar esta anotación</a:t>
            </a:r>
            <a:r>
              <a:rPr lang="es" sz="1800"/>
              <a:t>, debido a que las entidades por lo general solo tienen los atributos que mapean con la base de datos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La anotación</a:t>
            </a:r>
            <a:r>
              <a:rPr lang="es"/>
              <a:t> @Embeddable</a:t>
            </a:r>
            <a:endParaRPr/>
          </a:p>
        </p:txBody>
      </p:sp>
      <p:sp>
        <p:nvSpPr>
          <p:cNvPr id="326" name="Google Shape;326;p56"/>
          <p:cNvSpPr txBox="1"/>
          <p:nvPr>
            <p:ph idx="1" type="body"/>
          </p:nvPr>
        </p:nvSpPr>
        <p:spPr>
          <a:xfrm>
            <a:off x="691200" y="1358700"/>
            <a:ext cx="3924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 anotación </a:t>
            </a:r>
            <a:r>
              <a:rPr i="1" lang="es" sz="1800">
                <a:solidFill>
                  <a:srgbClr val="4ECDC4"/>
                </a:solidFill>
              </a:rPr>
              <a:t>@Embeddable</a:t>
            </a:r>
            <a:r>
              <a:rPr lang="es" sz="1800"/>
              <a:t> permite agrupar un conjunto de propiedades en un objeto de forma que pueda ser reutilizado entre distintas entidades.</a:t>
            </a:r>
            <a:endParaRPr sz="1800"/>
          </a:p>
          <a:p>
            <a:pPr indent="-342900" lvl="0" marL="457200" rtl="0">
              <a:spcBef>
                <a:spcPts val="1000"/>
              </a:spcBef>
              <a:spcAft>
                <a:spcPts val="1000"/>
              </a:spcAft>
              <a:buSzPts val="1800"/>
              <a:buChar char="▣"/>
            </a:pPr>
            <a:r>
              <a:rPr lang="es" sz="1800"/>
              <a:t>Se suele utilizar para definir campos auditables que son comunes a muchas tablas.</a:t>
            </a:r>
            <a:endParaRPr sz="1800"/>
          </a:p>
        </p:txBody>
      </p:sp>
      <p:pic>
        <p:nvPicPr>
          <p:cNvPr id="327" name="Google Shape;327;p56"/>
          <p:cNvPicPr preferRelativeResize="0"/>
          <p:nvPr/>
        </p:nvPicPr>
        <p:blipFill rotWithShape="1">
          <a:blip r:embed="rId3">
            <a:alphaModFix/>
          </a:blip>
          <a:srcRect b="42837" l="0" r="0" t="0"/>
          <a:stretch/>
        </p:blipFill>
        <p:spPr>
          <a:xfrm>
            <a:off x="4919950" y="1598213"/>
            <a:ext cx="3526900" cy="1947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691200" y="0"/>
            <a:ext cx="84948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Cómo usar @PrePersist y @PreUpdate</a:t>
            </a:r>
            <a:endParaRPr/>
          </a:p>
        </p:txBody>
      </p:sp>
      <p:sp>
        <p:nvSpPr>
          <p:cNvPr id="333" name="Google Shape;333;p57"/>
          <p:cNvSpPr txBox="1"/>
          <p:nvPr>
            <p:ph idx="1" type="body"/>
          </p:nvPr>
        </p:nvSpPr>
        <p:spPr>
          <a:xfrm>
            <a:off x="691200" y="1358700"/>
            <a:ext cx="3924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Las anotaciones </a:t>
            </a:r>
            <a:r>
              <a:rPr i="1" lang="es" sz="1800">
                <a:solidFill>
                  <a:srgbClr val="4ECDC4"/>
                </a:solidFill>
              </a:rPr>
              <a:t>@PrePersist</a:t>
            </a:r>
            <a:r>
              <a:rPr lang="es" sz="1800"/>
              <a:t> y </a:t>
            </a:r>
            <a:r>
              <a:rPr i="1" lang="es" sz="1800">
                <a:solidFill>
                  <a:srgbClr val="4ECDC4"/>
                </a:solidFill>
              </a:rPr>
              <a:t>@PreUpdate</a:t>
            </a:r>
            <a:r>
              <a:rPr lang="es" sz="1800"/>
              <a:t> son </a:t>
            </a:r>
            <a:r>
              <a:rPr i="1" lang="es" sz="1800">
                <a:solidFill>
                  <a:srgbClr val="4ECDC4"/>
                </a:solidFill>
              </a:rPr>
              <a:t>event listeners</a:t>
            </a:r>
            <a:r>
              <a:rPr lang="es" sz="1800"/>
              <a:t> de JPA que permiten realizar determinadas acciones antes de que una entidad sea creada o sea actualizada</a:t>
            </a:r>
            <a:endParaRPr sz="1800"/>
          </a:p>
          <a:p>
            <a:pPr indent="-342900" lvl="0" marL="457200" rtl="0">
              <a:spcBef>
                <a:spcPts val="1000"/>
              </a:spcBef>
              <a:spcAft>
                <a:spcPts val="1000"/>
              </a:spcAft>
              <a:buSzPts val="1800"/>
              <a:buChar char="▣"/>
            </a:pPr>
            <a:r>
              <a:rPr lang="es" sz="1800"/>
              <a:t>Uno de los usos más habituales es inicializar campos de fechas</a:t>
            </a:r>
            <a:endParaRPr sz="1800"/>
          </a:p>
        </p:txBody>
      </p:sp>
      <p:pic>
        <p:nvPicPr>
          <p:cNvPr id="334" name="Google Shape;334;p57"/>
          <p:cNvPicPr preferRelativeResize="0"/>
          <p:nvPr/>
        </p:nvPicPr>
        <p:blipFill>
          <a:blip r:embed="rId3">
            <a:alphaModFix/>
          </a:blip>
          <a:stretch>
            <a:fillRect/>
          </a:stretch>
        </p:blipFill>
        <p:spPr>
          <a:xfrm>
            <a:off x="4929500" y="1303475"/>
            <a:ext cx="3526900" cy="3406200"/>
          </a:xfrm>
          <a:prstGeom prst="rect">
            <a:avLst/>
          </a:prstGeom>
          <a:noFill/>
          <a:ln>
            <a:noFill/>
          </a:ln>
        </p:spPr>
      </p:pic>
      <p:sp>
        <p:nvSpPr>
          <p:cNvPr id="335" name="Google Shape;335;p57"/>
          <p:cNvSpPr/>
          <p:nvPr/>
        </p:nvSpPr>
        <p:spPr>
          <a:xfrm>
            <a:off x="5420750" y="3212300"/>
            <a:ext cx="2858700" cy="1558200"/>
          </a:xfrm>
          <a:prstGeom prst="rect">
            <a:avLst/>
          </a:prstGeom>
          <a:noFill/>
          <a:ln cap="flat" cmpd="sng" w="28575">
            <a:solidFill>
              <a:srgbClr val="4ECDC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id="340" name="Google Shape;340;p58"/>
          <p:cNvPicPr preferRelativeResize="0"/>
          <p:nvPr/>
        </p:nvPicPr>
        <p:blipFill>
          <a:blip r:embed="rId3">
            <a:alphaModFix/>
          </a:blip>
          <a:stretch>
            <a:fillRect/>
          </a:stretch>
        </p:blipFill>
        <p:spPr>
          <a:xfrm>
            <a:off x="3330950" y="2309575"/>
            <a:ext cx="5171725" cy="2727350"/>
          </a:xfrm>
          <a:prstGeom prst="rect">
            <a:avLst/>
          </a:prstGeom>
          <a:noFill/>
          <a:ln>
            <a:noFill/>
          </a:ln>
        </p:spPr>
      </p:pic>
      <p:sp>
        <p:nvSpPr>
          <p:cNvPr id="341" name="Google Shape;341;p58"/>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Google Shape;342;p58"/>
          <p:cNvSpPr txBox="1"/>
          <p:nvPr>
            <p:ph idx="4294967295" type="body"/>
          </p:nvPr>
        </p:nvSpPr>
        <p:spPr>
          <a:xfrm>
            <a:off x="3456975" y="314900"/>
            <a:ext cx="4919700" cy="29463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b="1" i="1" lang="es" sz="1800">
                <a:solidFill>
                  <a:srgbClr val="738498"/>
                </a:solidFill>
              </a:rPr>
              <a:t>Billing App</a:t>
            </a:r>
            <a:endParaRPr b="1" i="1" sz="1800">
              <a:solidFill>
                <a:srgbClr val="738498"/>
              </a:solidFill>
            </a:endParaRPr>
          </a:p>
          <a:p>
            <a:pPr indent="0" lvl="0" marL="0" rtl="0" algn="l">
              <a:spcBef>
                <a:spcPts val="600"/>
              </a:spcBef>
              <a:spcAft>
                <a:spcPts val="0"/>
              </a:spcAft>
              <a:buNone/>
            </a:pPr>
            <a:r>
              <a:rPr lang="es" sz="1800">
                <a:solidFill>
                  <a:srgbClr val="738498"/>
                </a:solidFill>
              </a:rPr>
              <a:t>Crea las siguientes entidades en el paquete </a:t>
            </a:r>
            <a:r>
              <a:rPr i="1" lang="es" sz="1800">
                <a:solidFill>
                  <a:srgbClr val="4ECDC4"/>
                </a:solidFill>
              </a:rPr>
              <a:t>entities</a:t>
            </a:r>
            <a:r>
              <a:rPr lang="es" sz="1800">
                <a:solidFill>
                  <a:srgbClr val="738498"/>
                </a:solidFill>
              </a:rPr>
              <a:t> del proyecto de github y etiqueta las clases y sus atributos con todas las anotaciones descritas anteriormente que puedas usar</a:t>
            </a:r>
            <a:endParaRPr sz="1800">
              <a:solidFill>
                <a:srgbClr val="738498"/>
              </a:solidFill>
            </a:endParaRPr>
          </a:p>
          <a:p>
            <a:pPr indent="0" lvl="0" marL="0" rtl="0" algn="l">
              <a:spcBef>
                <a:spcPts val="600"/>
              </a:spcBef>
              <a:spcAft>
                <a:spcPts val="0"/>
              </a:spcAft>
              <a:buNone/>
            </a:pPr>
            <a:r>
              <a:t/>
            </a:r>
            <a:endParaRPr sz="1800">
              <a:solidFill>
                <a:srgbClr val="738498"/>
              </a:solidFill>
            </a:endParaRPr>
          </a:p>
        </p:txBody>
      </p:sp>
      <p:sp>
        <p:nvSpPr>
          <p:cNvPr id="343" name="Google Shape;343;p58"/>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44" name="Google Shape;344;p58"/>
          <p:cNvPicPr preferRelativeResize="0"/>
          <p:nvPr/>
        </p:nvPicPr>
        <p:blipFill>
          <a:blip r:embed="rId4">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59"/>
          <p:cNvPicPr preferRelativeResize="0"/>
          <p:nvPr/>
        </p:nvPicPr>
        <p:blipFill>
          <a:blip r:embed="rId3">
            <a:alphaModFix/>
          </a:blip>
          <a:stretch>
            <a:fillRect/>
          </a:stretch>
        </p:blipFill>
        <p:spPr>
          <a:xfrm>
            <a:off x="5801648" y="318400"/>
            <a:ext cx="3147100" cy="4492700"/>
          </a:xfrm>
          <a:prstGeom prst="rect">
            <a:avLst/>
          </a:prstGeom>
          <a:noFill/>
          <a:ln>
            <a:noFill/>
          </a:ln>
        </p:spPr>
      </p:pic>
      <p:sp>
        <p:nvSpPr>
          <p:cNvPr id="350" name="Google Shape;350;p59"/>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Google Shape;351;p59"/>
          <p:cNvSpPr txBox="1"/>
          <p:nvPr>
            <p:ph idx="4294967295" type="body"/>
          </p:nvPr>
        </p:nvSpPr>
        <p:spPr>
          <a:xfrm>
            <a:off x="3456975" y="314900"/>
            <a:ext cx="2428200" cy="43038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b="1" i="1" lang="es" sz="1800">
                <a:solidFill>
                  <a:srgbClr val="738498"/>
                </a:solidFill>
              </a:rPr>
              <a:t>Garage</a:t>
            </a:r>
            <a:r>
              <a:rPr b="1" i="1" lang="es" sz="1800">
                <a:solidFill>
                  <a:srgbClr val="738498"/>
                </a:solidFill>
              </a:rPr>
              <a:t> App</a:t>
            </a:r>
            <a:endParaRPr b="1" i="1" sz="1800">
              <a:solidFill>
                <a:srgbClr val="738498"/>
              </a:solidFill>
            </a:endParaRPr>
          </a:p>
          <a:p>
            <a:pPr indent="0" lvl="0" marL="0" rtl="0" algn="l">
              <a:spcBef>
                <a:spcPts val="600"/>
              </a:spcBef>
              <a:spcAft>
                <a:spcPts val="0"/>
              </a:spcAft>
              <a:buNone/>
            </a:pPr>
            <a:r>
              <a:rPr lang="es" sz="1800">
                <a:solidFill>
                  <a:srgbClr val="738498"/>
                </a:solidFill>
              </a:rPr>
              <a:t>Crea las siguientes entidades en el paquete </a:t>
            </a:r>
            <a:r>
              <a:rPr i="1" lang="es" sz="1800">
                <a:solidFill>
                  <a:srgbClr val="738498"/>
                </a:solidFill>
              </a:rPr>
              <a:t>entities</a:t>
            </a:r>
            <a:r>
              <a:rPr lang="es" sz="1800">
                <a:solidFill>
                  <a:srgbClr val="738498"/>
                </a:solidFill>
              </a:rPr>
              <a:t> del proyecto </a:t>
            </a:r>
            <a:r>
              <a:rPr i="1" lang="es" sz="1800">
                <a:solidFill>
                  <a:srgbClr val="4ECDC4"/>
                </a:solidFill>
              </a:rPr>
              <a:t>garage</a:t>
            </a:r>
            <a:r>
              <a:rPr lang="es" sz="1800">
                <a:solidFill>
                  <a:srgbClr val="738498"/>
                </a:solidFill>
              </a:rPr>
              <a:t> de github y etiqueta las clases y sus atributos con todas las anotaciones descritas anteriormente que puedas usar</a:t>
            </a:r>
            <a:endParaRPr sz="1800">
              <a:solidFill>
                <a:srgbClr val="738498"/>
              </a:solidFill>
            </a:endParaRPr>
          </a:p>
          <a:p>
            <a:pPr indent="0" lvl="0" marL="0" rtl="0" algn="l">
              <a:spcBef>
                <a:spcPts val="600"/>
              </a:spcBef>
              <a:spcAft>
                <a:spcPts val="0"/>
              </a:spcAft>
              <a:buNone/>
            </a:pPr>
            <a:r>
              <a:t/>
            </a:r>
            <a:endParaRPr sz="1800">
              <a:solidFill>
                <a:srgbClr val="738498"/>
              </a:solidFill>
            </a:endParaRPr>
          </a:p>
        </p:txBody>
      </p:sp>
      <p:sp>
        <p:nvSpPr>
          <p:cNvPr id="352" name="Google Shape;352;p59"/>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53" name="Google Shape;353;p59"/>
          <p:cNvPicPr preferRelativeResize="0"/>
          <p:nvPr/>
        </p:nvPicPr>
        <p:blipFill>
          <a:blip r:embed="rId4">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0"/>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Google Shape;359;p60"/>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12000">
                <a:solidFill>
                  <a:srgbClr val="4ECDC4"/>
                </a:solidFill>
              </a:rPr>
              <a:t>Ref</a:t>
            </a:r>
            <a:endParaRPr sz="12000">
              <a:solidFill>
                <a:srgbClr val="4ECDC4"/>
              </a:solidFill>
            </a:endParaRPr>
          </a:p>
        </p:txBody>
      </p:sp>
      <p:sp>
        <p:nvSpPr>
          <p:cNvPr id="360" name="Google Shape;360;p60"/>
          <p:cNvSpPr txBox="1"/>
          <p:nvPr>
            <p:ph idx="4294967295" type="subTitle"/>
          </p:nvPr>
        </p:nvSpPr>
        <p:spPr>
          <a:xfrm>
            <a:off x="701975" y="2188400"/>
            <a:ext cx="7608000" cy="626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s" sz="4000"/>
              <a:t>Conceptos Básicos</a:t>
            </a:r>
            <a:endParaRPr b="1" sz="4000"/>
          </a:p>
          <a:p>
            <a:pPr indent="0" lvl="0" marL="0">
              <a:spcBef>
                <a:spcPts val="600"/>
              </a:spcBef>
              <a:spcAft>
                <a:spcPts val="0"/>
              </a:spcAft>
              <a:buNone/>
            </a:pPr>
            <a:r>
              <a:t/>
            </a:r>
            <a:endParaRPr b="1" sz="4000"/>
          </a:p>
        </p:txBody>
      </p:sp>
      <p:sp>
        <p:nvSpPr>
          <p:cNvPr id="361" name="Google Shape;361;p60"/>
          <p:cNvSpPr txBox="1"/>
          <p:nvPr>
            <p:ph idx="4294967295" type="body"/>
          </p:nvPr>
        </p:nvSpPr>
        <p:spPr>
          <a:xfrm>
            <a:off x="701975" y="3448988"/>
            <a:ext cx="6665100" cy="141975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https://www.tutorialspoint.com/jpa/index.htm</a:t>
            </a:r>
            <a:endParaRPr sz="1000"/>
          </a:p>
          <a:p>
            <a:pPr indent="-292100" lvl="0" marL="457200" rtl="0">
              <a:spcBef>
                <a:spcPts val="1000"/>
              </a:spcBef>
              <a:spcAft>
                <a:spcPts val="0"/>
              </a:spcAft>
              <a:buSzPts val="1000"/>
              <a:buChar char="▣"/>
            </a:pPr>
            <a:r>
              <a:rPr lang="es" sz="1000"/>
              <a:t>https://stackoverflow.com/questions/9881611/whats-the-difference-between-jpa-and-hibernate</a:t>
            </a:r>
            <a:endParaRPr sz="1000"/>
          </a:p>
          <a:p>
            <a:pPr indent="-292100" lvl="0" marL="457200" rtl="0">
              <a:spcBef>
                <a:spcPts val="1000"/>
              </a:spcBef>
              <a:spcAft>
                <a:spcPts val="0"/>
              </a:spcAft>
              <a:buSzPts val="1000"/>
              <a:buChar char="▣"/>
            </a:pPr>
            <a:r>
              <a:rPr lang="es" sz="1000"/>
              <a:t>https://www.javacodegeeks.com/2015/02/jpa-tutorial.html</a:t>
            </a:r>
            <a:endParaRPr sz="1000"/>
          </a:p>
          <a:p>
            <a:pPr indent="-292100" lvl="0" marL="457200" rtl="0">
              <a:spcBef>
                <a:spcPts val="1000"/>
              </a:spcBef>
              <a:spcAft>
                <a:spcPts val="1000"/>
              </a:spcAft>
              <a:buSzPts val="1000"/>
              <a:buChar char="▣"/>
            </a:pPr>
            <a:r>
              <a:rPr lang="es" sz="1000"/>
              <a:t>https://howtodoinjava.com/hibernate/hibernate-jpa-2-persistence-annotations-tutorial/</a:t>
            </a:r>
            <a:endParaRPr sz="1000"/>
          </a:p>
        </p:txBody>
      </p:sp>
      <p:sp>
        <p:nvSpPr>
          <p:cNvPr id="362" name="Google Shape;362;p60"/>
          <p:cNvSpPr/>
          <p:nvPr/>
        </p:nvSpPr>
        <p:spPr>
          <a:xfrm>
            <a:off x="813273" y="3075198"/>
            <a:ext cx="1533600" cy="103275"/>
          </a:xfrm>
          <a:prstGeom prst="rect">
            <a:avLst/>
          </a:prstGeom>
          <a:solidFill>
            <a:srgbClr val="454F5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54F5B"/>
              </a:solidFill>
            </a:endParaRPr>
          </a:p>
        </p:txBody>
      </p:sp>
      <p:sp>
        <p:nvSpPr>
          <p:cNvPr id="363" name="Google Shape;363;p60"/>
          <p:cNvSpPr txBox="1"/>
          <p:nvPr>
            <p:ph idx="12" type="sldNum"/>
          </p:nvPr>
        </p:nvSpPr>
        <p:spPr>
          <a:xfrm>
            <a:off x="4297650" y="4777483"/>
            <a:ext cx="548700" cy="30892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1"/>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Google Shape;369;p61"/>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12000">
                <a:solidFill>
                  <a:srgbClr val="4ECDC4"/>
                </a:solidFill>
              </a:rPr>
              <a:t>Ref</a:t>
            </a:r>
            <a:endParaRPr sz="12000">
              <a:solidFill>
                <a:srgbClr val="4ECDC4"/>
              </a:solidFill>
            </a:endParaRPr>
          </a:p>
        </p:txBody>
      </p:sp>
      <p:sp>
        <p:nvSpPr>
          <p:cNvPr id="370" name="Google Shape;370;p61"/>
          <p:cNvSpPr txBox="1"/>
          <p:nvPr>
            <p:ph idx="4294967295" type="subTitle"/>
          </p:nvPr>
        </p:nvSpPr>
        <p:spPr>
          <a:xfrm>
            <a:off x="701974" y="2188406"/>
            <a:ext cx="5391000" cy="626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s" sz="4000"/>
              <a:t>Conceptos Básicos</a:t>
            </a:r>
            <a:endParaRPr b="1" sz="4000"/>
          </a:p>
        </p:txBody>
      </p:sp>
      <p:sp>
        <p:nvSpPr>
          <p:cNvPr id="371" name="Google Shape;371;p61"/>
          <p:cNvSpPr/>
          <p:nvPr/>
        </p:nvSpPr>
        <p:spPr>
          <a:xfrm>
            <a:off x="813273" y="3075198"/>
            <a:ext cx="1533600" cy="103275"/>
          </a:xfrm>
          <a:prstGeom prst="rect">
            <a:avLst/>
          </a:prstGeom>
          <a:solidFill>
            <a:srgbClr val="454F5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54F5B"/>
              </a:solidFill>
            </a:endParaRPr>
          </a:p>
        </p:txBody>
      </p:sp>
      <p:sp>
        <p:nvSpPr>
          <p:cNvPr id="372" name="Google Shape;372;p61"/>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73" name="Google Shape;373;p61"/>
          <p:cNvSpPr txBox="1"/>
          <p:nvPr>
            <p:ph idx="4294967295" type="body"/>
          </p:nvPr>
        </p:nvSpPr>
        <p:spPr>
          <a:xfrm>
            <a:off x="701975" y="3449000"/>
            <a:ext cx="7537500" cy="14196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https://www.boraji.com/hibernate-5-and-jpa-2-persist-find-merge-and-remove-example</a:t>
            </a:r>
            <a:endParaRPr sz="1000"/>
          </a:p>
          <a:p>
            <a:pPr indent="-292100" lvl="0" marL="457200" rtl="0">
              <a:spcBef>
                <a:spcPts val="1000"/>
              </a:spcBef>
              <a:spcAft>
                <a:spcPts val="0"/>
              </a:spcAft>
              <a:buSzPts val="1000"/>
              <a:buChar char="▣"/>
            </a:pPr>
            <a:r>
              <a:rPr lang="es" sz="1000"/>
              <a:t>http://www.codejava.net/frameworks/hibernate/java-hibernate-jpa-annotations-tutorial-for-beginners</a:t>
            </a:r>
            <a:endParaRPr sz="1000"/>
          </a:p>
          <a:p>
            <a:pPr indent="-292100" lvl="0" marL="457200" rtl="0">
              <a:spcBef>
                <a:spcPts val="1000"/>
              </a:spcBef>
              <a:spcAft>
                <a:spcPts val="0"/>
              </a:spcAft>
              <a:buSzPts val="1000"/>
              <a:buChar char="▣"/>
            </a:pPr>
            <a:r>
              <a:rPr lang="es" sz="1000"/>
              <a:t>https://www.oscarblancarteblog.com/tutoriales/java-persistence-api-jpa/</a:t>
            </a:r>
            <a:endParaRPr sz="1000"/>
          </a:p>
          <a:p>
            <a:pPr indent="-292100" lvl="0" marL="457200" rtl="0">
              <a:spcBef>
                <a:spcPts val="1000"/>
              </a:spcBef>
              <a:spcAft>
                <a:spcPts val="1000"/>
              </a:spcAft>
              <a:buSzPts val="1000"/>
              <a:buChar char="▣"/>
            </a:pPr>
            <a:r>
              <a:rPr lang="es" sz="1000"/>
              <a:t>https://vladmihalcea.com/prepersist-preupdate-embeddable-jpa-hibernate/</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2"/>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Google Shape;379;p62"/>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sz="12000">
                <a:solidFill>
                  <a:srgbClr val="4ECDC4"/>
                </a:solidFill>
              </a:rPr>
              <a:t>Ref</a:t>
            </a:r>
            <a:endParaRPr sz="12000">
              <a:solidFill>
                <a:srgbClr val="4ECDC4"/>
              </a:solidFill>
            </a:endParaRPr>
          </a:p>
        </p:txBody>
      </p:sp>
      <p:sp>
        <p:nvSpPr>
          <p:cNvPr id="380" name="Google Shape;380;p62"/>
          <p:cNvSpPr txBox="1"/>
          <p:nvPr>
            <p:ph idx="4294967295" type="subTitle"/>
          </p:nvPr>
        </p:nvSpPr>
        <p:spPr>
          <a:xfrm>
            <a:off x="701974" y="2188406"/>
            <a:ext cx="5391000" cy="62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s" sz="4000"/>
              <a:t>Conceptos Básicos</a:t>
            </a:r>
            <a:endParaRPr b="1" sz="4000"/>
          </a:p>
        </p:txBody>
      </p:sp>
      <p:sp>
        <p:nvSpPr>
          <p:cNvPr id="381" name="Google Shape;381;p62"/>
          <p:cNvSpPr/>
          <p:nvPr/>
        </p:nvSpPr>
        <p:spPr>
          <a:xfrm>
            <a:off x="813273" y="3075198"/>
            <a:ext cx="1533600" cy="103200"/>
          </a:xfrm>
          <a:prstGeom prst="rect">
            <a:avLst/>
          </a:prstGeom>
          <a:solidFill>
            <a:srgbClr val="454F5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454F5B"/>
              </a:solidFill>
            </a:endParaRPr>
          </a:p>
        </p:txBody>
      </p:sp>
      <p:sp>
        <p:nvSpPr>
          <p:cNvPr id="382" name="Google Shape;382;p62"/>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83" name="Google Shape;383;p62"/>
          <p:cNvSpPr txBox="1"/>
          <p:nvPr>
            <p:ph idx="4294967295" type="body"/>
          </p:nvPr>
        </p:nvSpPr>
        <p:spPr>
          <a:xfrm>
            <a:off x="701975" y="3449000"/>
            <a:ext cx="7537500" cy="14196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https://www.sitepoint.com/5-reasons-to-use-jpa-hibernate/</a:t>
            </a:r>
            <a:endParaRPr sz="1000"/>
          </a:p>
          <a:p>
            <a:pPr indent="-292100" lvl="0" marL="457200" rtl="0">
              <a:spcBef>
                <a:spcPts val="1000"/>
              </a:spcBef>
              <a:spcAft>
                <a:spcPts val="0"/>
              </a:spcAft>
              <a:buSzPts val="1000"/>
              <a:buChar char="▣"/>
            </a:pPr>
            <a:r>
              <a:rPr lang="es" sz="1000"/>
              <a:t>http://www.thejavageek.com/2014/05/24/jpa-constraints/</a:t>
            </a:r>
            <a:endParaRPr sz="1000"/>
          </a:p>
          <a:p>
            <a:pPr indent="-292100" lvl="0" marL="457200" rtl="0">
              <a:spcBef>
                <a:spcPts val="1000"/>
              </a:spcBef>
              <a:spcAft>
                <a:spcPts val="0"/>
              </a:spcAft>
              <a:buSzPts val="1000"/>
              <a:buChar char="▣"/>
            </a:pPr>
            <a:r>
              <a:rPr lang="es" sz="1000"/>
              <a:t>https://www.thoughts-on-java.org/ultimate-guide-association-mappings-jpa-hibernate/#oneToOne</a:t>
            </a:r>
            <a:endParaRPr sz="1000"/>
          </a:p>
          <a:p>
            <a:pPr indent="-292100" lvl="0" marL="457200" rtl="0">
              <a:spcBef>
                <a:spcPts val="1000"/>
              </a:spcBef>
              <a:spcAft>
                <a:spcPts val="1000"/>
              </a:spcAft>
              <a:buSzPts val="1000"/>
              <a:buChar char="▣"/>
            </a:pPr>
            <a:r>
              <a:rPr lang="es" sz="1000"/>
              <a:t>https://www.thoughts-on-java.org/entity-mappings-introduction-jpa-fetchtypes/</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3"/>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Google Shape;389;p63"/>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sz="12000">
                <a:solidFill>
                  <a:srgbClr val="4ECDC4"/>
                </a:solidFill>
              </a:rPr>
              <a:t>Ref</a:t>
            </a:r>
            <a:endParaRPr sz="12000">
              <a:solidFill>
                <a:srgbClr val="4ECDC4"/>
              </a:solidFill>
            </a:endParaRPr>
          </a:p>
        </p:txBody>
      </p:sp>
      <p:sp>
        <p:nvSpPr>
          <p:cNvPr id="390" name="Google Shape;390;p63"/>
          <p:cNvSpPr txBox="1"/>
          <p:nvPr>
            <p:ph idx="4294967295" type="subTitle"/>
          </p:nvPr>
        </p:nvSpPr>
        <p:spPr>
          <a:xfrm>
            <a:off x="701974" y="2188406"/>
            <a:ext cx="5391000" cy="62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s" sz="4000"/>
              <a:t>Conceptos Básicos</a:t>
            </a:r>
            <a:endParaRPr b="1" sz="4000"/>
          </a:p>
        </p:txBody>
      </p:sp>
      <p:sp>
        <p:nvSpPr>
          <p:cNvPr id="391" name="Google Shape;391;p63"/>
          <p:cNvSpPr/>
          <p:nvPr/>
        </p:nvSpPr>
        <p:spPr>
          <a:xfrm>
            <a:off x="813273" y="3075198"/>
            <a:ext cx="1533600" cy="103200"/>
          </a:xfrm>
          <a:prstGeom prst="rect">
            <a:avLst/>
          </a:prstGeom>
          <a:solidFill>
            <a:srgbClr val="454F5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454F5B"/>
              </a:solidFill>
            </a:endParaRPr>
          </a:p>
        </p:txBody>
      </p:sp>
      <p:sp>
        <p:nvSpPr>
          <p:cNvPr id="392" name="Google Shape;392;p63"/>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93" name="Google Shape;393;p63"/>
          <p:cNvSpPr txBox="1"/>
          <p:nvPr>
            <p:ph idx="4294967295" type="body"/>
          </p:nvPr>
        </p:nvSpPr>
        <p:spPr>
          <a:xfrm>
            <a:off x="701975" y="3449000"/>
            <a:ext cx="7537500" cy="14196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https://www.thoughts-on-java.org/jpql/</a:t>
            </a:r>
            <a:endParaRPr sz="1000"/>
          </a:p>
          <a:p>
            <a:pPr indent="-292100" lvl="0" marL="457200" rtl="0">
              <a:spcBef>
                <a:spcPts val="1000"/>
              </a:spcBef>
              <a:spcAft>
                <a:spcPts val="0"/>
              </a:spcAft>
              <a:buSzPts val="1000"/>
              <a:buChar char="▣"/>
            </a:pPr>
            <a:r>
              <a:rPr lang="es" sz="1000"/>
              <a:t>https://vladmihalcea.com/a-beginners-guide-to-jpa-and-hibernate-cascade-types/</a:t>
            </a:r>
            <a:endParaRPr sz="1000"/>
          </a:p>
          <a:p>
            <a:pPr indent="-292100" lvl="0" marL="457200" rtl="0">
              <a:spcBef>
                <a:spcPts val="1000"/>
              </a:spcBef>
              <a:spcAft>
                <a:spcPts val="0"/>
              </a:spcAft>
              <a:buSzPts val="1000"/>
              <a:buChar char="▣"/>
            </a:pPr>
            <a:r>
              <a:rPr lang="es" sz="1000"/>
              <a:t>https://vladmihalcea.com/hibernate-sql-function-jpql-criteria-api-query/</a:t>
            </a:r>
            <a:endParaRPr sz="1000"/>
          </a:p>
          <a:p>
            <a:pPr indent="-292100" lvl="0" marL="457200" rtl="0">
              <a:spcBef>
                <a:spcPts val="1000"/>
              </a:spcBef>
              <a:spcAft>
                <a:spcPts val="1000"/>
              </a:spcAft>
              <a:buSzPts val="1000"/>
              <a:buChar char="▣"/>
            </a:pPr>
            <a:r>
              <a:rPr lang="es" sz="1000"/>
              <a:t>https://www.thoughts-on-java.org/jpa-persistence-xml/</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El archivo persistence.xml</a:t>
            </a:r>
            <a:endParaRPr/>
          </a:p>
        </p:txBody>
      </p:sp>
      <p:sp>
        <p:nvSpPr>
          <p:cNvPr id="141" name="Google Shape;141;p29"/>
          <p:cNvSpPr txBox="1"/>
          <p:nvPr>
            <p:ph idx="1" type="body"/>
          </p:nvPr>
        </p:nvSpPr>
        <p:spPr>
          <a:xfrm>
            <a:off x="691200" y="1358700"/>
            <a:ext cx="39591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archivo </a:t>
            </a:r>
            <a:r>
              <a:rPr i="1" lang="es" sz="1800">
                <a:solidFill>
                  <a:srgbClr val="4ECDC4"/>
                </a:solidFill>
              </a:rPr>
              <a:t>persistence.xml</a:t>
            </a:r>
            <a:r>
              <a:rPr lang="es" sz="1800"/>
              <a:t> permite configurar varios aspectos, entre los que se encuentran la definición del proveedor de persistencia (</a:t>
            </a:r>
            <a:r>
              <a:rPr i="1" lang="es" sz="1800">
                <a:solidFill>
                  <a:srgbClr val="4ECDC4"/>
                </a:solidFill>
              </a:rPr>
              <a:t>Hibernate</a:t>
            </a:r>
            <a:r>
              <a:rPr lang="es" sz="1800"/>
              <a:t> en nuestro caso) </a:t>
            </a:r>
            <a:endParaRPr sz="1800"/>
          </a:p>
          <a:p>
            <a:pPr indent="-342900" lvl="0" marL="457200" rtl="0">
              <a:spcBef>
                <a:spcPts val="1000"/>
              </a:spcBef>
              <a:spcAft>
                <a:spcPts val="0"/>
              </a:spcAft>
              <a:buSzPts val="1800"/>
              <a:buChar char="▣"/>
            </a:pPr>
            <a:r>
              <a:rPr lang="es" sz="1800"/>
              <a:t>Debe estar ubicado en la carpeta </a:t>
            </a:r>
            <a:r>
              <a:rPr i="1" lang="es" sz="1800">
                <a:solidFill>
                  <a:srgbClr val="4ECDC4"/>
                </a:solidFill>
              </a:rPr>
              <a:t>resources/META-INF</a:t>
            </a:r>
            <a:endParaRPr i="1" sz="1800">
              <a:solidFill>
                <a:srgbClr val="4ECDC4"/>
              </a:solidFill>
            </a:endParaRPr>
          </a:p>
          <a:p>
            <a:pPr indent="0" lvl="0" marL="0">
              <a:spcBef>
                <a:spcPts val="1000"/>
              </a:spcBef>
              <a:spcAft>
                <a:spcPts val="0"/>
              </a:spcAft>
              <a:buNone/>
            </a:pPr>
            <a:r>
              <a:t/>
            </a:r>
            <a:endParaRPr sz="1800"/>
          </a:p>
        </p:txBody>
      </p:sp>
      <p:pic>
        <p:nvPicPr>
          <p:cNvPr id="142" name="Google Shape;142;p29"/>
          <p:cNvPicPr preferRelativeResize="0"/>
          <p:nvPr/>
        </p:nvPicPr>
        <p:blipFill>
          <a:blip r:embed="rId3">
            <a:alphaModFix/>
          </a:blip>
          <a:stretch>
            <a:fillRect/>
          </a:stretch>
        </p:blipFill>
        <p:spPr>
          <a:xfrm>
            <a:off x="5193375" y="1536675"/>
            <a:ext cx="2434650" cy="1892275"/>
          </a:xfrm>
          <a:prstGeom prst="rect">
            <a:avLst/>
          </a:prstGeom>
          <a:noFill/>
          <a:ln>
            <a:noFill/>
          </a:ln>
        </p:spPr>
      </p:pic>
      <p:pic>
        <p:nvPicPr>
          <p:cNvPr id="143" name="Google Shape;143;p29"/>
          <p:cNvPicPr preferRelativeResize="0"/>
          <p:nvPr/>
        </p:nvPicPr>
        <p:blipFill rotWithShape="1">
          <a:blip r:embed="rId4">
            <a:alphaModFix/>
          </a:blip>
          <a:srcRect b="84326" l="0" r="30182" t="0"/>
          <a:stretch/>
        </p:blipFill>
        <p:spPr>
          <a:xfrm>
            <a:off x="4837575" y="3635525"/>
            <a:ext cx="3904849" cy="587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archivo persistence.xml</a:t>
            </a:r>
            <a:endParaRPr/>
          </a:p>
        </p:txBody>
      </p:sp>
      <p:sp>
        <p:nvSpPr>
          <p:cNvPr id="149" name="Google Shape;149;p30"/>
          <p:cNvSpPr txBox="1"/>
          <p:nvPr>
            <p:ph idx="1" type="body"/>
          </p:nvPr>
        </p:nvSpPr>
        <p:spPr>
          <a:xfrm>
            <a:off x="691200" y="1358700"/>
            <a:ext cx="77310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Además del proveedor de persistencia, en el archivo </a:t>
            </a:r>
            <a:r>
              <a:rPr i="1" lang="es" sz="1800">
                <a:solidFill>
                  <a:srgbClr val="4ECDC4"/>
                </a:solidFill>
              </a:rPr>
              <a:t>persistence.xml</a:t>
            </a:r>
            <a:r>
              <a:rPr lang="es" sz="1800"/>
              <a:t> se pueden configurar cosas como:</a:t>
            </a:r>
            <a:endParaRPr sz="1800"/>
          </a:p>
          <a:p>
            <a:pPr indent="-304800" lvl="1" marL="914400" rtl="0">
              <a:spcBef>
                <a:spcPts val="1000"/>
              </a:spcBef>
              <a:spcAft>
                <a:spcPts val="0"/>
              </a:spcAft>
              <a:buSzPts val="1200"/>
              <a:buChar char="□"/>
            </a:pPr>
            <a:r>
              <a:rPr lang="es" sz="1200"/>
              <a:t>El nombre de cada unidad de persistencia (si hay varias)</a:t>
            </a:r>
            <a:endParaRPr sz="1200"/>
          </a:p>
          <a:p>
            <a:pPr indent="-304800" lvl="1" marL="914400" rtl="0">
              <a:spcBef>
                <a:spcPts val="1000"/>
              </a:spcBef>
              <a:spcAft>
                <a:spcPts val="0"/>
              </a:spcAft>
              <a:buSzPts val="1200"/>
              <a:buChar char="□"/>
            </a:pPr>
            <a:r>
              <a:rPr lang="es" sz="1200"/>
              <a:t>Qué clases de persistencia administradas son parte de una unidad de persistencia</a:t>
            </a:r>
            <a:endParaRPr sz="1200"/>
          </a:p>
          <a:p>
            <a:pPr indent="-304800" lvl="1" marL="914400" rtl="0">
              <a:spcBef>
                <a:spcPts val="1000"/>
              </a:spcBef>
              <a:spcAft>
                <a:spcPts val="0"/>
              </a:spcAft>
              <a:buSzPts val="1200"/>
              <a:buChar char="□"/>
            </a:pPr>
            <a:r>
              <a:rPr lang="es" sz="1200"/>
              <a:t>Cómo se asignarán estas clases a las tablas de la base de datos</a:t>
            </a:r>
            <a:endParaRPr sz="1200"/>
          </a:p>
          <a:p>
            <a:pPr indent="-304800" lvl="1" marL="914400" rtl="0">
              <a:spcBef>
                <a:spcPts val="1000"/>
              </a:spcBef>
              <a:spcAft>
                <a:spcPts val="0"/>
              </a:spcAft>
              <a:buSzPts val="1200"/>
              <a:buChar char="□"/>
            </a:pPr>
            <a:r>
              <a:rPr lang="es" sz="1200"/>
              <a:t>La fuente de datos que se quiere usar para conectarse a la base de datos</a:t>
            </a:r>
            <a:endParaRPr sz="1200"/>
          </a:p>
          <a:p>
            <a:pPr indent="-304800" lvl="1" marL="914400" rtl="0">
              <a:spcBef>
                <a:spcPts val="1000"/>
              </a:spcBef>
              <a:spcAft>
                <a:spcPts val="0"/>
              </a:spcAft>
              <a:buSzPts val="1200"/>
              <a:buChar char="□"/>
            </a:pPr>
            <a:r>
              <a:rPr lang="es" sz="1200"/>
              <a:t>Cómo crear y validar el esquema de la base de datos</a:t>
            </a:r>
            <a:endParaRPr sz="1200"/>
          </a:p>
          <a:p>
            <a:pPr indent="-304800" lvl="1" marL="914400" rtl="0">
              <a:spcBef>
                <a:spcPts val="1000"/>
              </a:spcBef>
              <a:spcAft>
                <a:spcPts val="0"/>
              </a:spcAft>
              <a:buSzPts val="1200"/>
              <a:buChar char="□"/>
            </a:pPr>
            <a:r>
              <a:rPr lang="es" sz="1200"/>
              <a:t>El modo del segundo nivel de caché</a:t>
            </a:r>
            <a:endParaRPr sz="1200"/>
          </a:p>
          <a:p>
            <a:pPr indent="-304800" lvl="1" marL="914400" rtl="0">
              <a:spcBef>
                <a:spcPts val="1000"/>
              </a:spcBef>
              <a:spcAft>
                <a:spcPts val="0"/>
              </a:spcAft>
              <a:buSzPts val="1200"/>
              <a:buChar char="□"/>
            </a:pPr>
            <a:r>
              <a:rPr lang="es" sz="1200"/>
              <a:t>Varios parámetros de configuración específicos del proveedor</a:t>
            </a:r>
            <a:endParaRPr sz="1800"/>
          </a:p>
          <a:p>
            <a:pPr indent="0" lvl="0" marL="0" rtl="0">
              <a:spcBef>
                <a:spcPts val="10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archivo persistence.xml</a:t>
            </a:r>
            <a:endParaRPr/>
          </a:p>
        </p:txBody>
      </p:sp>
      <p:sp>
        <p:nvSpPr>
          <p:cNvPr id="155" name="Google Shape;155;p31"/>
          <p:cNvSpPr txBox="1"/>
          <p:nvPr>
            <p:ph idx="1" type="body"/>
          </p:nvPr>
        </p:nvSpPr>
        <p:spPr>
          <a:xfrm>
            <a:off x="691200" y="1358700"/>
            <a:ext cx="38205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En la sección de </a:t>
            </a:r>
            <a:r>
              <a:rPr i="1" lang="es" sz="1800">
                <a:solidFill>
                  <a:srgbClr val="4ECDC4"/>
                </a:solidFill>
              </a:rPr>
              <a:t>properties </a:t>
            </a:r>
            <a:r>
              <a:rPr lang="es" sz="1800"/>
              <a:t>se encuentran todos los datos de conexión a la base de datos, como el driver, cadena de conexión, usuario y password, los cuales serán cargados en tiempo de ejecución para establecer la conexión a la base de datos</a:t>
            </a:r>
            <a:endParaRPr sz="1800"/>
          </a:p>
          <a:p>
            <a:pPr indent="0" lvl="0" marL="0" rtl="0">
              <a:spcBef>
                <a:spcPts val="1000"/>
              </a:spcBef>
              <a:spcAft>
                <a:spcPts val="0"/>
              </a:spcAft>
              <a:buNone/>
            </a:pPr>
            <a:r>
              <a:t/>
            </a:r>
            <a:endParaRPr sz="1800"/>
          </a:p>
        </p:txBody>
      </p:sp>
      <p:pic>
        <p:nvPicPr>
          <p:cNvPr id="156" name="Google Shape;156;p31"/>
          <p:cNvPicPr preferRelativeResize="0"/>
          <p:nvPr/>
        </p:nvPicPr>
        <p:blipFill rotWithShape="1">
          <a:blip r:embed="rId3">
            <a:alphaModFix/>
          </a:blip>
          <a:srcRect b="3601" l="0" r="30182" t="38302"/>
          <a:stretch/>
        </p:blipFill>
        <p:spPr>
          <a:xfrm>
            <a:off x="4675175" y="1756600"/>
            <a:ext cx="3904849" cy="217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El archivo persistence.xml</a:t>
            </a:r>
            <a:endParaRPr/>
          </a:p>
        </p:txBody>
      </p:sp>
      <p:sp>
        <p:nvSpPr>
          <p:cNvPr id="162" name="Google Shape;162;p32"/>
          <p:cNvSpPr txBox="1"/>
          <p:nvPr>
            <p:ph idx="1" type="body"/>
          </p:nvPr>
        </p:nvSpPr>
        <p:spPr>
          <a:xfrm>
            <a:off x="691200" y="1238650"/>
            <a:ext cx="8238300" cy="342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s" sz="1800"/>
              <a:t>JPA</a:t>
            </a:r>
            <a:r>
              <a:rPr lang="es" sz="1800"/>
              <a:t> puede crear todos los objetos de la base de datos de forma automática por medio de lo metadatos. Este comportamiento es definido en el archivo </a:t>
            </a:r>
            <a:r>
              <a:rPr i="1" lang="es" sz="1800">
                <a:solidFill>
                  <a:srgbClr val="4ECDC4"/>
                </a:solidFill>
              </a:rPr>
              <a:t>persistence.xml</a:t>
            </a:r>
            <a:r>
              <a:rPr lang="es" sz="1800"/>
              <a:t>:</a:t>
            </a:r>
            <a:endParaRPr sz="1800"/>
          </a:p>
          <a:p>
            <a:pPr indent="-317500" lvl="0" marL="457200" rtl="0">
              <a:spcBef>
                <a:spcPts val="1000"/>
              </a:spcBef>
              <a:spcAft>
                <a:spcPts val="0"/>
              </a:spcAft>
              <a:buSzPts val="1400"/>
              <a:buChar char="▣"/>
            </a:pPr>
            <a:r>
              <a:rPr i="1" lang="es" sz="1400">
                <a:solidFill>
                  <a:srgbClr val="4ECDC4"/>
                </a:solidFill>
              </a:rPr>
              <a:t>none</a:t>
            </a:r>
            <a:r>
              <a:rPr lang="es" sz="1400"/>
              <a:t>: no se realizará creación o eliminación de esquema</a:t>
            </a:r>
            <a:endParaRPr sz="1400"/>
          </a:p>
          <a:p>
            <a:pPr indent="-317500" lvl="0" marL="457200" rtl="0">
              <a:spcBef>
                <a:spcPts val="1000"/>
              </a:spcBef>
              <a:spcAft>
                <a:spcPts val="0"/>
              </a:spcAft>
              <a:buSzPts val="1400"/>
              <a:buChar char="▣"/>
            </a:pPr>
            <a:r>
              <a:rPr i="1" lang="es" sz="1400">
                <a:solidFill>
                  <a:srgbClr val="4ECDC4"/>
                </a:solidFill>
              </a:rPr>
              <a:t>create</a:t>
            </a:r>
            <a:r>
              <a:rPr lang="es" sz="1400"/>
              <a:t>: el proveedor creará los objetos de la base de datos en el despliegue de la aplicación (permanecerán sin cambios después)</a:t>
            </a:r>
            <a:endParaRPr sz="1400"/>
          </a:p>
          <a:p>
            <a:pPr indent="-317500" lvl="0" marL="457200" rtl="0">
              <a:spcBef>
                <a:spcPts val="1000"/>
              </a:spcBef>
              <a:spcAft>
                <a:spcPts val="0"/>
              </a:spcAft>
              <a:buSzPts val="1400"/>
              <a:buChar char="▣"/>
            </a:pPr>
            <a:r>
              <a:rPr i="1" lang="es" sz="1400">
                <a:solidFill>
                  <a:srgbClr val="4ECDC4"/>
                </a:solidFill>
              </a:rPr>
              <a:t>drop-and-create</a:t>
            </a:r>
            <a:r>
              <a:rPr lang="es" sz="1400"/>
              <a:t>: se eliminarán todos los objetos de la base de datos y el proveedor los creará en el despliegue</a:t>
            </a:r>
            <a:endParaRPr sz="1400"/>
          </a:p>
          <a:p>
            <a:pPr indent="-317500" lvl="0" marL="457200" rtl="0">
              <a:spcBef>
                <a:spcPts val="1000"/>
              </a:spcBef>
              <a:spcAft>
                <a:spcPts val="0"/>
              </a:spcAft>
              <a:buSzPts val="1400"/>
              <a:buChar char="▣"/>
            </a:pPr>
            <a:r>
              <a:rPr i="1" lang="es" sz="1400">
                <a:solidFill>
                  <a:srgbClr val="4ECDC4"/>
                </a:solidFill>
              </a:rPr>
              <a:t>drop</a:t>
            </a:r>
            <a:r>
              <a:rPr lang="es" sz="1400"/>
              <a:t>: cualquier objeto en la base de datos se eliminará en la despliegue de la app</a:t>
            </a:r>
            <a:endParaRPr sz="1400"/>
          </a:p>
          <a:p>
            <a:pPr indent="0" lvl="0" marL="0" rtl="0">
              <a:spcBef>
                <a:spcPts val="1000"/>
              </a:spcBef>
              <a:spcAft>
                <a:spcPts val="0"/>
              </a:spcAft>
              <a:buNone/>
            </a:pPr>
            <a:r>
              <a:t/>
            </a:r>
            <a:endParaRPr sz="1800"/>
          </a:p>
        </p:txBody>
      </p:sp>
      <p:pic>
        <p:nvPicPr>
          <p:cNvPr id="163" name="Google Shape;163;p32"/>
          <p:cNvPicPr preferRelativeResize="0"/>
          <p:nvPr/>
        </p:nvPicPr>
        <p:blipFill>
          <a:blip r:embed="rId3">
            <a:alphaModFix/>
          </a:blip>
          <a:stretch>
            <a:fillRect/>
          </a:stretch>
        </p:blipFill>
        <p:spPr>
          <a:xfrm>
            <a:off x="2209850" y="4200000"/>
            <a:ext cx="5201000" cy="32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Google Shape;169;p33"/>
          <p:cNvSpPr txBox="1"/>
          <p:nvPr>
            <p:ph idx="4294967295" type="body"/>
          </p:nvPr>
        </p:nvSpPr>
        <p:spPr>
          <a:xfrm>
            <a:off x="3483000" y="1319700"/>
            <a:ext cx="4919700" cy="25041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b="1" i="1" lang="es" sz="1800">
                <a:solidFill>
                  <a:srgbClr val="738498"/>
                </a:solidFill>
              </a:rPr>
              <a:t>Billing App</a:t>
            </a:r>
            <a:endParaRPr b="1" i="1" sz="1800">
              <a:solidFill>
                <a:srgbClr val="738498"/>
              </a:solidFill>
            </a:endParaRPr>
          </a:p>
          <a:p>
            <a:pPr indent="0" lvl="0" marL="0" rtl="0" algn="l">
              <a:spcBef>
                <a:spcPts val="600"/>
              </a:spcBef>
              <a:spcAft>
                <a:spcPts val="0"/>
              </a:spcAft>
              <a:buNone/>
            </a:pPr>
            <a:r>
              <a:rPr lang="es" sz="1800">
                <a:solidFill>
                  <a:srgbClr val="738498"/>
                </a:solidFill>
              </a:rPr>
              <a:t>Accede al repositorio de Github </a:t>
            </a:r>
            <a:r>
              <a:rPr i="1" lang="es" sz="1800">
                <a:solidFill>
                  <a:srgbClr val="4ECDC4"/>
                </a:solidFill>
              </a:rPr>
              <a:t>https://github.com/SpringFrameworkWorkshop/billing-app</a:t>
            </a:r>
            <a:r>
              <a:rPr lang="es" sz="1800">
                <a:solidFill>
                  <a:srgbClr val="738498"/>
                </a:solidFill>
              </a:rPr>
              <a:t>, añade las dependencias necesarias para configurar </a:t>
            </a:r>
            <a:r>
              <a:rPr i="1" lang="es" sz="1800">
                <a:solidFill>
                  <a:srgbClr val="738498"/>
                </a:solidFill>
              </a:rPr>
              <a:t>Hibernate</a:t>
            </a:r>
            <a:r>
              <a:rPr lang="es" sz="1800">
                <a:solidFill>
                  <a:srgbClr val="738498"/>
                </a:solidFill>
              </a:rPr>
              <a:t> como proveedor en el proyecto y configura el archivo </a:t>
            </a:r>
            <a:r>
              <a:rPr i="1" lang="es" sz="1800">
                <a:solidFill>
                  <a:srgbClr val="4ECDC4"/>
                </a:solidFill>
              </a:rPr>
              <a:t>persistence.xml</a:t>
            </a:r>
            <a:r>
              <a:rPr lang="es" sz="1800">
                <a:solidFill>
                  <a:srgbClr val="738498"/>
                </a:solidFill>
              </a:rPr>
              <a:t> </a:t>
            </a:r>
            <a:r>
              <a:rPr lang="es" sz="1800">
                <a:solidFill>
                  <a:srgbClr val="738498"/>
                </a:solidFill>
              </a:rPr>
              <a:t>con los datos necesarios (utiliza la estrategia </a:t>
            </a:r>
            <a:r>
              <a:rPr i="1" lang="es" sz="1800">
                <a:solidFill>
                  <a:srgbClr val="738498"/>
                </a:solidFill>
              </a:rPr>
              <a:t>drop-and-create</a:t>
            </a:r>
            <a:r>
              <a:rPr lang="es" sz="1800">
                <a:solidFill>
                  <a:srgbClr val="738498"/>
                </a:solidFill>
              </a:rPr>
              <a:t>)</a:t>
            </a:r>
            <a:endParaRPr sz="1800">
              <a:solidFill>
                <a:srgbClr val="738498"/>
              </a:solidFill>
            </a:endParaRPr>
          </a:p>
        </p:txBody>
      </p:sp>
      <p:sp>
        <p:nvSpPr>
          <p:cNvPr id="170" name="Google Shape;170;p33"/>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71" name="Google Shape;171;p33"/>
          <p:cNvPicPr preferRelativeResize="0"/>
          <p:nvPr/>
        </p:nvPicPr>
        <p:blipFill>
          <a:blip r:embed="rId3">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34"/>
          <p:cNvSpPr txBox="1"/>
          <p:nvPr>
            <p:ph idx="4294967295" type="body"/>
          </p:nvPr>
        </p:nvSpPr>
        <p:spPr>
          <a:xfrm>
            <a:off x="3483000" y="1319700"/>
            <a:ext cx="4919700" cy="25041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b="1" i="1" lang="es" sz="1800">
                <a:solidFill>
                  <a:srgbClr val="738498"/>
                </a:solidFill>
              </a:rPr>
              <a:t>Garage</a:t>
            </a:r>
            <a:r>
              <a:rPr b="1" i="1" lang="es" sz="1800">
                <a:solidFill>
                  <a:srgbClr val="738498"/>
                </a:solidFill>
              </a:rPr>
              <a:t> App</a:t>
            </a:r>
            <a:endParaRPr b="1" i="1" sz="1800">
              <a:solidFill>
                <a:srgbClr val="738498"/>
              </a:solidFill>
            </a:endParaRPr>
          </a:p>
          <a:p>
            <a:pPr indent="0" lvl="0" marL="0" rtl="0" algn="l">
              <a:spcBef>
                <a:spcPts val="600"/>
              </a:spcBef>
              <a:spcAft>
                <a:spcPts val="0"/>
              </a:spcAft>
              <a:buNone/>
            </a:pPr>
            <a:r>
              <a:rPr lang="es" sz="1800">
                <a:solidFill>
                  <a:srgbClr val="738498"/>
                </a:solidFill>
              </a:rPr>
              <a:t>Accede al repositorio de Github </a:t>
            </a:r>
            <a:r>
              <a:rPr i="1" lang="es" sz="1800">
                <a:solidFill>
                  <a:srgbClr val="4ECDC4"/>
                </a:solidFill>
              </a:rPr>
              <a:t>https://github.com/SpringFrameworkWorkshop/garage-app</a:t>
            </a:r>
            <a:r>
              <a:rPr lang="es" sz="1800">
                <a:solidFill>
                  <a:srgbClr val="738498"/>
                </a:solidFill>
              </a:rPr>
              <a:t>, añade las dependencias necesarias para configurar </a:t>
            </a:r>
            <a:r>
              <a:rPr i="1" lang="es" sz="1800">
                <a:solidFill>
                  <a:srgbClr val="738498"/>
                </a:solidFill>
              </a:rPr>
              <a:t>Hibernate</a:t>
            </a:r>
            <a:r>
              <a:rPr lang="es" sz="1800">
                <a:solidFill>
                  <a:srgbClr val="738498"/>
                </a:solidFill>
              </a:rPr>
              <a:t> como proveedor en el proyecto y configura el archivo </a:t>
            </a:r>
            <a:r>
              <a:rPr i="1" lang="es" sz="1800">
                <a:solidFill>
                  <a:srgbClr val="4ECDC4"/>
                </a:solidFill>
              </a:rPr>
              <a:t>persistence.xml</a:t>
            </a:r>
            <a:r>
              <a:rPr lang="es" sz="1800">
                <a:solidFill>
                  <a:srgbClr val="738498"/>
                </a:solidFill>
              </a:rPr>
              <a:t> con </a:t>
            </a:r>
            <a:r>
              <a:rPr lang="es" sz="1800">
                <a:solidFill>
                  <a:srgbClr val="738498"/>
                </a:solidFill>
              </a:rPr>
              <a:t>los datos necesarios (utiliza la estrategia </a:t>
            </a:r>
            <a:r>
              <a:rPr i="1" lang="es" sz="1800">
                <a:solidFill>
                  <a:srgbClr val="738498"/>
                </a:solidFill>
              </a:rPr>
              <a:t>drop-and-create</a:t>
            </a:r>
            <a:r>
              <a:rPr lang="es" sz="1800">
                <a:solidFill>
                  <a:srgbClr val="738498"/>
                </a:solidFill>
              </a:rPr>
              <a:t>)</a:t>
            </a:r>
            <a:endParaRPr sz="1800">
              <a:solidFill>
                <a:srgbClr val="738498"/>
              </a:solidFill>
            </a:endParaRPr>
          </a:p>
        </p:txBody>
      </p:sp>
      <p:sp>
        <p:nvSpPr>
          <p:cNvPr id="178" name="Google Shape;178;p34"/>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79" name="Google Shape;179;p34"/>
          <p:cNvPicPr preferRelativeResize="0"/>
          <p:nvPr/>
        </p:nvPicPr>
        <p:blipFill>
          <a:blip r:embed="rId3">
            <a:alphaModFix/>
          </a:blip>
          <a:stretch>
            <a:fillRect/>
          </a:stretch>
        </p:blipFill>
        <p:spPr>
          <a:xfrm>
            <a:off x="2370234" y="2167225"/>
            <a:ext cx="809025" cy="80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