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db61524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db615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af87d07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af87d07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af87d073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af87d07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af87d073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af87d07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af87d073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af87d073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0af87d073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0af87d073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adb61524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adb6152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8e510b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8e510b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cf3de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cf3de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cf3ded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cf3ded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f3ded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f3ded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db6152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db6152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8e510b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8e510b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cf3ded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cf3ded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cf3ded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cf3ded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e8e510b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e8e510b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cf3dedc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cf3ded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8e510b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8e510b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cf3ded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dcf3ded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dadb61524_2_9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dadb61524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db6152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db6152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8e510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8e510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0af87d0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0af87d0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8e510b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8e510b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af87d07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af87d07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af87d0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af87d0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af87d07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af87d07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Batch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- Componentes - Step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Step </a:t>
            </a:r>
            <a:r>
              <a:rPr lang="es" sz="1800">
                <a:solidFill>
                  <a:schemeClr val="dk1"/>
                </a:solidFill>
              </a:rPr>
              <a:t>es una entidad que encapsula una fase independiente y secuencial procesamiento por lotes completo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Un </a:t>
            </a:r>
            <a:r>
              <a:rPr lang="es" sz="1800">
                <a:solidFill>
                  <a:srgbClr val="4ECDC4"/>
                </a:solidFill>
              </a:rPr>
              <a:t>Step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>
                <a:solidFill>
                  <a:schemeClr val="dk1"/>
                </a:solidFill>
              </a:rPr>
              <a:t>es donde el desarrollador implementa la solución del negocio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Al igual que Job, Step tiene su </a:t>
            </a:r>
            <a:r>
              <a:rPr lang="es" sz="1800">
                <a:solidFill>
                  <a:srgbClr val="4ECDC4"/>
                </a:solidFill>
              </a:rPr>
              <a:t>StepExecution</a:t>
            </a:r>
            <a:r>
              <a:rPr lang="es" sz="1800">
                <a:solidFill>
                  <a:schemeClr val="dk1"/>
                </a:solidFill>
              </a:rPr>
              <a:t>, que está relacionado a JobExecution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Un </a:t>
            </a:r>
            <a:r>
              <a:rPr lang="es" sz="1800">
                <a:solidFill>
                  <a:srgbClr val="4ECDC4"/>
                </a:solidFill>
              </a:rPr>
              <a:t>StepExecution</a:t>
            </a:r>
            <a:r>
              <a:rPr lang="es" sz="1800">
                <a:solidFill>
                  <a:schemeClr val="dk1"/>
                </a:solidFill>
              </a:rPr>
              <a:t> representa un único intento de ejecución de un Step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Cada ejecución contiene un </a:t>
            </a:r>
            <a:r>
              <a:rPr lang="es" sz="1800">
                <a:solidFill>
                  <a:srgbClr val="4ECDC4"/>
                </a:solidFill>
              </a:rPr>
              <a:t>ExecutionContext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Arq. - Comp. - Execution Context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ExecutionContext</a:t>
            </a:r>
            <a:r>
              <a:rPr lang="es" sz="1800">
                <a:solidFill>
                  <a:srgbClr val="4ECDC4"/>
                </a:solidFill>
              </a:rPr>
              <a:t> </a:t>
            </a:r>
            <a:r>
              <a:rPr lang="es" sz="1800">
                <a:solidFill>
                  <a:schemeClr val="dk1"/>
                </a:solidFill>
              </a:rPr>
              <a:t>es una colección clave/valor gestionada por el framework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Permite almacenar información en el ámbito de </a:t>
            </a:r>
            <a:r>
              <a:rPr lang="es" sz="1800">
                <a:solidFill>
                  <a:srgbClr val="4ECDC4"/>
                </a:solidFill>
              </a:rPr>
              <a:t>StepExecution </a:t>
            </a:r>
            <a:r>
              <a:rPr lang="es" sz="1800">
                <a:solidFill>
                  <a:schemeClr val="dk1"/>
                </a:solidFill>
              </a:rPr>
              <a:t>o de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>
                <a:solidFill>
                  <a:srgbClr val="4ECDC4"/>
                </a:solidFill>
              </a:rPr>
              <a:t>JobExecution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Arq. - Comp. - Job Repository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JobRepository</a:t>
            </a:r>
            <a:r>
              <a:rPr lang="es" sz="1800">
                <a:solidFill>
                  <a:srgbClr val="4ECDC4"/>
                </a:solidFill>
              </a:rPr>
              <a:t> </a:t>
            </a:r>
            <a:r>
              <a:rPr lang="es" sz="1800">
                <a:solidFill>
                  <a:schemeClr val="dk1"/>
                </a:solidFill>
              </a:rPr>
              <a:t>es el </a:t>
            </a:r>
            <a:r>
              <a:rPr lang="es" sz="1800">
                <a:solidFill>
                  <a:schemeClr val="dk1"/>
                </a:solidFill>
              </a:rPr>
              <a:t>mecanismo</a:t>
            </a:r>
            <a:r>
              <a:rPr lang="es" sz="1800">
                <a:solidFill>
                  <a:schemeClr val="dk1"/>
                </a:solidFill>
              </a:rPr>
              <a:t> de persistencia para los componentes que hemos visto hasta ahora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Provee de CRUD para Job y Step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Cuando una tarea se lanza por primera vez un </a:t>
            </a:r>
            <a:r>
              <a:rPr lang="es" sz="1800">
                <a:solidFill>
                  <a:srgbClr val="4ECDC4"/>
                </a:solidFill>
              </a:rPr>
              <a:t>JobExecution </a:t>
            </a:r>
            <a:r>
              <a:rPr lang="es" sz="1800">
                <a:solidFill>
                  <a:schemeClr val="dk1"/>
                </a:solidFill>
              </a:rPr>
              <a:t>se obtiene desde el repositorio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JobExecution </a:t>
            </a:r>
            <a:r>
              <a:rPr lang="es" sz="1800">
                <a:solidFill>
                  <a:schemeClr val="dk1"/>
                </a:solidFill>
              </a:rPr>
              <a:t>y </a:t>
            </a:r>
            <a:r>
              <a:rPr lang="es" sz="1800">
                <a:solidFill>
                  <a:srgbClr val="4ECDC4"/>
                </a:solidFill>
              </a:rPr>
              <a:t>StepExecution</a:t>
            </a:r>
            <a:r>
              <a:rPr lang="es" sz="1800">
                <a:solidFill>
                  <a:schemeClr val="dk1"/>
                </a:solidFill>
              </a:rPr>
              <a:t> se persisten a través de </a:t>
            </a:r>
            <a:r>
              <a:rPr lang="es" sz="1800">
                <a:solidFill>
                  <a:srgbClr val="4ECDC4"/>
                </a:solidFill>
              </a:rPr>
              <a:t>JobRepository</a:t>
            </a:r>
            <a:r>
              <a:rPr lang="es" sz="1800">
                <a:solidFill>
                  <a:schemeClr val="dk1"/>
                </a:solidFill>
              </a:rPr>
              <a:t> durante la ejecución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Arq. - Comp. - Job Launcher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JobLauncher </a:t>
            </a:r>
            <a:r>
              <a:rPr lang="es" sz="1800">
                <a:solidFill>
                  <a:schemeClr val="dk1"/>
                </a:solidFill>
              </a:rPr>
              <a:t>es la interfaz para iniciar un </a:t>
            </a:r>
            <a:r>
              <a:rPr lang="es" sz="1800">
                <a:solidFill>
                  <a:srgbClr val="4ECDC4"/>
                </a:solidFill>
              </a:rPr>
              <a:t>Job </a:t>
            </a:r>
            <a:r>
              <a:rPr lang="es" sz="1800">
                <a:solidFill>
                  <a:schemeClr val="dk1"/>
                </a:solidFill>
              </a:rPr>
              <a:t>dado un conjunto de </a:t>
            </a:r>
            <a:r>
              <a:rPr lang="es" sz="1800">
                <a:solidFill>
                  <a:srgbClr val="4ECDC4"/>
                </a:solidFill>
              </a:rPr>
              <a:t>JobParameters</a:t>
            </a:r>
            <a:endParaRPr sz="1800">
              <a:solidFill>
                <a:srgbClr val="4ECDC4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Sus implementaciones obtendrán un </a:t>
            </a:r>
            <a:r>
              <a:rPr lang="es" sz="1800">
                <a:solidFill>
                  <a:srgbClr val="4ECDC4"/>
                </a:solidFill>
              </a:rPr>
              <a:t>JobExecution </a:t>
            </a:r>
            <a:r>
              <a:rPr lang="es" sz="1800">
                <a:solidFill>
                  <a:schemeClr val="dk1"/>
                </a:solidFill>
              </a:rPr>
              <a:t>válido desde el </a:t>
            </a:r>
            <a:r>
              <a:rPr lang="es" sz="1800">
                <a:solidFill>
                  <a:srgbClr val="4ECDC4"/>
                </a:solidFill>
              </a:rPr>
              <a:t>JobRepository </a:t>
            </a:r>
            <a:r>
              <a:rPr lang="es" sz="1800">
                <a:solidFill>
                  <a:schemeClr val="dk1"/>
                </a:solidFill>
              </a:rPr>
              <a:t>y ejecutará el </a:t>
            </a:r>
            <a:r>
              <a:rPr lang="es" sz="1800">
                <a:solidFill>
                  <a:srgbClr val="4ECDC4"/>
                </a:solidFill>
              </a:rPr>
              <a:t>Job</a:t>
            </a:r>
            <a:endParaRPr sz="1800">
              <a:solidFill>
                <a:srgbClr val="4ECDC4"/>
              </a:solidFill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83275" y="3141325"/>
            <a:ext cx="81813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JobLauncher</a:t>
            </a:r>
            <a: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JobExecution </a:t>
            </a:r>
            <a:r>
              <a:rPr b="1" lang="es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(Job job, JobParameters jobParameters)</a:t>
            </a:r>
            <a:b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JobExecutionAlreadyRunningException, JobRestartException,</a:t>
            </a:r>
            <a:b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JobInstanceAlreadyCompleteException, JobParametersInvalidException</a:t>
            </a:r>
            <a: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Arq. - Comp. - Item R-W-P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ItemReader</a:t>
            </a:r>
            <a:r>
              <a:rPr lang="es" sz="1800">
                <a:solidFill>
                  <a:schemeClr val="dk1"/>
                </a:solidFill>
              </a:rPr>
              <a:t>,</a:t>
            </a:r>
            <a:r>
              <a:rPr lang="es" sz="1800">
                <a:solidFill>
                  <a:srgbClr val="4ECDC4"/>
                </a:solidFill>
              </a:rPr>
              <a:t> ItemWriter </a:t>
            </a:r>
            <a:r>
              <a:rPr lang="es" sz="1800">
                <a:solidFill>
                  <a:schemeClr val="dk1"/>
                </a:solidFill>
              </a:rPr>
              <a:t>e</a:t>
            </a:r>
            <a:r>
              <a:rPr lang="es" sz="1800">
                <a:solidFill>
                  <a:srgbClr val="4ECDC4"/>
                </a:solidFill>
              </a:rPr>
              <a:t> ItemProcessor </a:t>
            </a:r>
            <a:r>
              <a:rPr lang="es" sz="1800">
                <a:solidFill>
                  <a:schemeClr val="dk1"/>
                </a:solidFill>
              </a:rPr>
              <a:t>son una abstracción de Step</a:t>
            </a:r>
            <a:endParaRPr sz="1800">
              <a:solidFill>
                <a:srgbClr val="4ECDC4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ItemReader </a:t>
            </a:r>
            <a:r>
              <a:rPr lang="es" sz="1800">
                <a:solidFill>
                  <a:schemeClr val="dk1"/>
                </a:solidFill>
              </a:rPr>
              <a:t>representa la obtención de datos de entrada</a:t>
            </a:r>
            <a:endParaRPr sz="1800">
              <a:solidFill>
                <a:srgbClr val="4ECDC4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ItemWriter </a:t>
            </a:r>
            <a:r>
              <a:rPr lang="es" sz="1800">
                <a:solidFill>
                  <a:schemeClr val="dk1"/>
                </a:solidFill>
              </a:rPr>
              <a:t>representa la salida de datos </a:t>
            </a:r>
            <a:endParaRPr sz="1800">
              <a:solidFill>
                <a:srgbClr val="4ECDC4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ItemProcessor </a:t>
            </a:r>
            <a:r>
              <a:rPr lang="es" sz="1800">
                <a:solidFill>
                  <a:schemeClr val="dk1"/>
                </a:solidFill>
              </a:rPr>
              <a:t>representa el procesamiento de negocio de un ítem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4294967295" type="body"/>
          </p:nvPr>
        </p:nvSpPr>
        <p:spPr>
          <a:xfrm>
            <a:off x="3442975" y="2167225"/>
            <a:ext cx="5066700" cy="9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Ejemplo</a:t>
            </a:r>
            <a:r>
              <a:rPr lang="es" sz="1800">
                <a:solidFill>
                  <a:srgbClr val="738498"/>
                </a:solidFill>
              </a:rPr>
              <a:t> </a:t>
            </a:r>
            <a:r>
              <a:rPr i="1" lang="es" sz="1800">
                <a:solidFill>
                  <a:srgbClr val="4ECDC4"/>
                </a:solidFill>
              </a:rPr>
              <a:t>Spring Batch</a:t>
            </a:r>
            <a:r>
              <a:rPr lang="es" sz="1800">
                <a:solidFill>
                  <a:srgbClr val="738498"/>
                </a:solidFill>
              </a:rPr>
              <a:t> 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75" y="3705150"/>
            <a:ext cx="7882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https://github.com/SpringFrameworkWorkshop/spring-batch.git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Swagger UI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es una solución integrada que facilita la interacción del usuario con la documentación API generada por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habilitar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es necesario incluir la siguiente dependencia en el POM del proyecto: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25" y="3329825"/>
            <a:ext cx="3641474" cy="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Swagger UI</a:t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691200" y="1238375"/>
            <a:ext cx="76434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verificar que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funciona, se puede visitar la siguiente URL con el navegador: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http://localhost:8080/api/swagger-ui.html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/>
              <a:t>(</a:t>
            </a:r>
            <a:r>
              <a:rPr i="1" lang="es" sz="1800">
                <a:solidFill>
                  <a:srgbClr val="4ECDC4"/>
                </a:solidFill>
              </a:rPr>
              <a:t>/api</a:t>
            </a:r>
            <a:r>
              <a:rPr lang="es" sz="1800"/>
              <a:t> es el path del contexto de la aplicación)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 b="43284" l="0" r="0" t="0"/>
          <a:stretch/>
        </p:blipFill>
        <p:spPr>
          <a:xfrm>
            <a:off x="850525" y="3152300"/>
            <a:ext cx="7324749" cy="1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Explorando la documentación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691200" y="1238375"/>
            <a:ext cx="76434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Dentro de la respuesta de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hay una lista de todos los controladores definidos en la aplicación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hacer clic en cualquiera de ellos, se enumerarán los métodos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r>
              <a:rPr lang="es" sz="1800"/>
              <a:t> válidos (</a:t>
            </a:r>
            <a:r>
              <a:rPr i="1" lang="es" sz="1800">
                <a:solidFill>
                  <a:srgbClr val="4ECDC4"/>
                </a:solidFill>
              </a:rPr>
              <a:t>DELETE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GET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HEAD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OPTIONS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PATCH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POST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PUT</a:t>
            </a:r>
            <a:r>
              <a:rPr lang="es" sz="1800"/>
              <a:t>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ampliación de cada método proporciona datos útiles adicionales, como el estado de la respuesta, el tipo de contenido y una lista de parámetros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es posible probar cada método usando la IU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4"/>
          <p:cNvSpPr txBox="1"/>
          <p:nvPr>
            <p:ph idx="4294967295" type="body"/>
          </p:nvPr>
        </p:nvSpPr>
        <p:spPr>
          <a:xfrm>
            <a:off x="3450000" y="1287600"/>
            <a:ext cx="5066700" cy="25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Configura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en los proyectos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Una vez en marcha, prueba a interactuar con la API de alguna de las aplicaciones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un nuevo endpoint y comprueba que al entrar de nuevo en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aparece en la documentación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5054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Spring Batch?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Arquitectura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Proyecto: CSVtoXML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Tasklets vs Chunks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Explorando la documentación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Configuración avanzada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Filtrar el API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Información personalizada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Cambiar los mensajes de respuesta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1412975" y="2017900"/>
            <a:ext cx="1543800" cy="15438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201500" y="2019400"/>
            <a:ext cx="51330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bean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r>
              <a:rPr lang="es" sz="1800"/>
              <a:t> de la aplicación se puede configurar para obtener más control sobre el proceso de generación de documentación API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44" y="2034175"/>
            <a:ext cx="1543850" cy="1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 siempre es deseable exponer la documentación para toda la API en un proyecto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restringir la respuesta de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pasando parámetros a los métodos </a:t>
            </a:r>
            <a:r>
              <a:rPr i="1" lang="es" sz="1800">
                <a:solidFill>
                  <a:srgbClr val="4ECDC4"/>
                </a:solidFill>
              </a:rPr>
              <a:t>apis()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paths()</a:t>
            </a:r>
            <a:r>
              <a:rPr lang="es" sz="1800"/>
              <a:t> de la clase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RequestHandlerSelectors</a:t>
            </a:r>
            <a:r>
              <a:rPr lang="es" sz="1800"/>
              <a:t> permite usar los predicados </a:t>
            </a:r>
            <a:r>
              <a:rPr i="1" lang="es" sz="1800">
                <a:solidFill>
                  <a:srgbClr val="4ECDC4"/>
                </a:solidFill>
              </a:rPr>
              <a:t>any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none</a:t>
            </a:r>
            <a:r>
              <a:rPr lang="es" sz="1800"/>
              <a:t>, pero también se puede usar para filtrar la API de acuerdo con el paquete base, la anotación de clase y las anotaciones de método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4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Filtrar el API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PathSelectors</a:t>
            </a:r>
            <a:r>
              <a:rPr lang="es" sz="1800"/>
              <a:t> proporciona filtrado adicional con predicados que escanean las rutas de solicitud de su aplicación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usar </a:t>
            </a:r>
            <a:r>
              <a:rPr i="1" lang="es" sz="1800">
                <a:solidFill>
                  <a:srgbClr val="4ECDC4"/>
                </a:solidFill>
              </a:rPr>
              <a:t>any()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none()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regex()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ant()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4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Filtrar el API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47" y="2731147"/>
            <a:ext cx="5495300" cy="13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691200" y="1358700"/>
            <a:ext cx="3460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proporciona algunos valores predeterminados que se pueden personalizar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cambiar estos valores, se puede usar el método </a:t>
            </a:r>
            <a:r>
              <a:rPr i="1" lang="es" sz="1800">
                <a:solidFill>
                  <a:srgbClr val="4ECDC4"/>
                </a:solidFill>
              </a:rPr>
              <a:t>.apiInfo()</a:t>
            </a:r>
            <a:r>
              <a:rPr lang="es" sz="1800"/>
              <a:t>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clase </a:t>
            </a:r>
            <a:r>
              <a:rPr i="1" lang="es" sz="1800">
                <a:solidFill>
                  <a:srgbClr val="4ECDC4"/>
                </a:solidFill>
              </a:rPr>
              <a:t>ApiInfo</a:t>
            </a:r>
            <a:r>
              <a:rPr lang="es" sz="1800"/>
              <a:t> contiene información personalizada sobre la API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4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personalizada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997" y="1633359"/>
            <a:ext cx="4886825" cy="2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/>
          <p:nvPr/>
        </p:nvSpPr>
        <p:spPr>
          <a:xfrm>
            <a:off x="2413425" y="3250750"/>
            <a:ext cx="3841800" cy="802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permite anular globalmente los mensajes de respuesta de los métodos HTTP a través del método </a:t>
            </a:r>
            <a:r>
              <a:rPr i="1" lang="es" sz="1800">
                <a:solidFill>
                  <a:srgbClr val="4ECDC4"/>
                </a:solidFill>
              </a:rPr>
              <a:t>globalResponseMessage()</a:t>
            </a:r>
            <a:r>
              <a:rPr lang="es" sz="1800"/>
              <a:t> de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primer lugar, se debe indicar a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que no use los mensajes de respuesta predeterminados.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4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Cambiar los mensajes de respuesta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825" y="3504100"/>
            <a:ext cx="3253125" cy="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Supongamos que queremos anular los mensajes de respuesta 500 y 403 para todos los métodos GET→ para lograr esto, se debe agregar el siguiente código al bloque de inicialización de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r>
              <a:rPr lang="es" sz="1800"/>
              <a:t> </a:t>
            </a:r>
            <a:endParaRPr sz="1800"/>
          </a:p>
        </p:txBody>
      </p:sp>
      <p:sp>
        <p:nvSpPr>
          <p:cNvPr id="286" name="Google Shape;286;p5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Cambiar los mensajes de respuesta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87" name="Google Shape;2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312" y="2803400"/>
            <a:ext cx="3585175" cy="17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>
            <p:ph idx="4294967295" type="body"/>
          </p:nvPr>
        </p:nvSpPr>
        <p:spPr>
          <a:xfrm>
            <a:off x="3442975" y="1949000"/>
            <a:ext cx="5066700" cy="12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Configura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en los proyectos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para que utilicen algunas de estas configuraciones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02" name="Google Shape;302;p52"/>
          <p:cNvSpPr txBox="1"/>
          <p:nvPr>
            <p:ph idx="4294967295" type="subTitle"/>
          </p:nvPr>
        </p:nvSpPr>
        <p:spPr>
          <a:xfrm>
            <a:off x="701975" y="2188400"/>
            <a:ext cx="5967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Swagger</a:t>
            </a:r>
            <a:endParaRPr b="1" sz="4000"/>
          </a:p>
        </p:txBody>
      </p:sp>
      <p:sp>
        <p:nvSpPr>
          <p:cNvPr id="303" name="Google Shape;303;p52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https://swagger.io/solutions/api-documentation/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http://www.baeldung.com/swagger-2-documentation-for-spring-rest-api</a:t>
            </a:r>
            <a:endParaRPr sz="1000"/>
          </a:p>
        </p:txBody>
      </p:sp>
      <p:sp>
        <p:nvSpPr>
          <p:cNvPr id="304" name="Google Shape;304;p52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05" name="Google Shape;305;p5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Batch?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framework ligero que facilita el desarrollo de aplicaciones </a:t>
            </a:r>
            <a:r>
              <a:rPr i="1" lang="es" sz="1800">
                <a:solidFill>
                  <a:srgbClr val="4ECDC4"/>
                </a:solidFill>
              </a:rPr>
              <a:t>Batch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una simplificación de la arquitectura tradicional del procesamiento por lotes.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ajusta a JSR-352 (</a:t>
            </a:r>
            <a:r>
              <a:rPr i="1" lang="es" sz="1600">
                <a:solidFill>
                  <a:srgbClr val="4ECDC4"/>
                </a:solidFill>
              </a:rPr>
              <a:t>Batch Applications for the Java Platform</a:t>
            </a:r>
            <a:r>
              <a:rPr lang="es" sz="1800"/>
              <a:t>)</a:t>
            </a:r>
            <a:endParaRPr sz="1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NO ES</a:t>
            </a:r>
            <a:r>
              <a:rPr lang="es" sz="1800"/>
              <a:t> un planificador de tareas. Para ello existen frameworks como </a:t>
            </a:r>
            <a:r>
              <a:rPr i="1" lang="es" sz="1800">
                <a:solidFill>
                  <a:srgbClr val="4ECDC4"/>
                </a:solidFill>
              </a:rPr>
              <a:t>Quartz </a:t>
            </a:r>
            <a:r>
              <a:rPr lang="es" sz="1800"/>
              <a:t>o </a:t>
            </a:r>
            <a:r>
              <a:rPr i="1" lang="es" sz="1800">
                <a:solidFill>
                  <a:srgbClr val="4ECDC4"/>
                </a:solidFill>
              </a:rPr>
              <a:t>Tivoli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2950"/>
            <a:ext cx="3978925" cy="41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Application,</a:t>
            </a:r>
            <a:r>
              <a:rPr lang="es" sz="1800">
                <a:solidFill>
                  <a:schemeClr val="dk1"/>
                </a:solidFill>
              </a:rPr>
              <a:t> contiene todos Jobs y el código escrito por el desarrollador</a:t>
            </a:r>
            <a:endParaRPr sz="1800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Batch Core,</a:t>
            </a:r>
            <a:r>
              <a:rPr lang="es" sz="1800">
                <a:solidFill>
                  <a:schemeClr val="dk1"/>
                </a:solidFill>
              </a:rPr>
              <a:t> contiene las clases que en runtime son necesarias para iniciar y controlar un Job.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ECDC4"/>
                </a:solidFill>
              </a:rPr>
              <a:t>Batch Infrastructure,</a:t>
            </a:r>
            <a:r>
              <a:rPr lang="es" sz="1800">
                <a:solidFill>
                  <a:schemeClr val="dk1"/>
                </a:solidFill>
              </a:rPr>
              <a:t> Contiene lectores, escritores y servicios comunes, que son utilizados tanto por el desarrollador de la aplicación, como por el propio framework.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Tanto </a:t>
            </a:r>
            <a:r>
              <a:rPr lang="es" sz="1800">
                <a:solidFill>
                  <a:srgbClr val="4ECDC4"/>
                </a:solidFill>
              </a:rPr>
              <a:t>Application</a:t>
            </a:r>
            <a:r>
              <a:rPr lang="es" sz="1800">
                <a:solidFill>
                  <a:schemeClr val="dk1"/>
                </a:solidFill>
              </a:rPr>
              <a:t> como </a:t>
            </a:r>
            <a:r>
              <a:rPr lang="es" sz="1800">
                <a:solidFill>
                  <a:srgbClr val="4ECDC4"/>
                </a:solidFill>
              </a:rPr>
              <a:t>Batch Core </a:t>
            </a:r>
            <a:r>
              <a:rPr lang="es" sz="1800">
                <a:solidFill>
                  <a:schemeClr val="dk1"/>
                </a:solidFill>
              </a:rPr>
              <a:t>están construidos sobre </a:t>
            </a:r>
            <a:r>
              <a:rPr lang="es" sz="1800">
                <a:solidFill>
                  <a:srgbClr val="4ECDC4"/>
                </a:solidFill>
              </a:rPr>
              <a:t>Batch Infrastructure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- Componentes</a:t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175" y="1109900"/>
            <a:ext cx="57340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691200" y="3338375"/>
            <a:ext cx="82215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Job 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tiene muchos Steps, cada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tiene un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ItemReader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un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ItemProcessor 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un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ItemWriter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Un Job necesita ser iniciado (mediante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JobLauncher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y se necesita almacenar la información de ejecución (usando </a:t>
            </a:r>
            <a:r>
              <a:rPr lang="es" sz="18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JobRepository</a:t>
            </a: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- Componentes - Job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Un </a:t>
            </a:r>
            <a:r>
              <a:rPr lang="es" sz="1800">
                <a:solidFill>
                  <a:srgbClr val="4ECDC4"/>
                </a:solidFill>
              </a:rPr>
              <a:t>Job </a:t>
            </a:r>
            <a:r>
              <a:rPr lang="es" sz="1800">
                <a:solidFill>
                  <a:schemeClr val="dk1"/>
                </a:solidFill>
              </a:rPr>
              <a:t>es una entidad que encapsula un procesamiento por lotes completo.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Es un contenedor de instancias de </a:t>
            </a:r>
            <a:r>
              <a:rPr lang="es" sz="1800">
                <a:solidFill>
                  <a:srgbClr val="4ECDC4"/>
                </a:solidFill>
              </a:rPr>
              <a:t>Step</a:t>
            </a:r>
            <a:r>
              <a:rPr lang="es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En él se combinan múltiples Steps que se enlazan mediante un flujo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chemeClr val="dk1"/>
                </a:solidFill>
              </a:rPr>
              <a:t>Permite una establecer una configuración global para los Steps.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- Componentes - Job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839975" y="1369300"/>
            <a:ext cx="72033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@Bean 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Job </a:t>
            </a:r>
            <a:r>
              <a:rPr b="1" lang="es" sz="18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csvToXml</a:t>
            </a:r>
            <a:r>
              <a:rPr b="1" lang="es" sz="18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Job</a:t>
            </a:r>
            <a:r>
              <a:rPr lang="es" sz="1800">
                <a:solidFill>
                  <a:srgbClr val="728E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  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.jobBuilderFactory.get(</a:t>
            </a:r>
            <a:r>
              <a:rPr lang="es" sz="18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s" sz="18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csvToXmlJob</a:t>
            </a:r>
            <a:r>
              <a:rPr lang="es" sz="1800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.start(readCsv())       // 1st step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.next(transformToXML()) // 2nd step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.next(writeXML())       // 3rd step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.end()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.build(); </a:t>
            </a:r>
            <a:b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- Componentes - Job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Supongamos un </a:t>
            </a:r>
            <a:r>
              <a:rPr lang="es" sz="1800">
                <a:solidFill>
                  <a:srgbClr val="4ECDC4"/>
                </a:solidFill>
              </a:rPr>
              <a:t>Job</a:t>
            </a:r>
            <a:r>
              <a:rPr lang="es" sz="1800">
                <a:solidFill>
                  <a:schemeClr val="dk1"/>
                </a:solidFill>
              </a:rPr>
              <a:t> que se ejecuta al final de cada día.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ECDC4"/>
                </a:solidFill>
              </a:rPr>
              <a:t>JobInstance </a:t>
            </a:r>
            <a:r>
              <a:rPr lang="es" sz="1800">
                <a:solidFill>
                  <a:schemeClr val="dk1"/>
                </a:solidFill>
              </a:rPr>
              <a:t>hace referencia al concepto de ejecución lógica, es decir, cada día habría una instancia del Job.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ECDC4"/>
                </a:solidFill>
              </a:rPr>
              <a:t>JobExecution </a:t>
            </a:r>
            <a:r>
              <a:rPr lang="es" sz="1800">
                <a:solidFill>
                  <a:schemeClr val="dk1"/>
                </a:solidFill>
              </a:rPr>
              <a:t>es la ejecución de cada instancia, una instancia puede ser ejecutada varias veces, por ejemplo si falla la ejecución anterior.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Las instancias tienen parámetros, como el identificador, que se almacenan en </a:t>
            </a:r>
            <a:r>
              <a:rPr lang="es" sz="1800">
                <a:solidFill>
                  <a:srgbClr val="4ECDC4"/>
                </a:solidFill>
              </a:rPr>
              <a:t>JobParameters</a:t>
            </a:r>
            <a:r>
              <a:rPr lang="es" sz="1800">
                <a:solidFill>
                  <a:schemeClr val="dk1"/>
                </a:solidFill>
              </a:rPr>
              <a:t>.	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