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ontserrat-bold.fntdata"/><Relationship Id="rId14" Type="http://schemas.openxmlformats.org/officeDocument/2006/relationships/slide" Target="slides/slide8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1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0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d83ff871a_6_63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d83ff871a_6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e180fc5c3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e180fc5c3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e180fc5c3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e180fc5c3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e180fc5c3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e180fc5c3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e180fc5c3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e180fc5c3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e180fc5c3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e180fc5c3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e180fc5c3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e180fc5c3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e180fc5c3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e180fc5c3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e180fc5c3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e180fc5c3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e180fc5c3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e180fc5c3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e180fc5c3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e180fc5c3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d83ff871a_6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d83ff871a_6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e180fc5c3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e180fc5c3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e180fc5c3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e180fc5c3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e180fc5c3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e180fc5c3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e180fc5c3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e180fc5c3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e180fc5c3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e180fc5c3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e180fc5c3_1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e180fc5c3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e180fc5c3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e180fc5c3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da661d3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da661d3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da661d34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da661d34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e9a9540a3_2_0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e9a9540a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d83ff871a_6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d83ff871a_6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e180fc5c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e180fc5c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e180fc5c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e180fc5c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e180fc5c3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e180fc5c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e180fc5c3_3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e180fc5c3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e180fc5c3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e180fc5c3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e180fc5c3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e180fc5c3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C7F46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ECDC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65" name="Google Shape;65;p16"/>
          <p:cNvSpPr txBox="1"/>
          <p:nvPr/>
        </p:nvSpPr>
        <p:spPr>
          <a:xfrm>
            <a:off x="801025" y="1254240"/>
            <a:ext cx="1957200" cy="65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400">
              <a:solidFill>
                <a:srgbClr val="454F5B"/>
              </a:solidFill>
            </a:endParaRPr>
          </a:p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17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6912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6855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18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691200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3" name="Google Shape;83;p19"/>
          <p:cNvSpPr txBox="1"/>
          <p:nvPr>
            <p:ph idx="2" type="body"/>
          </p:nvPr>
        </p:nvSpPr>
        <p:spPr>
          <a:xfrm>
            <a:off x="3321088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4" name="Google Shape;84;p19"/>
          <p:cNvSpPr txBox="1"/>
          <p:nvPr>
            <p:ph idx="3" type="body"/>
          </p:nvPr>
        </p:nvSpPr>
        <p:spPr>
          <a:xfrm>
            <a:off x="5950976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19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9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20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457200" y="4335075"/>
            <a:ext cx="8229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738498"/>
              </a:buClr>
              <a:buSzPts val="1800"/>
              <a:buNone/>
              <a:defRPr sz="1800">
                <a:solidFill>
                  <a:srgbClr val="738498"/>
                </a:solidFill>
              </a:defRPr>
            </a:lvl1pPr>
          </a:lstStyle>
          <a:p/>
        </p:txBody>
      </p:sp>
      <p:sp>
        <p:nvSpPr>
          <p:cNvPr id="95" name="Google Shape;95;p21"/>
          <p:cNvSpPr/>
          <p:nvPr/>
        </p:nvSpPr>
        <p:spPr>
          <a:xfrm>
            <a:off x="3805198" y="4288942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1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4ECDC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1_2">
  <p:cSld name="TITLE_AND_BODY_1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24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2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2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▣"/>
              <a:defRPr>
                <a:solidFill>
                  <a:schemeClr val="accent1"/>
                </a:solidFill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□"/>
              <a:defRPr>
                <a:solidFill>
                  <a:schemeClr val="accent1"/>
                </a:solidFill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>
                <a:solidFill>
                  <a:schemeClr val="accent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1">
  <p:cSld name="TITLE_1_2">
    <p:bg>
      <p:bgPr>
        <a:solidFill>
          <a:srgbClr val="738498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patorjk.com/software/taag/" TargetMode="External"/><Relationship Id="rId4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Spring Boot (5)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de</a:t>
            </a:r>
            <a:r>
              <a:rPr lang="es"/>
              <a:t> una App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Configurar una fuente de datos</a:t>
            </a:r>
            <a:endParaRPr/>
          </a:p>
        </p:txBody>
      </p:sp>
      <p:sp>
        <p:nvSpPr>
          <p:cNvPr id="185" name="Google Shape;185;p35"/>
          <p:cNvSpPr txBox="1"/>
          <p:nvPr>
            <p:ph idx="1" type="body"/>
          </p:nvPr>
        </p:nvSpPr>
        <p:spPr>
          <a:xfrm>
            <a:off x="691200" y="1358700"/>
            <a:ext cx="83781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Para configurar una fuente de datos H2 en el </a:t>
            </a:r>
            <a:r>
              <a:rPr i="1" lang="es" sz="1800">
                <a:solidFill>
                  <a:srgbClr val="4ECDC4"/>
                </a:solidFill>
              </a:rPr>
              <a:t>application.yml</a:t>
            </a:r>
            <a:r>
              <a:rPr lang="es" sz="1800"/>
              <a:t>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Para configurar una fuente de datos MySQL en el </a:t>
            </a:r>
            <a:r>
              <a:rPr i="1" lang="es" sz="1800">
                <a:solidFill>
                  <a:srgbClr val="4ECDC4"/>
                </a:solidFill>
              </a:rPr>
              <a:t>application.yml</a:t>
            </a:r>
            <a:r>
              <a:rPr lang="es" sz="1800"/>
              <a:t>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6" name="Google Shape;1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738" y="3532713"/>
            <a:ext cx="370522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7750" y="1914013"/>
            <a:ext cx="350520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Configurar una fuente de datos</a:t>
            </a:r>
            <a:endParaRPr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691200" y="1358700"/>
            <a:ext cx="7706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Por defecto, Spring Boot busca scripts SQL para ejecutarlos con el nombre de </a:t>
            </a:r>
            <a:r>
              <a:rPr i="1" lang="es" sz="1800">
                <a:solidFill>
                  <a:srgbClr val="4ECDC4"/>
                </a:solidFill>
              </a:rPr>
              <a:t>import.sql</a:t>
            </a:r>
            <a:r>
              <a:rPr lang="es" sz="1800"/>
              <a:t> </a:t>
            </a:r>
            <a:r>
              <a:rPr lang="es" sz="1800"/>
              <a:t>o </a:t>
            </a:r>
            <a:r>
              <a:rPr i="1" lang="es" sz="1800">
                <a:solidFill>
                  <a:srgbClr val="4ECDC4"/>
                </a:solidFill>
              </a:rPr>
              <a:t>schema.sql</a:t>
            </a:r>
            <a:r>
              <a:rPr lang="es" sz="1800"/>
              <a:t>. Sin embargo, podemos indicarle que incorpore otros scripts de esta forma: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4" name="Google Shape;1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988" y="2697688"/>
            <a:ext cx="248602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7"/>
          <p:cNvSpPr txBox="1"/>
          <p:nvPr>
            <p:ph idx="4294967295" type="body"/>
          </p:nvPr>
        </p:nvSpPr>
        <p:spPr>
          <a:xfrm>
            <a:off x="3456975" y="230925"/>
            <a:ext cx="5143500" cy="452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En el proyecto de aplicación web simple que hemos creado, configurar una conexión a una base de datos H2 y cargar datos al arranque. Para ello:</a:t>
            </a:r>
            <a:endParaRPr sz="1800">
              <a:solidFill>
                <a:srgbClr val="738498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738498"/>
              </a:buClr>
              <a:buSzPts val="1600"/>
              <a:buChar char="●"/>
            </a:pPr>
            <a:r>
              <a:rPr lang="es" sz="1600">
                <a:solidFill>
                  <a:srgbClr val="738498"/>
                </a:solidFill>
              </a:rPr>
              <a:t>Modifica el POM e incluye las dependencias con el </a:t>
            </a:r>
            <a:r>
              <a:rPr i="1" lang="es" sz="1600">
                <a:solidFill>
                  <a:srgbClr val="738498"/>
                </a:solidFill>
              </a:rPr>
              <a:t>starter</a:t>
            </a:r>
            <a:r>
              <a:rPr lang="es" sz="1600">
                <a:solidFill>
                  <a:srgbClr val="738498"/>
                </a:solidFill>
              </a:rPr>
              <a:t> </a:t>
            </a:r>
            <a:r>
              <a:rPr i="1" lang="es" sz="1600">
                <a:solidFill>
                  <a:srgbClr val="4ECDC4"/>
                </a:solidFill>
              </a:rPr>
              <a:t>spring-boot-starter-data-jpa</a:t>
            </a:r>
            <a:r>
              <a:rPr lang="es" sz="1600">
                <a:solidFill>
                  <a:srgbClr val="738498"/>
                </a:solidFill>
              </a:rPr>
              <a:t> y con el conector de H2.</a:t>
            </a:r>
            <a:endParaRPr sz="1600">
              <a:solidFill>
                <a:srgbClr val="738498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1600"/>
              <a:buChar char="●"/>
            </a:pPr>
            <a:r>
              <a:rPr lang="es" sz="1600">
                <a:solidFill>
                  <a:srgbClr val="738498"/>
                </a:solidFill>
              </a:rPr>
              <a:t>Crea una clase sencilla con un par de atributos (uno de ellos de tipo Long).</a:t>
            </a:r>
            <a:endParaRPr sz="1600">
              <a:solidFill>
                <a:srgbClr val="738498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1600"/>
              <a:buChar char="●"/>
            </a:pPr>
            <a:r>
              <a:rPr lang="es" sz="1600">
                <a:solidFill>
                  <a:srgbClr val="738498"/>
                </a:solidFill>
              </a:rPr>
              <a:t>Etiqueta la clase con </a:t>
            </a:r>
            <a:r>
              <a:rPr i="1" lang="es" sz="1600">
                <a:solidFill>
                  <a:srgbClr val="4ECDC4"/>
                </a:solidFill>
              </a:rPr>
              <a:t>@Entity</a:t>
            </a:r>
            <a:r>
              <a:rPr lang="es" sz="1600">
                <a:solidFill>
                  <a:srgbClr val="738498"/>
                </a:solidFill>
              </a:rPr>
              <a:t>.</a:t>
            </a:r>
            <a:endParaRPr sz="1600">
              <a:solidFill>
                <a:srgbClr val="738498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1600"/>
              <a:buChar char="●"/>
            </a:pPr>
            <a:r>
              <a:rPr lang="es" sz="1600">
                <a:solidFill>
                  <a:srgbClr val="738498"/>
                </a:solidFill>
              </a:rPr>
              <a:t>Etiqueta el atributo Long con </a:t>
            </a:r>
            <a:r>
              <a:rPr i="1" lang="es" sz="1600">
                <a:solidFill>
                  <a:srgbClr val="4ECDC4"/>
                </a:solidFill>
              </a:rPr>
              <a:t>@Id</a:t>
            </a:r>
            <a:r>
              <a:rPr lang="es" sz="1600">
                <a:solidFill>
                  <a:srgbClr val="738498"/>
                </a:solidFill>
              </a:rPr>
              <a:t>.</a:t>
            </a:r>
            <a:endParaRPr sz="1600">
              <a:solidFill>
                <a:srgbClr val="738498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1600"/>
              <a:buChar char="●"/>
            </a:pPr>
            <a:r>
              <a:rPr lang="es" sz="1600">
                <a:solidFill>
                  <a:srgbClr val="738498"/>
                </a:solidFill>
              </a:rPr>
              <a:t>Crea un </a:t>
            </a:r>
            <a:r>
              <a:rPr i="1" lang="es" sz="1600">
                <a:solidFill>
                  <a:srgbClr val="4ECDC4"/>
                </a:solidFill>
              </a:rPr>
              <a:t>script</a:t>
            </a:r>
            <a:r>
              <a:rPr lang="es" sz="1600">
                <a:solidFill>
                  <a:srgbClr val="738498"/>
                </a:solidFill>
              </a:rPr>
              <a:t> con datos.</a:t>
            </a:r>
            <a:endParaRPr sz="1600">
              <a:solidFill>
                <a:srgbClr val="738498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1600"/>
              <a:buChar char="●"/>
            </a:pPr>
            <a:r>
              <a:rPr lang="es" sz="1600">
                <a:solidFill>
                  <a:srgbClr val="738498"/>
                </a:solidFill>
              </a:rPr>
              <a:t>Modifica el </a:t>
            </a:r>
            <a:r>
              <a:rPr i="1" lang="es" sz="1600">
                <a:solidFill>
                  <a:srgbClr val="4ECDC4"/>
                </a:solidFill>
              </a:rPr>
              <a:t>application.yml</a:t>
            </a:r>
            <a:r>
              <a:rPr lang="es" sz="1600">
                <a:solidFill>
                  <a:srgbClr val="738498"/>
                </a:solidFill>
              </a:rPr>
              <a:t> para configurar la conexión</a:t>
            </a:r>
            <a:endParaRPr sz="1600">
              <a:solidFill>
                <a:srgbClr val="738498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Conectate a la consola H2 de Spring Boot DevTools y comprueba que hay datos.</a:t>
            </a:r>
            <a:endParaRPr sz="1800">
              <a:solidFill>
                <a:srgbClr val="738498"/>
              </a:solidFill>
            </a:endParaRPr>
          </a:p>
        </p:txBody>
      </p:sp>
      <p:sp>
        <p:nvSpPr>
          <p:cNvPr id="201" name="Google Shape;201;p37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Cambiar</a:t>
            </a:r>
            <a:r>
              <a:rPr lang="es"/>
              <a:t> el servidor embebido</a:t>
            </a:r>
            <a:endParaRPr/>
          </a:p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Spring Boot admite </a:t>
            </a:r>
            <a:r>
              <a:rPr i="1" lang="es" sz="1800">
                <a:solidFill>
                  <a:srgbClr val="4ECDC4"/>
                </a:solidFill>
              </a:rPr>
              <a:t>Tomcat</a:t>
            </a:r>
            <a:r>
              <a:rPr lang="es" sz="1800"/>
              <a:t>, </a:t>
            </a:r>
            <a:r>
              <a:rPr i="1" lang="es" sz="1800">
                <a:solidFill>
                  <a:srgbClr val="4ECDC4"/>
                </a:solidFill>
              </a:rPr>
              <a:t>Undertow</a:t>
            </a:r>
            <a:r>
              <a:rPr lang="es" sz="1800"/>
              <a:t> y </a:t>
            </a:r>
            <a:r>
              <a:rPr i="1" lang="es" sz="1800">
                <a:solidFill>
                  <a:srgbClr val="4ECDC4"/>
                </a:solidFill>
              </a:rPr>
              <a:t>Jetty</a:t>
            </a:r>
            <a:r>
              <a:rPr lang="es" sz="1800"/>
              <a:t> como servidores integrados. Por defecto se utiliza </a:t>
            </a:r>
            <a:r>
              <a:rPr i="1" lang="es" sz="1800">
                <a:solidFill>
                  <a:srgbClr val="4ECDC4"/>
                </a:solidFill>
              </a:rPr>
              <a:t>Tomcat</a:t>
            </a:r>
            <a:r>
              <a:rPr lang="es" sz="1800"/>
              <a:t>.</a:t>
            </a:r>
            <a:endParaRPr sz="1800"/>
          </a:p>
          <a:p>
            <a:pPr indent="-342900" lvl="0" marL="45720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Si queremos cambiar de servidor embebido hay que modificar las dependencias del POM y añadir el starter correspondiente al servidor que hayamos elegido: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9" name="Google Shape;209;p38"/>
          <p:cNvPicPr preferRelativeResize="0"/>
          <p:nvPr/>
        </p:nvPicPr>
        <p:blipFill rotWithShape="1">
          <a:blip r:embed="rId3">
            <a:alphaModFix/>
          </a:blip>
          <a:srcRect b="0" l="0" r="21004" t="0"/>
          <a:stretch/>
        </p:blipFill>
        <p:spPr>
          <a:xfrm>
            <a:off x="1186175" y="3285500"/>
            <a:ext cx="615467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Cambiar el servidor embebido</a:t>
            </a:r>
            <a:endParaRPr/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Además, tendremos que </a:t>
            </a:r>
            <a:r>
              <a:rPr i="1" lang="es" sz="1800"/>
              <a:t>quitar la dependencia con Tomcat</a:t>
            </a:r>
            <a:r>
              <a:rPr lang="es" sz="1800"/>
              <a:t>. Al ser una dependencia transitiva incluida en el </a:t>
            </a:r>
            <a:r>
              <a:rPr i="1" lang="es" sz="1800">
                <a:solidFill>
                  <a:srgbClr val="4ECDC4"/>
                </a:solidFill>
              </a:rPr>
              <a:t>s</a:t>
            </a:r>
            <a:r>
              <a:rPr i="1" lang="es" sz="1800">
                <a:solidFill>
                  <a:srgbClr val="4ECDC4"/>
                </a:solidFill>
              </a:rPr>
              <a:t>tarte</a:t>
            </a:r>
            <a:r>
              <a:rPr i="1" lang="es" sz="1800">
                <a:solidFill>
                  <a:srgbClr val="4ECDC4"/>
                </a:solidFill>
              </a:rPr>
              <a:t>r web</a:t>
            </a:r>
            <a:r>
              <a:rPr lang="es" sz="1800"/>
              <a:t>, debemos excluirla del POM de la siguiente manera: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6" name="Google Shape;216;p39"/>
          <p:cNvPicPr preferRelativeResize="0"/>
          <p:nvPr/>
        </p:nvPicPr>
        <p:blipFill rotWithShape="1">
          <a:blip r:embed="rId3">
            <a:alphaModFix/>
          </a:blip>
          <a:srcRect b="0" l="0" r="10402" t="0"/>
          <a:stretch/>
        </p:blipFill>
        <p:spPr>
          <a:xfrm>
            <a:off x="1185575" y="2536700"/>
            <a:ext cx="6981049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0"/>
          <p:cNvSpPr txBox="1"/>
          <p:nvPr>
            <p:ph idx="4294967295" type="body"/>
          </p:nvPr>
        </p:nvSpPr>
        <p:spPr>
          <a:xfrm>
            <a:off x="3456975" y="1882500"/>
            <a:ext cx="4919700" cy="1378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Prueba a cambiar el servidor embebido por defecto en Spring Boot y arranca la aplicación comprobando en los logs el cambio realizado </a:t>
            </a:r>
            <a:endParaRPr sz="1800">
              <a:solidFill>
                <a:srgbClr val="738498"/>
              </a:solidFill>
            </a:endParaRPr>
          </a:p>
        </p:txBody>
      </p:sp>
      <p:sp>
        <p:nvSpPr>
          <p:cNvPr id="223" name="Google Shape;223;p40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Configurar logs</a:t>
            </a:r>
            <a:endParaRPr/>
          </a:p>
        </p:txBody>
      </p:sp>
      <p:sp>
        <p:nvSpPr>
          <p:cNvPr id="230" name="Google Shape;230;p41"/>
          <p:cNvSpPr txBox="1"/>
          <p:nvPr>
            <p:ph idx="1" type="body"/>
          </p:nvPr>
        </p:nvSpPr>
        <p:spPr>
          <a:xfrm>
            <a:off x="691200" y="1358700"/>
            <a:ext cx="80562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Spring Boot configura el registro a través de </a:t>
            </a:r>
            <a:r>
              <a:rPr i="1" lang="es" sz="1800">
                <a:solidFill>
                  <a:srgbClr val="4ECDC4"/>
                </a:solidFill>
              </a:rPr>
              <a:t>Logback</a:t>
            </a:r>
            <a:r>
              <a:rPr lang="es" sz="1800"/>
              <a:t> (</a:t>
            </a:r>
            <a:r>
              <a:rPr i="1" lang="es" sz="1800"/>
              <a:t>http://logback.qos.ch</a:t>
            </a:r>
            <a:r>
              <a:rPr lang="es" sz="1800"/>
              <a:t>) en el nivel </a:t>
            </a:r>
            <a:r>
              <a:rPr i="1" lang="es" sz="1800"/>
              <a:t>INFO</a:t>
            </a:r>
            <a:r>
              <a:rPr lang="es" sz="1800"/>
              <a:t>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Char char="▣"/>
            </a:pPr>
            <a:r>
              <a:rPr lang="es" sz="1800"/>
              <a:t>Para un control total sobre la configuración, se puede crear un archivo </a:t>
            </a:r>
            <a:r>
              <a:rPr i="1" lang="es" sz="1800">
                <a:solidFill>
                  <a:srgbClr val="4ECDC4"/>
                </a:solidFill>
              </a:rPr>
              <a:t>logback.xml</a:t>
            </a:r>
            <a:r>
              <a:rPr lang="es" sz="1800"/>
              <a:t> en la raíz del classpath </a:t>
            </a:r>
            <a:r>
              <a:rPr i="1" lang="es" sz="1800">
                <a:solidFill>
                  <a:srgbClr val="4ECDC4"/>
                </a:solidFill>
              </a:rPr>
              <a:t>src/main/resources</a:t>
            </a:r>
            <a:r>
              <a:rPr lang="es" sz="1800"/>
              <a:t>.</a:t>
            </a:r>
            <a:endParaRPr sz="1800"/>
          </a:p>
        </p:txBody>
      </p:sp>
      <p:pic>
        <p:nvPicPr>
          <p:cNvPr id="231" name="Google Shape;2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350" y="2894300"/>
            <a:ext cx="4421750" cy="17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Configurar logs</a:t>
            </a:r>
            <a:endParaRPr/>
          </a:p>
        </p:txBody>
      </p:sp>
      <p:sp>
        <p:nvSpPr>
          <p:cNvPr id="237" name="Google Shape;237;p42"/>
          <p:cNvSpPr txBox="1"/>
          <p:nvPr>
            <p:ph idx="1" type="body"/>
          </p:nvPr>
        </p:nvSpPr>
        <p:spPr>
          <a:xfrm>
            <a:off x="691200" y="1358700"/>
            <a:ext cx="80562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Los cambios más comunes se hacen en una configuración de logs son </a:t>
            </a:r>
            <a:r>
              <a:rPr b="1" i="1" lang="es" sz="1800"/>
              <a:t>cambiar los niveles de logs y quizás especificar un archivo</a:t>
            </a:r>
            <a:r>
              <a:rPr lang="es" sz="1800"/>
              <a:t> donde se deben escribir los logs. 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Char char="▣"/>
            </a:pPr>
            <a:r>
              <a:rPr lang="es" sz="1800"/>
              <a:t>Con las propiedades de configuración de Spring Boot, se puede realizar esos cambios sin tener que crear un archivo </a:t>
            </a:r>
            <a:r>
              <a:rPr i="1" lang="es" sz="1800">
                <a:solidFill>
                  <a:srgbClr val="4ECDC4"/>
                </a:solidFill>
              </a:rPr>
              <a:t>logback.xml</a:t>
            </a:r>
            <a:r>
              <a:rPr lang="es" sz="1800"/>
              <a:t>.</a:t>
            </a:r>
            <a:endParaRPr sz="1800"/>
          </a:p>
        </p:txBody>
      </p:sp>
      <p:pic>
        <p:nvPicPr>
          <p:cNvPr id="238" name="Google Shape;23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925" y="3308763"/>
            <a:ext cx="205740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2"/>
          <p:cNvPicPr preferRelativeResize="0"/>
          <p:nvPr/>
        </p:nvPicPr>
        <p:blipFill rotWithShape="1">
          <a:blip r:embed="rId4">
            <a:alphaModFix/>
          </a:blip>
          <a:srcRect b="0" l="0" r="2827" t="0"/>
          <a:stretch/>
        </p:blipFill>
        <p:spPr>
          <a:xfrm>
            <a:off x="4066375" y="3242300"/>
            <a:ext cx="2091825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2"/>
          <p:cNvSpPr/>
          <p:nvPr/>
        </p:nvSpPr>
        <p:spPr>
          <a:xfrm>
            <a:off x="6333025" y="3510300"/>
            <a:ext cx="357000" cy="874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2"/>
          <p:cNvSpPr txBox="1"/>
          <p:nvPr/>
        </p:nvSpPr>
        <p:spPr>
          <a:xfrm>
            <a:off x="6709250" y="3416113"/>
            <a:ext cx="16095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Escribe entradas de logs en la ruta /var/logs</a:t>
            </a:r>
            <a:endParaRPr/>
          </a:p>
        </p:txBody>
      </p:sp>
      <p:sp>
        <p:nvSpPr>
          <p:cNvPr id="242" name="Google Shape;242;p42"/>
          <p:cNvSpPr/>
          <p:nvPr/>
        </p:nvSpPr>
        <p:spPr>
          <a:xfrm>
            <a:off x="3905200" y="3009125"/>
            <a:ext cx="2427900" cy="18963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3"/>
          <p:cNvSpPr txBox="1"/>
          <p:nvPr>
            <p:ph idx="4294967295" type="body"/>
          </p:nvPr>
        </p:nvSpPr>
        <p:spPr>
          <a:xfrm>
            <a:off x="3463975" y="1987500"/>
            <a:ext cx="4919700" cy="1168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Pon algunos logs con Lombok en la aplicación, configura el nivel a DEBUG y guárdalos en una ruta que definas</a:t>
            </a:r>
            <a:endParaRPr sz="1800">
              <a:solidFill>
                <a:srgbClr val="738498"/>
              </a:solidFill>
            </a:endParaRPr>
          </a:p>
        </p:txBody>
      </p:sp>
      <p:sp>
        <p:nvSpPr>
          <p:cNvPr id="249" name="Google Shape;249;p43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propiedades de configuración</a:t>
            </a:r>
            <a:endParaRPr/>
          </a:p>
        </p:txBody>
      </p:sp>
      <p:sp>
        <p:nvSpPr>
          <p:cNvPr id="256" name="Google Shape;256;p44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Para permitir la inyección de propiedades, Spring Boot proporciona la anotación </a:t>
            </a:r>
            <a:r>
              <a:rPr b="1" i="1" lang="es" sz="1800">
                <a:solidFill>
                  <a:srgbClr val="4ECDC4"/>
                </a:solidFill>
              </a:rPr>
              <a:t>@ConfigurationProperties</a:t>
            </a:r>
            <a:r>
              <a:rPr lang="es" sz="1800"/>
              <a:t>. 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Cuando se coloca en cualquier </a:t>
            </a:r>
            <a:r>
              <a:rPr i="1" lang="es" sz="1800"/>
              <a:t>bean</a:t>
            </a:r>
            <a:r>
              <a:rPr lang="es" sz="1800"/>
              <a:t>, especifica que las propiedades del bean se pueden inyectar.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función más importante es </a:t>
            </a:r>
            <a:r>
              <a:rPr lang="es" sz="1800"/>
              <a:t>sobrescribir</a:t>
            </a:r>
            <a:r>
              <a:rPr lang="es" sz="1800"/>
              <a:t> valores de propiedades definidas previamente en la aplicación.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ctrTitle"/>
          </p:nvPr>
        </p:nvSpPr>
        <p:spPr>
          <a:xfrm>
            <a:off x="4155750" y="351824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4ECDC4"/>
                </a:solidFill>
              </a:rPr>
              <a:t>Índice</a:t>
            </a:r>
            <a:endParaRPr sz="6000">
              <a:solidFill>
                <a:srgbClr val="4ECDC4"/>
              </a:solidFill>
            </a:endParaRPr>
          </a:p>
        </p:txBody>
      </p:sp>
      <p:sp>
        <p:nvSpPr>
          <p:cNvPr id="128" name="Google Shape;128;p27"/>
          <p:cNvSpPr txBox="1"/>
          <p:nvPr>
            <p:ph idx="1" type="subTitle"/>
          </p:nvPr>
        </p:nvSpPr>
        <p:spPr>
          <a:xfrm>
            <a:off x="671800" y="552850"/>
            <a:ext cx="4317900" cy="42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Configuración en Spring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Auto-configuración en Spring Boot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Comprender el entorno de Spring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Configurar una fuente de datos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Cambiar el servidor embebido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Configurar logs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Usar valores de propiedades especiales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Otras propiedades de configuración</a:t>
            </a:r>
            <a:endParaRPr b="1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025" y="1328600"/>
            <a:ext cx="4303800" cy="33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5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propiedades de configuración</a:t>
            </a:r>
            <a:endParaRPr/>
          </a:p>
        </p:txBody>
      </p:sp>
      <p:sp>
        <p:nvSpPr>
          <p:cNvPr id="263" name="Google Shape;263;p45"/>
          <p:cNvSpPr txBox="1"/>
          <p:nvPr>
            <p:ph idx="1" type="body"/>
          </p:nvPr>
        </p:nvSpPr>
        <p:spPr>
          <a:xfrm>
            <a:off x="691200" y="1217650"/>
            <a:ext cx="3647400" cy="3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Si definimos un atributo en un bean podemos sobreescribir su valor desde el </a:t>
            </a:r>
            <a:r>
              <a:rPr i="1" lang="es" sz="1800">
                <a:solidFill>
                  <a:srgbClr val="4ECDC4"/>
                </a:solidFill>
              </a:rPr>
              <a:t>application.yml</a:t>
            </a:r>
            <a:r>
              <a:rPr i="1" lang="es" sz="1800"/>
              <a:t>:</a:t>
            </a:r>
            <a:endParaRPr i="1"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O  podemos hacer un cambio en producción sin necesidad de reiniciar la aplicación: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64" name="Google Shape;26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0538" y="4492950"/>
            <a:ext cx="2345875" cy="1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2999" y="2600074"/>
            <a:ext cx="1504950" cy="512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6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6"/>
          <p:cNvSpPr txBox="1"/>
          <p:nvPr>
            <p:ph idx="4294967295" type="body"/>
          </p:nvPr>
        </p:nvSpPr>
        <p:spPr>
          <a:xfrm>
            <a:off x="3456975" y="1445150"/>
            <a:ext cx="4996500" cy="2239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Crea un atributo en el </a:t>
            </a:r>
            <a:r>
              <a:rPr i="1" lang="es" sz="1800">
                <a:solidFill>
                  <a:srgbClr val="738498"/>
                </a:solidFill>
              </a:rPr>
              <a:t>HomeController</a:t>
            </a:r>
            <a:r>
              <a:rPr lang="es" sz="1800">
                <a:solidFill>
                  <a:srgbClr val="738498"/>
                </a:solidFill>
              </a:rPr>
              <a:t> de la aplicación y dale un valor por defecto. Introduce un log con Lombok para visualizar el valor por consola cuando se acceda a la aplicación. Prueba después a sobrescribir ese valor con la etiqueta </a:t>
            </a:r>
            <a:r>
              <a:rPr i="1" lang="es" sz="1800">
                <a:solidFill>
                  <a:srgbClr val="4ECDC4"/>
                </a:solidFill>
              </a:rPr>
              <a:t>@ConfigurationProperties</a:t>
            </a:r>
            <a:endParaRPr i="1" sz="1800">
              <a:solidFill>
                <a:srgbClr val="4ECDC4"/>
              </a:solidFill>
            </a:endParaRPr>
          </a:p>
        </p:txBody>
      </p:sp>
      <p:sp>
        <p:nvSpPr>
          <p:cNvPr id="272" name="Google Shape;272;p46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de perfiles</a:t>
            </a:r>
            <a:endParaRPr/>
          </a:p>
        </p:txBody>
      </p:sp>
      <p:sp>
        <p:nvSpPr>
          <p:cNvPr id="279" name="Google Shape;279;p47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Cuando las aplicaciones se implementan en </a:t>
            </a:r>
            <a:r>
              <a:rPr b="1" i="1" lang="es" sz="1800"/>
              <a:t>diferentes entornos de ejecución</a:t>
            </a:r>
            <a:r>
              <a:rPr lang="es" sz="1800"/>
              <a:t>, generalmente hay algunos detalles de configuración que serán diferentes (los detalles de una conexión de base de datos, por ejemplo).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Char char="▣"/>
            </a:pPr>
            <a:r>
              <a:rPr lang="es" sz="1800"/>
              <a:t>Una forma de configurar las propiedades de forma única es usar </a:t>
            </a:r>
            <a:r>
              <a:rPr b="1" i="1" lang="es" sz="1800"/>
              <a:t>variables de entorno</a:t>
            </a:r>
            <a:r>
              <a:rPr lang="es" sz="1800"/>
              <a:t> para especificar las propiedades de configuración:</a:t>
            </a:r>
            <a:endParaRPr sz="1800"/>
          </a:p>
        </p:txBody>
      </p:sp>
      <p:pic>
        <p:nvPicPr>
          <p:cNvPr id="280" name="Google Shape;28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850" y="3774338"/>
            <a:ext cx="5086350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de perfiles</a:t>
            </a:r>
            <a:endParaRPr/>
          </a:p>
        </p:txBody>
      </p:sp>
      <p:sp>
        <p:nvSpPr>
          <p:cNvPr id="286" name="Google Shape;286;p48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Una segunda forma es crear otro archivo YAML o de propiedades que contenga </a:t>
            </a:r>
            <a:r>
              <a:rPr lang="es" sz="1800"/>
              <a:t>sólo</a:t>
            </a:r>
            <a:r>
              <a:rPr lang="es" sz="1800"/>
              <a:t> las propiedades para producción. 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El nombre del archivo debe seguir la convención: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i="1" lang="es" sz="1800">
                <a:solidFill>
                  <a:srgbClr val="4ECDC4"/>
                </a:solidFill>
              </a:rPr>
              <a:t>application- {profile name} .yml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i="1" lang="es" sz="1800">
                <a:solidFill>
                  <a:srgbClr val="4ECDC4"/>
                </a:solidFill>
              </a:rPr>
              <a:t>application- {profile name} .properties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Char char="▣"/>
            </a:pPr>
            <a:r>
              <a:rPr lang="es" sz="1800"/>
              <a:t>En cada fichero se especificarán las propiedades de configuración apropiadas para ese perfil.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de perfiles</a:t>
            </a:r>
            <a:endParaRPr/>
          </a:p>
        </p:txBody>
      </p:sp>
      <p:sp>
        <p:nvSpPr>
          <p:cNvPr id="292" name="Google Shape;292;p49"/>
          <p:cNvSpPr txBox="1"/>
          <p:nvPr>
            <p:ph idx="1" type="body"/>
          </p:nvPr>
        </p:nvSpPr>
        <p:spPr>
          <a:xfrm>
            <a:off x="691200" y="1358700"/>
            <a:ext cx="43752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</a:t>
            </a:r>
            <a:r>
              <a:rPr lang="es" sz="1800"/>
              <a:t>a tercera forma </a:t>
            </a:r>
            <a:r>
              <a:rPr b="1" i="1" lang="es" sz="1800"/>
              <a:t>funciona solo con la configuración YAML</a:t>
            </a:r>
            <a:r>
              <a:rPr lang="es" sz="1800"/>
              <a:t>. 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Char char="▣"/>
            </a:pPr>
            <a:r>
              <a:rPr lang="es" sz="1800"/>
              <a:t>Implica colocar propiedades específicas de perfil junto a propiedades no perfiladas en el </a:t>
            </a:r>
            <a:r>
              <a:rPr i="1" lang="es" sz="1800">
                <a:solidFill>
                  <a:srgbClr val="4ECDC4"/>
                </a:solidFill>
              </a:rPr>
              <a:t>application.yml</a:t>
            </a:r>
            <a:r>
              <a:rPr lang="es" sz="1800"/>
              <a:t>, separadas por tres guiones y la propiedad </a:t>
            </a:r>
            <a:r>
              <a:rPr i="1" lang="es" sz="1800">
                <a:solidFill>
                  <a:srgbClr val="4ECDC4"/>
                </a:solidFill>
              </a:rPr>
              <a:t>spring.profiles</a:t>
            </a:r>
            <a:r>
              <a:rPr lang="es" sz="1800"/>
              <a:t> para nombrar el perfil.</a:t>
            </a:r>
            <a:endParaRPr sz="1800"/>
          </a:p>
        </p:txBody>
      </p:sp>
      <p:pic>
        <p:nvPicPr>
          <p:cNvPr id="293" name="Google Shape;29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6875" y="1562250"/>
            <a:ext cx="3331800" cy="2489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de perfiles</a:t>
            </a:r>
            <a:endParaRPr/>
          </a:p>
        </p:txBody>
      </p:sp>
      <p:sp>
        <p:nvSpPr>
          <p:cNvPr id="299" name="Google Shape;299;p50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/>
              <a:t>Podemos activar un perfil de las siguientes maneras:</a:t>
            </a:r>
            <a:endParaRPr sz="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En el archivo YML</a:t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Con variables de entorno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Char char="▣"/>
            </a:pPr>
            <a:r>
              <a:rPr lang="es" sz="1800"/>
              <a:t>Desde la línea de comandos</a:t>
            </a:r>
            <a:endParaRPr sz="1800"/>
          </a:p>
        </p:txBody>
      </p:sp>
      <p:pic>
        <p:nvPicPr>
          <p:cNvPr id="300" name="Google Shape;30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250" y="3070603"/>
            <a:ext cx="2526087" cy="170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483503"/>
            <a:ext cx="3097669" cy="170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1725" y="2200425"/>
            <a:ext cx="1206950" cy="6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1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51"/>
          <p:cNvSpPr txBox="1"/>
          <p:nvPr>
            <p:ph idx="4294967295" type="body"/>
          </p:nvPr>
        </p:nvSpPr>
        <p:spPr>
          <a:xfrm>
            <a:off x="3456975" y="1882500"/>
            <a:ext cx="5199600" cy="1378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Instala MySQL en local, crea un perfil con Spring Boot para que al arrancar la aplicación web conecte a MySQL y comprueba que el script de datos se inserta </a:t>
            </a:r>
            <a:endParaRPr sz="1800">
              <a:solidFill>
                <a:srgbClr val="738498"/>
              </a:solidFill>
            </a:endParaRPr>
          </a:p>
        </p:txBody>
      </p:sp>
      <p:sp>
        <p:nvSpPr>
          <p:cNvPr id="309" name="Google Shape;309;p51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Otras propiedades de configuración</a:t>
            </a:r>
            <a:endParaRPr/>
          </a:p>
        </p:txBody>
      </p:sp>
      <p:sp>
        <p:nvSpPr>
          <p:cNvPr id="316" name="Google Shape;316;p52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/>
              <a:t>Podemos encontrar documentación sobre todas las propiedades de configuración que acepta Spring Boot aquí:</a:t>
            </a:r>
            <a:endParaRPr sz="1000"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https://docs.spring.io/spring-boot/docs/current/reference/html/common-application-properties.html</a:t>
            </a:r>
            <a:endParaRPr i="1" sz="1800">
              <a:solidFill>
                <a:srgbClr val="4ECDC4"/>
              </a:solidFill>
            </a:endParaRPr>
          </a:p>
        </p:txBody>
      </p:sp>
      <p:pic>
        <p:nvPicPr>
          <p:cNvPr id="317" name="Google Shape;31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550" y="2930375"/>
            <a:ext cx="7214901" cy="16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3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53"/>
          <p:cNvSpPr txBox="1"/>
          <p:nvPr>
            <p:ph idx="4294967295" type="body"/>
          </p:nvPr>
        </p:nvSpPr>
        <p:spPr>
          <a:xfrm>
            <a:off x="3456975" y="1882500"/>
            <a:ext cx="5199600" cy="1378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Investiga qué propiedad es necesaria para cambiar el </a:t>
            </a:r>
            <a:r>
              <a:rPr i="1" lang="es" sz="1800">
                <a:solidFill>
                  <a:srgbClr val="738498"/>
                </a:solidFill>
              </a:rPr>
              <a:t>banner</a:t>
            </a:r>
            <a:r>
              <a:rPr lang="es" sz="1800">
                <a:solidFill>
                  <a:srgbClr val="738498"/>
                </a:solidFill>
              </a:rPr>
              <a:t> inicial que se muestra al arrancar </a:t>
            </a:r>
            <a:r>
              <a:rPr i="1" lang="es" sz="1800">
                <a:solidFill>
                  <a:srgbClr val="738498"/>
                </a:solidFill>
              </a:rPr>
              <a:t>Spring Boot </a:t>
            </a:r>
            <a:r>
              <a:rPr lang="es" sz="1800">
                <a:solidFill>
                  <a:srgbClr val="738498"/>
                </a:solidFill>
              </a:rPr>
              <a:t>y modifícalo (</a:t>
            </a:r>
            <a:r>
              <a:rPr i="1" lang="es" sz="1800">
                <a:solidFill>
                  <a:srgbClr val="738498"/>
                </a:solidFill>
              </a:rPr>
              <a:t>puedes generar un banner personalizado </a:t>
            </a:r>
            <a:r>
              <a:rPr i="1" lang="es" sz="1800" u="sng">
                <a:solidFill>
                  <a:schemeClr val="hlink"/>
                </a:solidFill>
                <a:hlinkClick r:id="rId3"/>
              </a:rPr>
              <a:t>aquí</a:t>
            </a:r>
            <a:r>
              <a:rPr lang="es" sz="1800">
                <a:solidFill>
                  <a:srgbClr val="738498"/>
                </a:solidFill>
              </a:rPr>
              <a:t>) </a:t>
            </a:r>
            <a:endParaRPr sz="1800">
              <a:solidFill>
                <a:srgbClr val="738498"/>
              </a:solidFill>
            </a:endParaRPr>
          </a:p>
        </p:txBody>
      </p:sp>
      <p:sp>
        <p:nvSpPr>
          <p:cNvPr id="324" name="Google Shape;324;p53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4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4"/>
          <p:cNvSpPr txBox="1"/>
          <p:nvPr>
            <p:ph idx="4294967295" type="ctrTitle"/>
          </p:nvPr>
        </p:nvSpPr>
        <p:spPr>
          <a:xfrm>
            <a:off x="582500" y="1279825"/>
            <a:ext cx="840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4ECDC4"/>
                </a:solidFill>
              </a:rPr>
              <a:t>Ref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332" name="Google Shape;332;p54"/>
          <p:cNvSpPr txBox="1"/>
          <p:nvPr>
            <p:ph idx="4294967295" type="subTitle"/>
          </p:nvPr>
        </p:nvSpPr>
        <p:spPr>
          <a:xfrm>
            <a:off x="701975" y="2188400"/>
            <a:ext cx="79527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4000"/>
              <a:t>Configuración de una App</a:t>
            </a:r>
            <a:endParaRPr b="1" sz="4000"/>
          </a:p>
        </p:txBody>
      </p:sp>
      <p:sp>
        <p:nvSpPr>
          <p:cNvPr id="333" name="Google Shape;333;p54"/>
          <p:cNvSpPr txBox="1"/>
          <p:nvPr>
            <p:ph idx="4294967295" type="body"/>
          </p:nvPr>
        </p:nvSpPr>
        <p:spPr>
          <a:xfrm>
            <a:off x="701975" y="3448988"/>
            <a:ext cx="6665100" cy="1419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Spring Boot In Action (Craig Walls)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Spring In Action Fourth Edition (Craig Walls)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Spring In Action Fifth Edition (Craig Walls)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1000"/>
              </a:spcAft>
              <a:buSzPts val="1000"/>
              <a:buChar char="▣"/>
            </a:pPr>
            <a:r>
              <a:rPr lang="es" sz="1000"/>
              <a:t>https://docs.spring.io/spring-boot/docs/current/reference/htmlsingle/</a:t>
            </a:r>
            <a:endParaRPr sz="2000"/>
          </a:p>
        </p:txBody>
      </p:sp>
      <p:sp>
        <p:nvSpPr>
          <p:cNvPr id="334" name="Google Shape;334;p54"/>
          <p:cNvSpPr/>
          <p:nvPr/>
        </p:nvSpPr>
        <p:spPr>
          <a:xfrm>
            <a:off x="813273" y="3075198"/>
            <a:ext cx="1533600" cy="103275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335" name="Google Shape;335;p54"/>
          <p:cNvSpPr txBox="1"/>
          <p:nvPr>
            <p:ph idx="12" type="sldNum"/>
          </p:nvPr>
        </p:nvSpPr>
        <p:spPr>
          <a:xfrm>
            <a:off x="4297650" y="4777483"/>
            <a:ext cx="548700" cy="3089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en Spring</a:t>
            </a:r>
            <a:endParaRPr/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/>
              <a:t>En Spring hay dos tipos diferentes de configuración (relacionadas entre ellas), y que básicamente podríamos definir como:</a:t>
            </a:r>
            <a:endParaRPr sz="1800"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b="1" i="1" lang="es" sz="1800">
                <a:solidFill>
                  <a:srgbClr val="4ECDC4"/>
                </a:solidFill>
              </a:rPr>
              <a:t>Bean-wiring</a:t>
            </a:r>
            <a:r>
              <a:rPr lang="es" sz="1800"/>
              <a:t>: configuración que declara que los componentes de la aplicación se crearán como beans en el contexto de la aplicación Spring y cómo se deben inyectar entre sí.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b="1" i="1" lang="es" sz="1800">
                <a:solidFill>
                  <a:srgbClr val="4ECDC4"/>
                </a:solidFill>
              </a:rPr>
              <a:t>Property-injection</a:t>
            </a:r>
            <a:r>
              <a:rPr lang="es" sz="1800"/>
              <a:t>: configuración que establece valores en beans en el contexto de la aplicación Spring.</a:t>
            </a:r>
            <a:endParaRPr sz="18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Configuración en Spring</a:t>
            </a:r>
            <a:endParaRPr/>
          </a:p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/>
              <a:t>En la configuración de Java, es probable que un método anotado con </a:t>
            </a:r>
            <a:r>
              <a:rPr b="1" i="1" lang="es" sz="1800">
                <a:solidFill>
                  <a:srgbClr val="4ECDC4"/>
                </a:solidFill>
              </a:rPr>
              <a:t>@Bean</a:t>
            </a:r>
            <a:r>
              <a:rPr lang="es" sz="1800"/>
              <a:t> instale un bean y luego establezca los valores en sus propiedades.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/>
              <a:t>Esta es la forma en la que se puede configurar un bean </a:t>
            </a:r>
            <a:r>
              <a:rPr i="1" lang="es" sz="1800"/>
              <a:t>DataSource</a:t>
            </a:r>
            <a:r>
              <a:rPr lang="es" sz="1800"/>
              <a:t> si no se está utilizando </a:t>
            </a:r>
            <a:r>
              <a:rPr i="1" lang="es" sz="1800"/>
              <a:t>Spring Boot</a:t>
            </a:r>
            <a:r>
              <a:rPr lang="es" sz="1800"/>
              <a:t>.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1" name="Google Shape;1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950" y="2493138"/>
            <a:ext cx="461010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Auto-configuración en Spring Boot</a:t>
            </a:r>
            <a:endParaRPr/>
          </a:p>
        </p:txBody>
      </p:sp>
      <p:sp>
        <p:nvSpPr>
          <p:cNvPr id="147" name="Google Shape;147;p30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</a:t>
            </a:r>
            <a:r>
              <a:rPr i="1" lang="es" sz="1800">
                <a:solidFill>
                  <a:srgbClr val="4ECDC4"/>
                </a:solidFill>
              </a:rPr>
              <a:t>auto-configuración</a:t>
            </a:r>
            <a:r>
              <a:rPr lang="es" sz="1800"/>
              <a:t> de Spring Boot hace que el método anterior sea completamente innecesario. </a:t>
            </a:r>
            <a:r>
              <a:rPr i="1" lang="es" sz="1800"/>
              <a:t>Si la dependencia H2 está disponible en el classpath de tiempo de ejecución, Spring Boot creará automáticamente un bean DataSource apropiado</a:t>
            </a:r>
            <a:r>
              <a:rPr lang="es" sz="1800"/>
              <a:t> en el contexto de la aplicación Spring.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¿Qué pasa si queremos modificar parte de esta configuración automática?</a:t>
            </a:r>
            <a:r>
              <a:rPr lang="es" sz="1800"/>
              <a:t> Entonces tendremos que utilizar propiedades de configuración para cambiar el comportamiento por defecto.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Comprender el entorno de Spring</a:t>
            </a:r>
            <a:endParaRPr/>
          </a:p>
        </p:txBody>
      </p:sp>
      <p:sp>
        <p:nvSpPr>
          <p:cNvPr id="153" name="Google Shape;153;p31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/>
              <a:t>El entorno de Spring </a:t>
            </a:r>
            <a:r>
              <a:rPr i="1" lang="es" sz="1800">
                <a:solidFill>
                  <a:srgbClr val="4ECDC4"/>
                </a:solidFill>
              </a:rPr>
              <a:t>abstrae</a:t>
            </a:r>
            <a:r>
              <a:rPr lang="es" sz="1800"/>
              <a:t> de dónde provienen las propiedades para que los </a:t>
            </a:r>
            <a:r>
              <a:rPr i="1" lang="es" sz="1800"/>
              <a:t>beans</a:t>
            </a:r>
            <a:r>
              <a:rPr lang="es" sz="1800"/>
              <a:t> que las </a:t>
            </a:r>
            <a:r>
              <a:rPr lang="es" sz="1800"/>
              <a:t>necesiten</a:t>
            </a:r>
            <a:r>
              <a:rPr lang="es" sz="1800"/>
              <a:t> puedan consumirlas:</a:t>
            </a:r>
            <a:endParaRPr sz="1800"/>
          </a:p>
          <a:p>
            <a:pPr indent="-342900" lvl="0" marL="9144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</a:t>
            </a:r>
            <a:r>
              <a:rPr lang="es" sz="1800"/>
              <a:t>ropiedades del sistema JVM</a:t>
            </a:r>
            <a:endParaRPr sz="1800"/>
          </a:p>
          <a:p>
            <a:pPr indent="-342900" lvl="0" marL="9144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Variables de entorno del Sistema Operativo, </a:t>
            </a:r>
            <a:endParaRPr sz="1800"/>
          </a:p>
          <a:p>
            <a:pPr indent="-342900" lvl="0" marL="9144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Argumentos de la línea de comandos </a:t>
            </a:r>
            <a:endParaRPr sz="1800"/>
          </a:p>
          <a:p>
            <a:pPr indent="-342900" lvl="0" marL="9144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Archivos de configuración de propiedades de la aplicación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/>
          <p:nvPr/>
        </p:nvSpPr>
        <p:spPr>
          <a:xfrm>
            <a:off x="0" y="-7000"/>
            <a:ext cx="2771100" cy="5150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2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0" name="Google Shape;160;p32"/>
          <p:cNvSpPr txBox="1"/>
          <p:nvPr>
            <p:ph idx="1" type="body"/>
          </p:nvPr>
        </p:nvSpPr>
        <p:spPr>
          <a:xfrm rot="-5400000">
            <a:off x="77825" y="1972550"/>
            <a:ext cx="4912800" cy="11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5600">
                <a:solidFill>
                  <a:schemeClr val="lt1"/>
                </a:solidFill>
              </a:rPr>
              <a:t>Propiedades</a:t>
            </a:r>
            <a:endParaRPr b="1" sz="5600">
              <a:solidFill>
                <a:schemeClr val="lt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chemeClr val="lt1"/>
              </a:solidFill>
            </a:endParaRPr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5575" y="458613"/>
            <a:ext cx="5860800" cy="42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Comprender el entorno de Spring</a:t>
            </a:r>
            <a:endParaRPr/>
          </a:p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/>
              <a:t>Por defecto Spring Boot configura el servidor en el  puerto 8080. Sin embargo podemos modificarlo de varias maneras: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En </a:t>
            </a:r>
            <a:r>
              <a:rPr i="1" lang="es" sz="1800">
                <a:solidFill>
                  <a:srgbClr val="4ECDC4"/>
                </a:solidFill>
              </a:rPr>
              <a:t>src/main/resources/application.properties</a:t>
            </a:r>
            <a:endParaRPr i="1" sz="1800">
              <a:solidFill>
                <a:srgbClr val="4ECDC4"/>
              </a:solidFill>
            </a:endParaRPr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En </a:t>
            </a:r>
            <a:r>
              <a:rPr i="1" lang="es" sz="1800">
                <a:solidFill>
                  <a:srgbClr val="4ECDC4"/>
                </a:solidFill>
              </a:rPr>
              <a:t>src/main/resources/application.yml</a:t>
            </a:r>
            <a:endParaRPr sz="1800"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En el arranque de la aplicación:</a:t>
            </a:r>
            <a:endParaRPr sz="1800"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Como variable de entorno: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8" name="Google Shape;1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0550" y="2639001"/>
            <a:ext cx="1371850" cy="21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6750" y="2897988"/>
            <a:ext cx="1108475" cy="37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7025" y="3380853"/>
            <a:ext cx="3785244" cy="170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6150" y="3751753"/>
            <a:ext cx="1880963" cy="170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4"/>
          <p:cNvSpPr txBox="1"/>
          <p:nvPr>
            <p:ph idx="4294967295" type="body"/>
          </p:nvPr>
        </p:nvSpPr>
        <p:spPr>
          <a:xfrm>
            <a:off x="3456975" y="1882500"/>
            <a:ext cx="4919700" cy="1378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Modifica el puerto de Tomcat desde un archivo de configuración y prueba que al arrancar la aplicación, ésta es visible desde el nuevo puerto</a:t>
            </a:r>
            <a:endParaRPr sz="1800">
              <a:solidFill>
                <a:srgbClr val="738498"/>
              </a:solidFill>
            </a:endParaRPr>
          </a:p>
        </p:txBody>
      </p:sp>
      <p:sp>
        <p:nvSpPr>
          <p:cNvPr id="178" name="Google Shape;178;p34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