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0eb38bf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0eb38b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0eb38b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0eb38b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a5d026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a5d026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da5d026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da5d026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a5d026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a5d026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a5d026a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a5d026a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a0eb38b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a0eb38b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a0eb38bf_2_97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a0eb38b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2120675" y="2220425"/>
            <a:ext cx="63375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Data JPA (1)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Enfoque clásico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¿Qué es Spring Data JPA?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Definiendo las dependencias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Definiendo las configuración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Enfoque clásico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creación de repositorios que utilizan JPA es un </a:t>
            </a:r>
            <a:r>
              <a:rPr i="1" lang="es" sz="1800">
                <a:solidFill>
                  <a:srgbClr val="4ECDC4"/>
                </a:solidFill>
              </a:rPr>
              <a:t>proceso engorroso</a:t>
            </a:r>
            <a:r>
              <a:rPr lang="es" sz="1800"/>
              <a:t> que requiere mucho tiempo y una gran cantidad de código repetitivo. </a:t>
            </a:r>
            <a:r>
              <a:rPr lang="es" sz="1800"/>
              <a:t>Como hemos visto, en cierta manera </a:t>
            </a:r>
            <a:r>
              <a:rPr i="1" lang="es" sz="1800">
                <a:solidFill>
                  <a:srgbClr val="4ECDC4"/>
                </a:solidFill>
              </a:rPr>
              <a:t>podemos eliminar código repetitivo siguiendo estos pasos</a:t>
            </a:r>
            <a:r>
              <a:rPr lang="es" sz="1800"/>
              <a:t>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Creando una </a:t>
            </a:r>
            <a:r>
              <a:rPr i="1" lang="es" sz="1800">
                <a:solidFill>
                  <a:srgbClr val="4ECDC4"/>
                </a:solidFill>
              </a:rPr>
              <a:t>clase </a:t>
            </a:r>
            <a:r>
              <a:rPr i="1" lang="es" sz="1800">
                <a:solidFill>
                  <a:srgbClr val="4ECDC4"/>
                </a:solidFill>
              </a:rPr>
              <a:t>base </a:t>
            </a:r>
            <a:r>
              <a:rPr i="1" lang="es" sz="1800">
                <a:solidFill>
                  <a:srgbClr val="4ECDC4"/>
                </a:solidFill>
              </a:rPr>
              <a:t>de repositorio abstracta</a:t>
            </a:r>
            <a:r>
              <a:rPr lang="es" sz="1800"/>
              <a:t> que proporcione operaciones CRUD para entidades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Creando la </a:t>
            </a:r>
            <a:r>
              <a:rPr i="1" lang="es" sz="1800">
                <a:solidFill>
                  <a:srgbClr val="4ECDC4"/>
                </a:solidFill>
              </a:rPr>
              <a:t>clase concreta de repositorio</a:t>
            </a:r>
            <a:r>
              <a:rPr lang="es" sz="1800"/>
              <a:t> que amplíe la clase base de repositorio abstracta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Sin embargo, sigue siendo bastante repetitivo</a:t>
            </a:r>
            <a:endParaRPr sz="18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Data JPA?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Data JPA</a:t>
            </a:r>
            <a:r>
              <a:rPr lang="es" sz="1800"/>
              <a:t> implementa una capa de acceso a datos de la aplicación evitando código repetitivo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Data JPA</a:t>
            </a:r>
            <a:r>
              <a:rPr lang="es" sz="1800"/>
              <a:t> tiene como objetivo </a:t>
            </a:r>
            <a:r>
              <a:rPr i="1" lang="es" sz="1800">
                <a:solidFill>
                  <a:srgbClr val="4ECDC4"/>
                </a:solidFill>
              </a:rPr>
              <a:t>mejorar significativamente la implementación de capas de acceso a datos</a:t>
            </a:r>
            <a:r>
              <a:rPr lang="es" sz="1800"/>
              <a:t> al reducir el esfuerzo necesitado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Data JPA</a:t>
            </a:r>
            <a:r>
              <a:rPr lang="es" sz="1800"/>
              <a:t> no es un proveedor de JPA, es una </a:t>
            </a:r>
            <a:r>
              <a:rPr i="1" lang="es" sz="1800"/>
              <a:t>biblioteca/framework</a:t>
            </a:r>
            <a:r>
              <a:rPr lang="es" sz="1800"/>
              <a:t> que agrega una capa adicional de abstracción en la parte superior de nuestro proveedor de JPA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Si decidimos usar </a:t>
            </a:r>
            <a:r>
              <a:rPr i="1" lang="es" sz="1800">
                <a:solidFill>
                  <a:srgbClr val="4ECDC4"/>
                </a:solidFill>
              </a:rPr>
              <a:t>Spring Data JPA</a:t>
            </a:r>
            <a:r>
              <a:rPr lang="es" sz="1800"/>
              <a:t>, la capa de repositorio de nuestra aplicación contendrá tres capas:</a:t>
            </a:r>
            <a:endParaRPr sz="1800"/>
          </a:p>
          <a:p>
            <a: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s" sz="1800">
                <a:solidFill>
                  <a:srgbClr val="4ECDC4"/>
                </a:solidFill>
              </a:rPr>
              <a:t>Spring Data JPA</a:t>
            </a:r>
            <a:r>
              <a:rPr lang="es" sz="1800"/>
              <a:t> proporciona soporte para la creación de repositorios JPA extendiendo las interfaces del repositorio de Spring Data.</a:t>
            </a:r>
            <a:endParaRPr sz="1800"/>
          </a:p>
          <a:p>
            <a: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s" sz="1800">
                <a:solidFill>
                  <a:srgbClr val="4ECDC4"/>
                </a:solidFill>
              </a:rPr>
              <a:t>Spring Data Commons</a:t>
            </a:r>
            <a:r>
              <a:rPr lang="es" sz="1800"/>
              <a:t> proporciona la infraestructura </a:t>
            </a:r>
            <a:r>
              <a:rPr i="1" lang="es" sz="1800"/>
              <a:t>compartida</a:t>
            </a:r>
            <a:r>
              <a:rPr lang="es" sz="1800"/>
              <a:t> por los proyectos específicos de datos de Spring Data .</a:t>
            </a:r>
            <a:endParaRPr sz="1800"/>
          </a:p>
          <a:p>
            <a:pPr indent="-342900" lvl="4" marL="2286000" rtl="0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proveedor de JPA</a:t>
            </a:r>
            <a:r>
              <a:rPr lang="es" sz="1800"/>
              <a:t> implementa la API Java Persistence.</a:t>
            </a:r>
            <a:endParaRPr sz="1800"/>
          </a:p>
        </p:txBody>
      </p:sp>
      <p:sp>
        <p:nvSpPr>
          <p:cNvPr id="146" name="Google Shape;146;p30"/>
          <p:cNvSpPr/>
          <p:nvPr/>
        </p:nvSpPr>
        <p:spPr>
          <a:xfrm>
            <a:off x="1147675" y="3126575"/>
            <a:ext cx="1294500" cy="671700"/>
          </a:xfrm>
          <a:prstGeom prst="rect">
            <a:avLst/>
          </a:prstGeom>
          <a:solidFill>
            <a:srgbClr val="73849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Spring Data JPA?</a:t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1147675" y="2328775"/>
            <a:ext cx="1294500" cy="671700"/>
          </a:xfrm>
          <a:prstGeom prst="rect">
            <a:avLst/>
          </a:prstGeom>
          <a:solidFill>
            <a:srgbClr val="4ECDC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1147675" y="3924375"/>
            <a:ext cx="1294500" cy="6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/>
        </p:nvSpPr>
        <p:spPr>
          <a:xfrm>
            <a:off x="1154675" y="2328900"/>
            <a:ext cx="12945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Sping Data JPA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1154675" y="3924238"/>
            <a:ext cx="12945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Proveedor de JPA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1154675" y="3126500"/>
            <a:ext cx="12945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Spring Data Commons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691200" y="1358700"/>
            <a:ext cx="50331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▣"/>
            </a:pPr>
            <a:r>
              <a:rPr lang="es" sz="1800"/>
              <a:t>Usaremos </a:t>
            </a:r>
            <a:r>
              <a:rPr i="1" lang="es" sz="1800">
                <a:solidFill>
                  <a:srgbClr val="4ECDC4"/>
                </a:solidFill>
              </a:rPr>
              <a:t>Spring Data JPA</a:t>
            </a:r>
            <a:r>
              <a:rPr lang="es" sz="1800"/>
              <a:t> dentro de </a:t>
            </a:r>
            <a:r>
              <a:rPr i="1" lang="es" sz="1800"/>
              <a:t>Spring Boot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Para definir las dependencias debemos añadir el </a:t>
            </a:r>
            <a:r>
              <a:rPr i="1" lang="es" sz="1800"/>
              <a:t>starter</a:t>
            </a:r>
            <a:r>
              <a:rPr lang="es" sz="1800"/>
              <a:t> de </a:t>
            </a:r>
            <a:r>
              <a:rPr i="1" lang="es" sz="1800"/>
              <a:t>Spring Boot</a:t>
            </a:r>
            <a:r>
              <a:rPr lang="es" sz="1800"/>
              <a:t> </a:t>
            </a:r>
            <a:r>
              <a:rPr i="1" lang="es" sz="1800">
                <a:solidFill>
                  <a:srgbClr val="4ECDC4"/>
                </a:solidFill>
              </a:rPr>
              <a:t>spring-boot-starter-data-jpa</a:t>
            </a:r>
            <a:r>
              <a:rPr lang="es" sz="1800"/>
              <a:t> que nos incorporará transitivamente las dependencias con JPA y con el proveedor </a:t>
            </a:r>
            <a:r>
              <a:rPr i="1" lang="es" sz="1800"/>
              <a:t>Hibernate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Necesitaremos adicionalmente el conector a base de datos</a:t>
            </a:r>
            <a:endParaRPr sz="1800"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Definiendo las dependencias</a:t>
            </a:r>
            <a:endParaRPr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325" y="1323700"/>
            <a:ext cx="3049302" cy="34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/>
          <p:nvPr/>
        </p:nvSpPr>
        <p:spPr>
          <a:xfrm>
            <a:off x="5815300" y="2211350"/>
            <a:ext cx="2946000" cy="441000"/>
          </a:xfrm>
          <a:prstGeom prst="rect">
            <a:avLst/>
          </a:prstGeom>
          <a:noFill/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 rotWithShape="1">
          <a:blip r:embed="rId3">
            <a:alphaModFix/>
          </a:blip>
          <a:srcRect b="0" l="0" r="38972" t="0"/>
          <a:stretch/>
        </p:blipFill>
        <p:spPr>
          <a:xfrm>
            <a:off x="6120087" y="1777075"/>
            <a:ext cx="2649325" cy="26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691200" y="1358700"/>
            <a:ext cx="52002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Debemos configurar en </a:t>
            </a:r>
            <a:r>
              <a:rPr i="1" lang="es" sz="1800"/>
              <a:t>Spring Boot</a:t>
            </a:r>
            <a:r>
              <a:rPr lang="es" sz="1800"/>
              <a:t> la conexión a base de datos para cada perfil que vayamos a utilizar en el desarrollo tal y como ya  hemos visto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Configuraremos también la estrategia de creación de base de datos:</a:t>
            </a:r>
            <a:endParaRPr sz="1800"/>
          </a:p>
          <a:p>
            <a:pPr indent="0" lvl="0" marL="457200" marR="10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7F007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spring.jpa.hibernate.ddl-auto</a:t>
            </a:r>
            <a:r>
              <a:rPr lang="es" sz="1150">
                <a:solidFill>
                  <a:schemeClr val="dk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es" sz="1150">
                <a:solidFill>
                  <a:srgbClr val="3F5F5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# DDL mode. This is actually a shortcut for the "hibernate.hbm2ddl.auto" property. Defaults to "create-drop" when using an embedded database and no schema manager was detected. Otherwise, defaults to "none".</a:t>
            </a:r>
            <a:endParaRPr sz="1800"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Definiendo las configuración</a:t>
            </a:r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6120100" y="1777075"/>
            <a:ext cx="2649300" cy="840000"/>
          </a:xfrm>
          <a:prstGeom prst="rect">
            <a:avLst/>
          </a:prstGeom>
          <a:noFill/>
          <a:ln cap="flat" cmpd="sng" w="19050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>
            <p:ph idx="4294967295" type="body"/>
          </p:nvPr>
        </p:nvSpPr>
        <p:spPr>
          <a:xfrm>
            <a:off x="3463950" y="507350"/>
            <a:ext cx="5514300" cy="41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Para cada proyecto (</a:t>
            </a:r>
            <a:r>
              <a:rPr b="1" i="1" lang="es" sz="1800">
                <a:solidFill>
                  <a:srgbClr val="738498"/>
                </a:solidFill>
              </a:rPr>
              <a:t>Billing </a:t>
            </a:r>
            <a:r>
              <a:rPr lang="es" sz="1800">
                <a:solidFill>
                  <a:srgbClr val="738498"/>
                </a:solidFill>
              </a:rPr>
              <a:t>y </a:t>
            </a:r>
            <a:r>
              <a:rPr b="1" i="1" lang="es" sz="1800">
                <a:solidFill>
                  <a:srgbClr val="738498"/>
                </a:solidFill>
              </a:rPr>
              <a:t>Garage App</a:t>
            </a:r>
            <a:r>
              <a:rPr i="1" lang="es" sz="1800">
                <a:solidFill>
                  <a:srgbClr val="738498"/>
                </a:solidFill>
              </a:rPr>
              <a:t>)</a:t>
            </a:r>
            <a:r>
              <a:rPr lang="es" sz="1800">
                <a:solidFill>
                  <a:srgbClr val="738498"/>
                </a:solidFill>
              </a:rPr>
              <a:t>:</a:t>
            </a:r>
            <a:endParaRPr sz="18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600"/>
              <a:buChar char="▣"/>
            </a:pPr>
            <a:r>
              <a:rPr lang="es" sz="1600">
                <a:solidFill>
                  <a:srgbClr val="738498"/>
                </a:solidFill>
              </a:rPr>
              <a:t>Crea un nuevo proyecto de </a:t>
            </a:r>
            <a:r>
              <a:rPr i="1" lang="es" sz="1600">
                <a:solidFill>
                  <a:srgbClr val="738498"/>
                </a:solidFill>
              </a:rPr>
              <a:t>Spring Boot</a:t>
            </a:r>
            <a:r>
              <a:rPr lang="es" sz="1600">
                <a:solidFill>
                  <a:srgbClr val="738498"/>
                </a:solidFill>
              </a:rPr>
              <a:t> con dependencias a los </a:t>
            </a:r>
            <a:r>
              <a:rPr i="1" lang="es" sz="1600">
                <a:solidFill>
                  <a:srgbClr val="738498"/>
                </a:solidFill>
              </a:rPr>
              <a:t>starters</a:t>
            </a:r>
            <a:r>
              <a:rPr lang="es" sz="1600">
                <a:solidFill>
                  <a:srgbClr val="738498"/>
                </a:solidFill>
              </a:rPr>
              <a:t> </a:t>
            </a:r>
            <a:r>
              <a:rPr i="1" lang="es" sz="1600">
                <a:solidFill>
                  <a:srgbClr val="4ECDC4"/>
                </a:solidFill>
              </a:rPr>
              <a:t>web</a:t>
            </a:r>
            <a:r>
              <a:rPr lang="es" sz="1600">
                <a:solidFill>
                  <a:srgbClr val="738498"/>
                </a:solidFill>
              </a:rPr>
              <a:t>, </a:t>
            </a:r>
            <a:r>
              <a:rPr i="1" lang="es" sz="1600">
                <a:solidFill>
                  <a:srgbClr val="4ECDC4"/>
                </a:solidFill>
              </a:rPr>
              <a:t>thymeleaf</a:t>
            </a:r>
            <a:r>
              <a:rPr lang="es" sz="1600">
                <a:solidFill>
                  <a:srgbClr val="738498"/>
                </a:solidFill>
              </a:rPr>
              <a:t> y </a:t>
            </a:r>
            <a:r>
              <a:rPr i="1" lang="es" sz="1600">
                <a:solidFill>
                  <a:srgbClr val="4ECDC4"/>
                </a:solidFill>
              </a:rPr>
              <a:t>spring-data-jpa</a:t>
            </a:r>
            <a:r>
              <a:rPr lang="es" sz="1600">
                <a:solidFill>
                  <a:srgbClr val="738498"/>
                </a:solidFill>
              </a:rPr>
              <a:t>, así como para </a:t>
            </a:r>
            <a:r>
              <a:rPr i="1" lang="es" sz="1600">
                <a:solidFill>
                  <a:srgbClr val="4ECDC4"/>
                </a:solidFill>
              </a:rPr>
              <a:t>lombok</a:t>
            </a:r>
            <a:r>
              <a:rPr lang="es" sz="1600">
                <a:solidFill>
                  <a:srgbClr val="738498"/>
                </a:solidFill>
              </a:rPr>
              <a:t> y los conectores </a:t>
            </a:r>
            <a:r>
              <a:rPr i="1" lang="es" sz="1600">
                <a:solidFill>
                  <a:srgbClr val="4ECDC4"/>
                </a:solidFill>
              </a:rPr>
              <a:t>h2</a:t>
            </a:r>
            <a:r>
              <a:rPr lang="es" sz="1600">
                <a:solidFill>
                  <a:srgbClr val="738498"/>
                </a:solidFill>
              </a:rPr>
              <a:t> y </a:t>
            </a:r>
            <a:r>
              <a:rPr i="1" lang="es" sz="1600">
                <a:solidFill>
                  <a:srgbClr val="4ECDC4"/>
                </a:solidFill>
              </a:rPr>
              <a:t>mysql</a:t>
            </a:r>
            <a:endParaRPr sz="16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600"/>
              <a:buChar char="▣"/>
            </a:pPr>
            <a:r>
              <a:rPr lang="es" sz="1600">
                <a:solidFill>
                  <a:srgbClr val="738498"/>
                </a:solidFill>
              </a:rPr>
              <a:t>Incorpora la capa de persistencia definida y creada con anterioridad para cada uno de ellos (</a:t>
            </a:r>
            <a:r>
              <a:rPr i="1" lang="es" sz="1600">
                <a:solidFill>
                  <a:srgbClr val="738498"/>
                </a:solidFill>
              </a:rPr>
              <a:t>vamos a aprovecharla tal cual la tenemos</a:t>
            </a:r>
            <a:r>
              <a:rPr lang="es" sz="1600">
                <a:solidFill>
                  <a:srgbClr val="738498"/>
                </a:solidFill>
              </a:rPr>
              <a:t>)</a:t>
            </a:r>
            <a:endParaRPr sz="16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4ECDC4"/>
              </a:buClr>
              <a:buSzPts val="1600"/>
              <a:buChar char="▣"/>
            </a:pPr>
            <a:r>
              <a:rPr lang="es" sz="1600">
                <a:solidFill>
                  <a:srgbClr val="738498"/>
                </a:solidFill>
              </a:rPr>
              <a:t>Investiga un poco más sobre </a:t>
            </a:r>
            <a:r>
              <a:rPr i="1" lang="es" sz="1600">
                <a:solidFill>
                  <a:srgbClr val="4ECDC4"/>
                </a:solidFill>
              </a:rPr>
              <a:t>JSR-303 Bean Validation API</a:t>
            </a:r>
            <a:r>
              <a:rPr lang="es" sz="1600">
                <a:solidFill>
                  <a:srgbClr val="738498"/>
                </a:solidFill>
              </a:rPr>
              <a:t> y etiqueta los campos de las entidades para validarlos según consideres</a:t>
            </a:r>
            <a:endParaRPr sz="1600">
              <a:solidFill>
                <a:srgbClr val="738498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ECDC4"/>
              </a:buClr>
              <a:buSzPts val="1600"/>
              <a:buChar char="▣"/>
            </a:pPr>
            <a:r>
              <a:rPr lang="es" sz="1600">
                <a:solidFill>
                  <a:srgbClr val="738498"/>
                </a:solidFill>
              </a:rPr>
              <a:t>Crea un nuevo paquete </a:t>
            </a:r>
            <a:r>
              <a:rPr i="1" lang="es" sz="1600">
                <a:solidFill>
                  <a:srgbClr val="4ECDC4"/>
                </a:solidFill>
              </a:rPr>
              <a:t>repositories</a:t>
            </a:r>
            <a:r>
              <a:rPr lang="es" sz="1600">
                <a:solidFill>
                  <a:srgbClr val="738498"/>
                </a:solidFill>
              </a:rPr>
              <a:t> donde definiremos los repositorios de </a:t>
            </a:r>
            <a:r>
              <a:rPr i="1" lang="es" sz="1600">
                <a:solidFill>
                  <a:srgbClr val="738498"/>
                </a:solidFill>
              </a:rPr>
              <a:t>Spring Data JPA</a:t>
            </a:r>
            <a:endParaRPr i="1" sz="1600">
              <a:solidFill>
                <a:srgbClr val="738498"/>
              </a:solidFill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4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183" name="Google Shape;183;p34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Introducción</a:t>
            </a:r>
            <a:endParaRPr b="1" sz="4000"/>
          </a:p>
        </p:txBody>
      </p:sp>
      <p:sp>
        <p:nvSpPr>
          <p:cNvPr id="184" name="Google Shape;184;p34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https://docs.spring.io/spring-data/jpa/docs/current/reference/html/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https://www.petrikainulainen.net/spring-data-jpa-tutorial/</a:t>
            </a:r>
            <a:endParaRPr sz="1000"/>
          </a:p>
        </p:txBody>
      </p:sp>
      <p:sp>
        <p:nvSpPr>
          <p:cNvPr id="185" name="Google Shape;185;p34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