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da0eb38bf_2_68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da0eb38bf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a0eb38bf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a0eb38bf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da0eb38bf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da0eb38bf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daa779a9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daa779a9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daa779a9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daa779a9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daa779a91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daa779a91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da0eb38bf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da0eb38bf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daa779a91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daa779a91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de9acc00e_2_0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de9acc00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C7F46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ECDC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65" name="Google Shape;65;p16"/>
          <p:cNvSpPr txBox="1"/>
          <p:nvPr/>
        </p:nvSpPr>
        <p:spPr>
          <a:xfrm>
            <a:off x="801025" y="125424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400">
              <a:solidFill>
                <a:srgbClr val="454F5B"/>
              </a:solidFill>
            </a:endParaRPr>
          </a:p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7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6912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855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8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691200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3321088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4" name="Google Shape;84;p19"/>
          <p:cNvSpPr txBox="1"/>
          <p:nvPr>
            <p:ph idx="3" type="body"/>
          </p:nvPr>
        </p:nvSpPr>
        <p:spPr>
          <a:xfrm>
            <a:off x="5950976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19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20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457200" y="43350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95" name="Google Shape;95;p21"/>
          <p:cNvSpPr/>
          <p:nvPr/>
        </p:nvSpPr>
        <p:spPr>
          <a:xfrm>
            <a:off x="3805198" y="4288942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4ECDC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_2">
  <p:cSld name="TITLE_AND_BODY_1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24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▣"/>
              <a:defRPr>
                <a:solidFill>
                  <a:schemeClr val="accent1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□"/>
              <a:defRPr>
                <a:solidFill>
                  <a:schemeClr val="accent1"/>
                </a:solidFill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2">
    <p:bg>
      <p:bgPr>
        <a:solidFill>
          <a:srgbClr val="738498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ctrTitle"/>
          </p:nvPr>
        </p:nvSpPr>
        <p:spPr>
          <a:xfrm>
            <a:off x="1528250" y="2220425"/>
            <a:ext cx="69297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Spring Data REST (1)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ctrTitle"/>
          </p:nvPr>
        </p:nvSpPr>
        <p:spPr>
          <a:xfrm>
            <a:off x="4155750" y="351824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4ECDC4"/>
                </a:solidFill>
              </a:rPr>
              <a:t>Índice</a:t>
            </a:r>
            <a:endParaRPr sz="6000">
              <a:solidFill>
                <a:srgbClr val="4ECDC4"/>
              </a:solidFill>
            </a:endParaRPr>
          </a:p>
        </p:txBody>
      </p:sp>
      <p:sp>
        <p:nvSpPr>
          <p:cNvPr id="128" name="Google Shape;128;p27"/>
          <p:cNvSpPr txBox="1"/>
          <p:nvPr>
            <p:ph idx="1" type="subTitle"/>
          </p:nvPr>
        </p:nvSpPr>
        <p:spPr>
          <a:xfrm>
            <a:off x="671800" y="552850"/>
            <a:ext cx="4317900" cy="42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Exponer repositorios como API REST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HATEOAS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Resolviendo dependencias</a:t>
            </a:r>
            <a:endParaRPr b="1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Exponer repositorios como API REST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Existe una manera fácil de crear una </a:t>
            </a:r>
            <a:r>
              <a:rPr i="1" lang="es" sz="1800">
                <a:solidFill>
                  <a:srgbClr val="4ECDC4"/>
                </a:solidFill>
              </a:rPr>
              <a:t>API REST</a:t>
            </a:r>
            <a:r>
              <a:rPr lang="es" sz="1800"/>
              <a:t> para los repositorios de </a:t>
            </a:r>
            <a:r>
              <a:rPr i="1" lang="es" sz="1800"/>
              <a:t>Spring Data</a:t>
            </a:r>
            <a:r>
              <a:rPr lang="es" sz="1800"/>
              <a:t> al instante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No importa si se está utilizando </a:t>
            </a:r>
            <a:r>
              <a:rPr i="1" lang="es" sz="1800"/>
              <a:t>JPA</a:t>
            </a:r>
            <a:r>
              <a:rPr lang="es" sz="1800"/>
              <a:t>, </a:t>
            </a:r>
            <a:r>
              <a:rPr i="1" lang="es" sz="1800"/>
              <a:t>MongoDB</a:t>
            </a:r>
            <a:r>
              <a:rPr lang="es" sz="1800"/>
              <a:t> o cualquier otro tipo de almacenamiento disponible en </a:t>
            </a:r>
            <a:r>
              <a:rPr i="1" lang="es" sz="1800"/>
              <a:t>Spring Data</a:t>
            </a:r>
            <a:endParaRPr i="1" sz="18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" name="Google Shape;135;p28"/>
          <p:cNvSpPr/>
          <p:nvPr/>
        </p:nvSpPr>
        <p:spPr>
          <a:xfrm>
            <a:off x="1259625" y="3072100"/>
            <a:ext cx="1595700" cy="1595700"/>
          </a:xfrm>
          <a:prstGeom prst="ellipse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8"/>
          <p:cNvSpPr txBox="1"/>
          <p:nvPr/>
        </p:nvSpPr>
        <p:spPr>
          <a:xfrm>
            <a:off x="1259625" y="3072100"/>
            <a:ext cx="15957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Modelo de dominio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7" name="Google Shape;137;p28"/>
          <p:cNvSpPr/>
          <p:nvPr/>
        </p:nvSpPr>
        <p:spPr>
          <a:xfrm>
            <a:off x="3715050" y="3072100"/>
            <a:ext cx="1595700" cy="1595700"/>
          </a:xfrm>
          <a:prstGeom prst="ellipse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8"/>
          <p:cNvSpPr txBox="1"/>
          <p:nvPr/>
        </p:nvSpPr>
        <p:spPr>
          <a:xfrm>
            <a:off x="3715050" y="3072100"/>
            <a:ext cx="15957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REST API Implementación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de patrones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9" name="Google Shape;139;p28"/>
          <p:cNvSpPr/>
          <p:nvPr/>
        </p:nvSpPr>
        <p:spPr>
          <a:xfrm>
            <a:off x="6269300" y="3072100"/>
            <a:ext cx="1595700" cy="1595700"/>
          </a:xfrm>
          <a:prstGeom prst="ellipse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8"/>
          <p:cNvSpPr txBox="1"/>
          <p:nvPr/>
        </p:nvSpPr>
        <p:spPr>
          <a:xfrm>
            <a:off x="6269300" y="3072100"/>
            <a:ext cx="15957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Spring Data REST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1" name="Google Shape;141;p28"/>
          <p:cNvSpPr/>
          <p:nvPr/>
        </p:nvSpPr>
        <p:spPr>
          <a:xfrm>
            <a:off x="3082238" y="3663550"/>
            <a:ext cx="405900" cy="412800"/>
          </a:xfrm>
          <a:prstGeom prst="mathPlus">
            <a:avLst>
              <a:gd fmla="val 23520" name="adj1"/>
            </a:avLst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8"/>
          <p:cNvSpPr/>
          <p:nvPr/>
        </p:nvSpPr>
        <p:spPr>
          <a:xfrm>
            <a:off x="5587075" y="3701950"/>
            <a:ext cx="405900" cy="3360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HATEOAS</a:t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691200" y="1358700"/>
            <a:ext cx="46761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Spring Data REST</a:t>
            </a:r>
            <a:r>
              <a:rPr lang="es" sz="1800"/>
              <a:t> utiliza el principio </a:t>
            </a:r>
            <a:r>
              <a:rPr i="1" lang="es" sz="1800">
                <a:solidFill>
                  <a:srgbClr val="4ECDC4"/>
                </a:solidFill>
              </a:rPr>
              <a:t>HATEOAS</a:t>
            </a:r>
            <a:r>
              <a:rPr lang="es" sz="1800"/>
              <a:t> (</a:t>
            </a:r>
            <a:r>
              <a:rPr i="1" lang="es" sz="1800"/>
              <a:t>Hypermedia As The Engine Of Application State</a:t>
            </a:r>
            <a:r>
              <a:rPr lang="es" sz="1800"/>
              <a:t>) y es compatible con </a:t>
            </a:r>
            <a:r>
              <a:rPr i="1" lang="es" sz="1800">
                <a:solidFill>
                  <a:srgbClr val="4ECDC4"/>
                </a:solidFill>
              </a:rPr>
              <a:t>HAL</a:t>
            </a:r>
            <a:r>
              <a:rPr lang="es" sz="1800"/>
              <a:t> (</a:t>
            </a:r>
            <a:r>
              <a:rPr i="1" lang="es" sz="1800"/>
              <a:t>Hypertext Application Language</a:t>
            </a:r>
            <a:r>
              <a:rPr lang="es" sz="1800"/>
              <a:t>) como capa semántica para los metadatos (a través de enlaces)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HATEOAS</a:t>
            </a:r>
            <a:r>
              <a:rPr lang="es" sz="1800"/>
              <a:t> es, para algunos, el santo grial de REST API y cualquier cosa que no lo use, no se debería llamar </a:t>
            </a:r>
            <a:r>
              <a:rPr i="1" lang="es" sz="1800">
                <a:solidFill>
                  <a:srgbClr val="4ECDC4"/>
                </a:solidFill>
              </a:rPr>
              <a:t>API RESTful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273" y="1358700"/>
            <a:ext cx="3226649" cy="33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HATEOAS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691200" y="1358700"/>
            <a:ext cx="78882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principio de </a:t>
            </a:r>
            <a:r>
              <a:rPr i="1" lang="es" sz="1800">
                <a:solidFill>
                  <a:srgbClr val="4ECDC4"/>
                </a:solidFill>
              </a:rPr>
              <a:t>HATEOAS</a:t>
            </a:r>
            <a:r>
              <a:rPr lang="es" sz="1800"/>
              <a:t> es que </a:t>
            </a:r>
            <a:r>
              <a:rPr i="1" lang="es" sz="1800"/>
              <a:t>cada recurso tiene su propi</a:t>
            </a:r>
            <a:r>
              <a:rPr lang="es" sz="1800"/>
              <a:t>o </a:t>
            </a:r>
            <a:r>
              <a:rPr i="1" lang="es" sz="1800">
                <a:solidFill>
                  <a:srgbClr val="4ECDC4"/>
                </a:solidFill>
              </a:rPr>
              <a:t>URI</a:t>
            </a:r>
            <a:r>
              <a:rPr lang="es" sz="1800"/>
              <a:t> (</a:t>
            </a:r>
            <a:r>
              <a:rPr i="1" lang="es" sz="1800">
                <a:solidFill>
                  <a:srgbClr val="738498"/>
                </a:solidFill>
              </a:rPr>
              <a:t>endpoint</a:t>
            </a:r>
            <a:r>
              <a:rPr lang="es" sz="1800"/>
              <a:t>), y siempre se transfiere el estado completo de un objeto a través de este </a:t>
            </a:r>
            <a:r>
              <a:rPr i="1" lang="es" sz="1800"/>
              <a:t>endpoint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Se usa comúnmente con HTTP, pero no es un requisito para usar HATEOAS; también podría usarse con mensajes, etc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La otra idea importante detrás de este principio es que </a:t>
            </a:r>
            <a:r>
              <a:rPr i="1" lang="es" sz="1800">
                <a:solidFill>
                  <a:srgbClr val="4ECDC4"/>
                </a:solidFill>
              </a:rPr>
              <a:t>los clientes solo conocerán un endpoint de la API y podrán descubrir el resto de la API sin ninguna información adicional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Resolviendo dependencias</a:t>
            </a:r>
            <a:endParaRPr/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691200" y="1358700"/>
            <a:ext cx="78882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poder usar </a:t>
            </a:r>
            <a:r>
              <a:rPr i="1" lang="es" sz="1800">
                <a:solidFill>
                  <a:srgbClr val="4ECDC4"/>
                </a:solidFill>
              </a:rPr>
              <a:t>Spring Data REST</a:t>
            </a:r>
            <a:r>
              <a:rPr lang="es" sz="1800"/>
              <a:t> en nuestro proyecto debemos añadir el </a:t>
            </a:r>
            <a:r>
              <a:rPr i="1" lang="es" sz="1800"/>
              <a:t>starter</a:t>
            </a:r>
            <a:r>
              <a:rPr lang="es" sz="1800"/>
              <a:t> </a:t>
            </a:r>
            <a:r>
              <a:rPr i="1" lang="es" sz="1800">
                <a:solidFill>
                  <a:srgbClr val="4ECDC4"/>
                </a:solidFill>
              </a:rPr>
              <a:t>spring-boot-starter-data-rest</a:t>
            </a:r>
            <a:endParaRPr i="1" sz="1800">
              <a:solidFill>
                <a:srgbClr val="4ECDC4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magia increíble de la configuración automática de </a:t>
            </a:r>
            <a:r>
              <a:rPr i="1" lang="es" sz="1800"/>
              <a:t>Spring Boot</a:t>
            </a:r>
            <a:r>
              <a:rPr lang="es" sz="1800"/>
              <a:t> analizará el código para todas las interfaces del repositorio y las publicará directamente como API REST.</a:t>
            </a:r>
            <a:endParaRPr sz="1800"/>
          </a:p>
        </p:txBody>
      </p:sp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148" y="2247775"/>
            <a:ext cx="5485701" cy="10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2"/>
          <p:cNvSpPr txBox="1"/>
          <p:nvPr>
            <p:ph idx="4294967295" type="body"/>
          </p:nvPr>
        </p:nvSpPr>
        <p:spPr>
          <a:xfrm>
            <a:off x="3442975" y="874800"/>
            <a:ext cx="5066700" cy="3393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8498"/>
                </a:solidFill>
              </a:rPr>
              <a:t>Billing App</a:t>
            </a:r>
            <a:endParaRPr b="1" sz="18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Crea una copia (</a:t>
            </a:r>
            <a:r>
              <a:rPr i="1" lang="es" sz="1800">
                <a:solidFill>
                  <a:srgbClr val="738498"/>
                </a:solidFill>
              </a:rPr>
              <a:t>o una nueva rama si trabajas con git</a:t>
            </a:r>
            <a:r>
              <a:rPr lang="es" sz="1800">
                <a:solidFill>
                  <a:srgbClr val="738498"/>
                </a:solidFill>
              </a:rPr>
              <a:t>) a partir del proyecto </a:t>
            </a:r>
            <a:r>
              <a:rPr i="1" lang="es" sz="1800">
                <a:solidFill>
                  <a:srgbClr val="4ECDC4"/>
                </a:solidFill>
              </a:rPr>
              <a:t>billing</a:t>
            </a:r>
            <a:r>
              <a:rPr lang="es" sz="1800">
                <a:solidFill>
                  <a:srgbClr val="738498"/>
                </a:solidFill>
              </a:rPr>
              <a:t> de Spring Data JPA:</a:t>
            </a:r>
            <a:endParaRPr sz="1800">
              <a:solidFill>
                <a:srgbClr val="738498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738498"/>
              </a:buClr>
              <a:buSzPts val="1400"/>
              <a:buChar char="●"/>
            </a:pPr>
            <a:r>
              <a:rPr lang="es" sz="1400">
                <a:solidFill>
                  <a:srgbClr val="738498"/>
                </a:solidFill>
              </a:rPr>
              <a:t>Añade la dependencia necesaria en el POM para usar </a:t>
            </a:r>
            <a:r>
              <a:rPr i="1" lang="es" sz="1400">
                <a:solidFill>
                  <a:srgbClr val="4ECDC4"/>
                </a:solidFill>
              </a:rPr>
              <a:t>Spring Data REST</a:t>
            </a:r>
            <a:endParaRPr i="1" sz="1400">
              <a:solidFill>
                <a:srgbClr val="4ECDC4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738498"/>
              </a:buClr>
              <a:buSzPts val="1400"/>
              <a:buChar char="●"/>
            </a:pPr>
            <a:r>
              <a:rPr lang="es" sz="1400">
                <a:solidFill>
                  <a:srgbClr val="738498"/>
                </a:solidFill>
              </a:rPr>
              <a:t>Elimina el paquete </a:t>
            </a:r>
            <a:r>
              <a:rPr i="1" lang="es" sz="1400">
                <a:solidFill>
                  <a:srgbClr val="4ECDC4"/>
                </a:solidFill>
              </a:rPr>
              <a:t>managers</a:t>
            </a:r>
            <a:r>
              <a:rPr lang="es" sz="1400">
                <a:solidFill>
                  <a:srgbClr val="738498"/>
                </a:solidFill>
              </a:rPr>
              <a:t> del proyecto</a:t>
            </a:r>
            <a:endParaRPr sz="1400">
              <a:solidFill>
                <a:srgbClr val="738498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738498"/>
              </a:buClr>
              <a:buSzPts val="1400"/>
              <a:buChar char="●"/>
            </a:pPr>
            <a:r>
              <a:rPr lang="es" sz="1400">
                <a:solidFill>
                  <a:srgbClr val="738498"/>
                </a:solidFill>
              </a:rPr>
              <a:t>Elimina los </a:t>
            </a:r>
            <a:r>
              <a:rPr i="1" lang="es" sz="1400">
                <a:solidFill>
                  <a:srgbClr val="4ECDC4"/>
                </a:solidFill>
              </a:rPr>
              <a:t>tests</a:t>
            </a:r>
            <a:r>
              <a:rPr lang="es" sz="1400">
                <a:solidFill>
                  <a:srgbClr val="738498"/>
                </a:solidFill>
              </a:rPr>
              <a:t> del proyecto</a:t>
            </a:r>
            <a:endParaRPr sz="1400">
              <a:solidFill>
                <a:srgbClr val="738498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738498"/>
              </a:buClr>
              <a:buSzPts val="1400"/>
              <a:buChar char="●"/>
            </a:pPr>
            <a:r>
              <a:rPr lang="es" sz="1400">
                <a:solidFill>
                  <a:srgbClr val="738498"/>
                </a:solidFill>
              </a:rPr>
              <a:t>Crea el fichero </a:t>
            </a:r>
            <a:r>
              <a:rPr i="1" lang="es" sz="1400">
                <a:solidFill>
                  <a:srgbClr val="4ECDC4"/>
                </a:solidFill>
              </a:rPr>
              <a:t>import.sql</a:t>
            </a:r>
            <a:r>
              <a:rPr lang="es" sz="1400">
                <a:solidFill>
                  <a:srgbClr val="738498"/>
                </a:solidFill>
              </a:rPr>
              <a:t> con datos para que se carguen al arrancar la aplicación</a:t>
            </a:r>
            <a:endParaRPr sz="1400">
              <a:solidFill>
                <a:srgbClr val="738498"/>
              </a:solidFill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3"/>
          <p:cNvSpPr txBox="1"/>
          <p:nvPr>
            <p:ph idx="4294967295" type="body"/>
          </p:nvPr>
        </p:nvSpPr>
        <p:spPr>
          <a:xfrm>
            <a:off x="3442975" y="874800"/>
            <a:ext cx="5066700" cy="3393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8498"/>
                </a:solidFill>
              </a:rPr>
              <a:t>Garage</a:t>
            </a:r>
            <a:r>
              <a:rPr b="1" lang="es" sz="1800">
                <a:solidFill>
                  <a:srgbClr val="738498"/>
                </a:solidFill>
              </a:rPr>
              <a:t> App</a:t>
            </a:r>
            <a:endParaRPr b="1" sz="18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Crea una copia (</a:t>
            </a:r>
            <a:r>
              <a:rPr i="1" lang="es" sz="1800">
                <a:solidFill>
                  <a:srgbClr val="738498"/>
                </a:solidFill>
              </a:rPr>
              <a:t>o una nueva rama si trabajas con git</a:t>
            </a:r>
            <a:r>
              <a:rPr lang="es" sz="1800">
                <a:solidFill>
                  <a:srgbClr val="738498"/>
                </a:solidFill>
              </a:rPr>
              <a:t>) a partir del proyecto </a:t>
            </a:r>
            <a:r>
              <a:rPr i="1" lang="es" sz="1800">
                <a:solidFill>
                  <a:srgbClr val="4ECDC4"/>
                </a:solidFill>
              </a:rPr>
              <a:t>garage</a:t>
            </a:r>
            <a:r>
              <a:rPr lang="es" sz="1800">
                <a:solidFill>
                  <a:srgbClr val="738498"/>
                </a:solidFill>
              </a:rPr>
              <a:t> de Spring Data JPA:</a:t>
            </a:r>
            <a:endParaRPr sz="1800">
              <a:solidFill>
                <a:srgbClr val="738498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738498"/>
              </a:buClr>
              <a:buSzPts val="1400"/>
              <a:buChar char="●"/>
            </a:pPr>
            <a:r>
              <a:rPr lang="es" sz="1400">
                <a:solidFill>
                  <a:srgbClr val="738498"/>
                </a:solidFill>
              </a:rPr>
              <a:t>Añade la dependencia necesaria en el POM para usar </a:t>
            </a:r>
            <a:r>
              <a:rPr i="1" lang="es" sz="1400">
                <a:solidFill>
                  <a:srgbClr val="4ECDC4"/>
                </a:solidFill>
              </a:rPr>
              <a:t>Spring Data REST</a:t>
            </a:r>
            <a:endParaRPr i="1" sz="1400">
              <a:solidFill>
                <a:srgbClr val="4ECDC4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738498"/>
              </a:buClr>
              <a:buSzPts val="1400"/>
              <a:buChar char="●"/>
            </a:pPr>
            <a:r>
              <a:rPr lang="es" sz="1400">
                <a:solidFill>
                  <a:srgbClr val="738498"/>
                </a:solidFill>
              </a:rPr>
              <a:t>Elimina el paquete </a:t>
            </a:r>
            <a:r>
              <a:rPr i="1" lang="es" sz="1400">
                <a:solidFill>
                  <a:srgbClr val="4ECDC4"/>
                </a:solidFill>
              </a:rPr>
              <a:t>managers</a:t>
            </a:r>
            <a:r>
              <a:rPr lang="es" sz="1400">
                <a:solidFill>
                  <a:srgbClr val="738498"/>
                </a:solidFill>
              </a:rPr>
              <a:t> del proyecto</a:t>
            </a:r>
            <a:endParaRPr sz="1400">
              <a:solidFill>
                <a:srgbClr val="738498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738498"/>
              </a:buClr>
              <a:buSzPts val="1400"/>
              <a:buChar char="●"/>
            </a:pPr>
            <a:r>
              <a:rPr lang="es" sz="1400">
                <a:solidFill>
                  <a:srgbClr val="738498"/>
                </a:solidFill>
              </a:rPr>
              <a:t>Elimina los </a:t>
            </a:r>
            <a:r>
              <a:rPr i="1" lang="es" sz="1400">
                <a:solidFill>
                  <a:srgbClr val="4ECDC4"/>
                </a:solidFill>
              </a:rPr>
              <a:t>tests</a:t>
            </a:r>
            <a:r>
              <a:rPr lang="es" sz="1400">
                <a:solidFill>
                  <a:srgbClr val="738498"/>
                </a:solidFill>
              </a:rPr>
              <a:t> del proyecto</a:t>
            </a:r>
            <a:endParaRPr sz="1400">
              <a:solidFill>
                <a:srgbClr val="738498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738498"/>
              </a:buClr>
              <a:buSzPts val="1400"/>
              <a:buChar char="●"/>
            </a:pPr>
            <a:r>
              <a:rPr lang="es" sz="1400">
                <a:solidFill>
                  <a:srgbClr val="738498"/>
                </a:solidFill>
              </a:rPr>
              <a:t>Crea el fichero </a:t>
            </a:r>
            <a:r>
              <a:rPr i="1" lang="es" sz="1400">
                <a:solidFill>
                  <a:srgbClr val="4ECDC4"/>
                </a:solidFill>
              </a:rPr>
              <a:t>import.sql</a:t>
            </a:r>
            <a:r>
              <a:rPr lang="es" sz="1400">
                <a:solidFill>
                  <a:srgbClr val="738498"/>
                </a:solidFill>
              </a:rPr>
              <a:t> con datos para que se carguen al arrancar la aplicación</a:t>
            </a:r>
            <a:endParaRPr sz="1400">
              <a:solidFill>
                <a:srgbClr val="738498"/>
              </a:solidFill>
            </a:endParaRPr>
          </a:p>
        </p:txBody>
      </p:sp>
      <p:sp>
        <p:nvSpPr>
          <p:cNvPr id="177" name="Google Shape;177;p33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4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185" name="Google Shape;185;p34"/>
          <p:cNvSpPr txBox="1"/>
          <p:nvPr>
            <p:ph idx="4294967295" type="subTitle"/>
          </p:nvPr>
        </p:nvSpPr>
        <p:spPr>
          <a:xfrm>
            <a:off x="701975" y="2188400"/>
            <a:ext cx="66156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4000"/>
              <a:t>Introducción</a:t>
            </a:r>
            <a:endParaRPr b="1" sz="4000"/>
          </a:p>
        </p:txBody>
      </p:sp>
      <p:sp>
        <p:nvSpPr>
          <p:cNvPr id="186" name="Google Shape;186;p34"/>
          <p:cNvSpPr txBox="1"/>
          <p:nvPr>
            <p:ph idx="4294967295" type="body"/>
          </p:nvPr>
        </p:nvSpPr>
        <p:spPr>
          <a:xfrm>
            <a:off x="701975" y="3448988"/>
            <a:ext cx="6665100" cy="1419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https://docs.spring.io/spring-data/rest/docs/current/reference/html/</a:t>
            </a:r>
            <a:endParaRPr sz="1000"/>
          </a:p>
          <a:p>
            <a:pPr indent="-292100" lvl="0" marL="45720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http://codeboje.de/spring-data-rest-tutorial/</a:t>
            </a:r>
            <a:endParaRPr sz="1000"/>
          </a:p>
        </p:txBody>
      </p:sp>
      <p:sp>
        <p:nvSpPr>
          <p:cNvPr id="187" name="Google Shape;187;p34"/>
          <p:cNvSpPr/>
          <p:nvPr/>
        </p:nvSpPr>
        <p:spPr>
          <a:xfrm>
            <a:off x="813273" y="3075198"/>
            <a:ext cx="1533600" cy="103275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188" name="Google Shape;188;p34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