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db61524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db615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e8e510b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e8e510b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cf3de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cf3de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cf3ded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cf3ded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cf3ded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cf3ded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8e510b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8e510b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cf3ded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cf3ded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dcf3ded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dcf3ded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8e510b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8e510b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cf3dedc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cf3ded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8e510b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8e510b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db6152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db6152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f3dedc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f3ded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dadb61524_2_9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dadb61524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db6152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db6152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8e510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8e510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8e510b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8e510b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cf3ded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cf3ded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cf3de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cf3de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cf3ded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cf3ded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adb61524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adb6152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MVC (5)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Swagger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Swagger UI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es una solución integrada que facilita la interacción del usuario con la documentación API generada por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habilitar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es necesario incluir la siguiente dependencia en el POM del proyecto: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25" y="3329825"/>
            <a:ext cx="3641474" cy="9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Swagger UI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691200" y="1238375"/>
            <a:ext cx="76434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verificar que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funciona, se puede visitar la siguiente URL con el navegador: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http://localhost:8080/api/swagger-ui.html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/>
              <a:t>(</a:t>
            </a:r>
            <a:r>
              <a:rPr i="1" lang="es" sz="1800">
                <a:solidFill>
                  <a:srgbClr val="4ECDC4"/>
                </a:solidFill>
              </a:rPr>
              <a:t>/api</a:t>
            </a:r>
            <a:r>
              <a:rPr lang="es" sz="1800"/>
              <a:t> es el path del contexto de la aplicación)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43284" l="0" r="0" t="0"/>
          <a:stretch/>
        </p:blipFill>
        <p:spPr>
          <a:xfrm>
            <a:off x="850525" y="3152300"/>
            <a:ext cx="7324749" cy="1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Explorando la documentación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91200" y="1238375"/>
            <a:ext cx="76434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Dentro de la respuesta de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hay una lista de todos los controladores definidos en la aplicación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hacer clic en cualquiera de ellos, se enumerarán los métodos </a:t>
            </a:r>
            <a:r>
              <a:rPr i="1" lang="es" sz="1800">
                <a:solidFill>
                  <a:srgbClr val="4ECDC4"/>
                </a:solidFill>
              </a:rPr>
              <a:t>HTTP</a:t>
            </a:r>
            <a:r>
              <a:rPr lang="es" sz="1800"/>
              <a:t> válidos (</a:t>
            </a:r>
            <a:r>
              <a:rPr i="1" lang="es" sz="1800">
                <a:solidFill>
                  <a:srgbClr val="4ECDC4"/>
                </a:solidFill>
              </a:rPr>
              <a:t>DELETE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GET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HEAD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OPTIONS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PATCH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POST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PUT</a:t>
            </a:r>
            <a:r>
              <a:rPr lang="es" sz="1800"/>
              <a:t>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ampliación de cada método proporciona datos útiles adicionales, como el estado de la respuesta, el tipo de contenido y una lista de parámetros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es posible probar cada método usando la IU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>
            <p:ph idx="4294967295" type="body"/>
          </p:nvPr>
        </p:nvSpPr>
        <p:spPr>
          <a:xfrm>
            <a:off x="3450000" y="1287600"/>
            <a:ext cx="5066700" cy="25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Configura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en los proyectos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Una vez en marcha, prueba a interactuar con la API de alguna de las aplicaciones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un nuevo endpoint y comprueba que al entrar de nuevo en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aparece en la documentación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/>
          <p:nvPr/>
        </p:nvSpPr>
        <p:spPr>
          <a:xfrm>
            <a:off x="1412975" y="2017900"/>
            <a:ext cx="1543800" cy="15438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201500" y="2019400"/>
            <a:ext cx="51330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bean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r>
              <a:rPr lang="es" sz="1800"/>
              <a:t> de la aplicación se puede configurar para obtener más control sobre el proceso de generación de documentación API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44" y="2034175"/>
            <a:ext cx="1543850" cy="1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 siempre es deseable exponer la documentación para toda la API en un proyecto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restringir la respuesta de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pasando parámetros a los métodos </a:t>
            </a:r>
            <a:r>
              <a:rPr i="1" lang="es" sz="1800">
                <a:solidFill>
                  <a:srgbClr val="4ECDC4"/>
                </a:solidFill>
              </a:rPr>
              <a:t>apis()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paths()</a:t>
            </a:r>
            <a:r>
              <a:rPr lang="es" sz="1800"/>
              <a:t> de la clase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RequestHandlerSelectors</a:t>
            </a:r>
            <a:r>
              <a:rPr lang="es" sz="1800"/>
              <a:t> permite usar los predicados </a:t>
            </a:r>
            <a:r>
              <a:rPr i="1" lang="es" sz="1800">
                <a:solidFill>
                  <a:srgbClr val="4ECDC4"/>
                </a:solidFill>
              </a:rPr>
              <a:t>any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none</a:t>
            </a:r>
            <a:r>
              <a:rPr lang="es" sz="1800"/>
              <a:t>, pero también se puede usar para filtrar la API de acuerdo con el paquete base, la anotación de clase y las anotaciones de método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4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Filtrar el API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PathSelectors</a:t>
            </a:r>
            <a:r>
              <a:rPr lang="es" sz="1800"/>
              <a:t> proporciona filtrado adicional con predicados que escanean las rutas de solicitud de su aplicación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puede usar </a:t>
            </a:r>
            <a:r>
              <a:rPr i="1" lang="es" sz="1800">
                <a:solidFill>
                  <a:srgbClr val="4ECDC4"/>
                </a:solidFill>
              </a:rPr>
              <a:t>any()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none()</a:t>
            </a:r>
            <a:r>
              <a:rPr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regex()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ant()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Filtrar el API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47" y="2731147"/>
            <a:ext cx="5495300" cy="13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691200" y="1358700"/>
            <a:ext cx="3460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proporciona algunos valores predeterminados que se pueden personalizar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cambiar estos valores, se puede usar el método </a:t>
            </a:r>
            <a:r>
              <a:rPr i="1" lang="es" sz="1800">
                <a:solidFill>
                  <a:srgbClr val="4ECDC4"/>
                </a:solidFill>
              </a:rPr>
              <a:t>.apiInfo()</a:t>
            </a:r>
            <a:r>
              <a:rPr lang="es" sz="1800"/>
              <a:t>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clase </a:t>
            </a:r>
            <a:r>
              <a:rPr i="1" lang="es" sz="1800">
                <a:solidFill>
                  <a:srgbClr val="4ECDC4"/>
                </a:solidFill>
              </a:rPr>
              <a:t>ApiInfo</a:t>
            </a:r>
            <a:r>
              <a:rPr lang="es" sz="1800"/>
              <a:t> contiene información personalizada sobre la API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4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Información personalizada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997" y="1633359"/>
            <a:ext cx="4886825" cy="2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/>
          <p:nvPr/>
        </p:nvSpPr>
        <p:spPr>
          <a:xfrm>
            <a:off x="2413425" y="3250750"/>
            <a:ext cx="3841800" cy="8022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permite anular globalmente los mensajes de respuesta de los métodos HTTP a través del método </a:t>
            </a:r>
            <a:r>
              <a:rPr i="1" lang="es" sz="1800">
                <a:solidFill>
                  <a:srgbClr val="4ECDC4"/>
                </a:solidFill>
              </a:rPr>
              <a:t>globalResponseMessage()</a:t>
            </a:r>
            <a:r>
              <a:rPr lang="es" sz="1800"/>
              <a:t> de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primer lugar, se debe indicar a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que no use los mensajes de respuesta predeterminados.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4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Cambiar los mensajes de respuesta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825" y="3504100"/>
            <a:ext cx="3253125" cy="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avanzada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Supongamos que queremos anular los mensajes de respuesta 500 y 403 para todos los métodos GET→ para lograr esto, se debe agregar el siguiente código al bloque de inicialización de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r>
              <a:rPr lang="es" sz="1800"/>
              <a:t> </a:t>
            </a:r>
            <a:endParaRPr sz="1800"/>
          </a:p>
        </p:txBody>
      </p:sp>
      <p:sp>
        <p:nvSpPr>
          <p:cNvPr id="251" name="Google Shape;251;p4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Cambiar los mensajes de respuesta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312" y="2803400"/>
            <a:ext cx="3585175" cy="17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5054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¿Por qué necesitamos Swagger?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Gestión de dependencias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Integrar Swagger en el proyecto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Añadir Swagger UI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Explorando la documentación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Configuración avanzada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Filtrar el API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Información personalizada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Cambiar los mensajes de respuesta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5"/>
          <p:cNvSpPr txBox="1"/>
          <p:nvPr>
            <p:ph idx="4294967295" type="body"/>
          </p:nvPr>
        </p:nvSpPr>
        <p:spPr>
          <a:xfrm>
            <a:off x="3442975" y="1949000"/>
            <a:ext cx="5066700" cy="12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Configura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>
                <a:solidFill>
                  <a:srgbClr val="738498"/>
                </a:solidFill>
              </a:rPr>
              <a:t> en los proyectos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para que utilicen algunas de estas configuraciones</a:t>
            </a:r>
            <a:endParaRPr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67" name="Google Shape;267;p46"/>
          <p:cNvSpPr txBox="1"/>
          <p:nvPr>
            <p:ph idx="4294967295" type="subTitle"/>
          </p:nvPr>
        </p:nvSpPr>
        <p:spPr>
          <a:xfrm>
            <a:off x="701975" y="2188400"/>
            <a:ext cx="5967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Swagger</a:t>
            </a:r>
            <a:endParaRPr b="1" sz="4000"/>
          </a:p>
        </p:txBody>
      </p:sp>
      <p:sp>
        <p:nvSpPr>
          <p:cNvPr id="268" name="Google Shape;268;p46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https://swagger.io/solutions/api-documentation/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http://www.baeldung.com/swagger-2-documentation-for-spring-rest-api</a:t>
            </a:r>
            <a:endParaRPr sz="1000"/>
          </a:p>
        </p:txBody>
      </p:sp>
      <p:sp>
        <p:nvSpPr>
          <p:cNvPr id="269" name="Google Shape;269;p46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necesitamos Swagger?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crear una </a:t>
            </a:r>
            <a:r>
              <a:rPr i="1" lang="es" sz="1800">
                <a:solidFill>
                  <a:srgbClr val="4ECDC4"/>
                </a:solidFill>
              </a:rPr>
              <a:t>API REST</a:t>
            </a:r>
            <a:r>
              <a:rPr lang="es" sz="1800"/>
              <a:t> es imprescindible tener una buena documentación de la misma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Además, cada cambio en la </a:t>
            </a:r>
            <a:r>
              <a:rPr i="1" lang="es" sz="1800">
                <a:solidFill>
                  <a:srgbClr val="4ECDC4"/>
                </a:solidFill>
              </a:rPr>
              <a:t>API</a:t>
            </a:r>
            <a:r>
              <a:rPr lang="es" sz="1800"/>
              <a:t> debe describirse simultáneamente en la documentación de referencia 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Lograrlo manualmente es un ejercicio tedioso, por lo que la automatización del proceso es inevitable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, entre otras cosas, nos permite documentar una API y mantener los cambios que se vayan produciendo de forma totalmente desatendida para el desarrollador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dependencias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Usaremos la implementación de </a:t>
            </a:r>
            <a:r>
              <a:rPr i="1" lang="es" sz="1800">
                <a:solidFill>
                  <a:srgbClr val="4ECDC4"/>
                </a:solidFill>
              </a:rPr>
              <a:t>Springfox</a:t>
            </a:r>
            <a:r>
              <a:rPr lang="es" sz="1800"/>
              <a:t> de la especificación </a:t>
            </a:r>
            <a:r>
              <a:rPr i="1" lang="es" sz="1800">
                <a:solidFill>
                  <a:srgbClr val="4ECDC4"/>
                </a:solidFill>
              </a:rPr>
              <a:t>Swagger 2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usar esta implementación, es necesario añadir las dependencias en el proyecto a través del POM: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950" y="2969498"/>
            <a:ext cx="3763885" cy="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Integrar Swagger en el proyecto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configuración de </a:t>
            </a:r>
            <a:r>
              <a:rPr i="1" lang="es" sz="1800">
                <a:solidFill>
                  <a:srgbClr val="4ECDC4"/>
                </a:solidFill>
              </a:rPr>
              <a:t>Swagger 2</a:t>
            </a:r>
            <a:r>
              <a:rPr lang="es" sz="1800"/>
              <a:t> en </a:t>
            </a:r>
            <a:r>
              <a:rPr i="1" lang="es" sz="1800">
                <a:solidFill>
                  <a:srgbClr val="738498"/>
                </a:solidFill>
              </a:rPr>
              <a:t>Spring Boot</a:t>
            </a:r>
            <a:r>
              <a:rPr lang="es" sz="1800"/>
              <a:t> se centra alrededor del bean Docket: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660" y="2296472"/>
            <a:ext cx="3908675" cy="1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Integrar Swagger en el proyecto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91200" y="1358700"/>
            <a:ext cx="7977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 </a:t>
            </a:r>
            <a:r>
              <a:rPr i="1" lang="es" sz="1800">
                <a:solidFill>
                  <a:srgbClr val="4ECDC4"/>
                </a:solidFill>
              </a:rPr>
              <a:t>@Configuration</a:t>
            </a:r>
            <a:r>
              <a:rPr lang="es" sz="1800"/>
              <a:t> le estamos diciendo a </a:t>
            </a:r>
            <a:r>
              <a:rPr i="1" lang="es" sz="1800">
                <a:solidFill>
                  <a:srgbClr val="738498"/>
                </a:solidFill>
              </a:rPr>
              <a:t>Spring Boot</a:t>
            </a:r>
            <a:r>
              <a:rPr lang="es" sz="1800"/>
              <a:t> que tenga en cuenta la clase en la creación de definiciones de beans con la anotación </a:t>
            </a:r>
            <a:r>
              <a:rPr i="1" lang="es" sz="1800">
                <a:solidFill>
                  <a:srgbClr val="4ECDC4"/>
                </a:solidFill>
              </a:rPr>
              <a:t>@Bean</a:t>
            </a:r>
            <a:r>
              <a:rPr lang="es" sz="1800"/>
              <a:t> (podríamos definir el bean dentro de la clase principal de </a:t>
            </a:r>
            <a:r>
              <a:rPr i="1" lang="es" sz="1800">
                <a:solidFill>
                  <a:srgbClr val="738498"/>
                </a:solidFill>
              </a:rPr>
              <a:t>Spring Boot</a:t>
            </a:r>
            <a:r>
              <a:rPr lang="es" sz="1800"/>
              <a:t>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 2</a:t>
            </a:r>
            <a:r>
              <a:rPr lang="es" sz="1800"/>
              <a:t> se habilita a través de la anotación </a:t>
            </a:r>
            <a:r>
              <a:rPr i="1" lang="es" sz="1800">
                <a:solidFill>
                  <a:srgbClr val="4ECDC4"/>
                </a:solidFill>
              </a:rPr>
              <a:t>@EnableSwagger2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Después de que se defina el bean </a:t>
            </a:r>
            <a:r>
              <a:rPr i="1" lang="es" sz="1800">
                <a:solidFill>
                  <a:srgbClr val="4ECDC4"/>
                </a:solidFill>
              </a:rPr>
              <a:t>Docket</a:t>
            </a:r>
            <a:r>
              <a:rPr lang="es" sz="1800"/>
              <a:t>, su método </a:t>
            </a:r>
            <a:r>
              <a:rPr i="1" lang="es" sz="1800">
                <a:solidFill>
                  <a:srgbClr val="4ECDC4"/>
                </a:solidFill>
              </a:rPr>
              <a:t>select()</a:t>
            </a:r>
            <a:r>
              <a:rPr lang="es" sz="1800"/>
              <a:t> devuelve una instancia de </a:t>
            </a:r>
            <a:r>
              <a:rPr i="1" lang="es" sz="1800">
                <a:solidFill>
                  <a:srgbClr val="4ECDC4"/>
                </a:solidFill>
              </a:rPr>
              <a:t>ApiSelectorBuilder</a:t>
            </a:r>
            <a:r>
              <a:rPr lang="es" sz="1800"/>
              <a:t>, que proporciona una forma de controlar los endpoints expuestos por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endParaRPr sz="1800"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350" y="2674500"/>
            <a:ext cx="2072125" cy="5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Integrar Swagger en el proyecto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691200" y="1358700"/>
            <a:ext cx="7991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predicados para la selección de </a:t>
            </a:r>
            <a:r>
              <a:rPr i="1" lang="es" sz="1800">
                <a:solidFill>
                  <a:srgbClr val="4ECDC4"/>
                </a:solidFill>
              </a:rPr>
              <a:t>RequestHandlers</a:t>
            </a:r>
            <a:r>
              <a:rPr lang="es" sz="1800"/>
              <a:t> se pueden configurar con la ayuda de </a:t>
            </a:r>
            <a:r>
              <a:rPr i="1" lang="es" sz="1800">
                <a:solidFill>
                  <a:srgbClr val="4ECDC4"/>
                </a:solidFill>
              </a:rPr>
              <a:t>RequestHandlerSelectors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PathSelectors</a:t>
            </a:r>
            <a:r>
              <a:rPr lang="es" sz="1800"/>
              <a:t> . El uso de </a:t>
            </a:r>
            <a:r>
              <a:rPr i="1" lang="es" sz="1800">
                <a:solidFill>
                  <a:srgbClr val="4ECDC4"/>
                </a:solidFill>
              </a:rPr>
              <a:t>any()</a:t>
            </a:r>
            <a:r>
              <a:rPr lang="es" sz="1800"/>
              <a:t> hace que la documentación de toda la API esté disponible a través de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Esta configuración es suficiente para integrar </a:t>
            </a:r>
            <a:r>
              <a:rPr i="1" lang="es" sz="1800">
                <a:solidFill>
                  <a:srgbClr val="4ECDC4"/>
                </a:solidFill>
              </a:rPr>
              <a:t>Swagger 2</a:t>
            </a:r>
            <a:r>
              <a:rPr lang="es" sz="1800"/>
              <a:t> en el proyecto Spring Boot existente, pero es posible realizar un ajuste adicional en los proyectos que lo requieran</a:t>
            </a:r>
            <a:endParaRPr sz="1800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262" y="2914825"/>
            <a:ext cx="2629475" cy="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Integrar Swagger en el proyecto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691200" y="1358700"/>
            <a:ext cx="7991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verificar que </a:t>
            </a:r>
            <a:r>
              <a:rPr i="1" lang="es" sz="1800">
                <a:solidFill>
                  <a:srgbClr val="4ECDC4"/>
                </a:solidFill>
              </a:rPr>
              <a:t>Springfox</a:t>
            </a:r>
            <a:r>
              <a:rPr lang="es" sz="1800"/>
              <a:t> funciona, se puede visitar la siguiente URL con el navegador: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http://localhost:8080/api/v2/api-docs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(</a:t>
            </a:r>
            <a:r>
              <a:rPr i="1" lang="es" sz="1800">
                <a:solidFill>
                  <a:srgbClr val="4ECDC4"/>
                </a:solidFill>
              </a:rPr>
              <a:t>/api</a:t>
            </a:r>
            <a:r>
              <a:rPr lang="es" sz="1800"/>
              <a:t> es el path del contexto de la aplicación)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resultado es una respuesta JSON con un gran número de pares clave-valor, que no es muy legible para el ser humano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/>
              <a:t> proporciona una interfaz gráfica con </a:t>
            </a:r>
            <a:r>
              <a:rPr i="1" lang="es" sz="1800">
                <a:solidFill>
                  <a:srgbClr val="4ECDC4"/>
                </a:solidFill>
              </a:rPr>
              <a:t>Swagger UI</a:t>
            </a:r>
            <a:r>
              <a:rPr lang="es" sz="1800"/>
              <a:t> que nos permitirá interactuar con la API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>
            <p:ph idx="4294967295" type="body"/>
          </p:nvPr>
        </p:nvSpPr>
        <p:spPr>
          <a:xfrm>
            <a:off x="3442975" y="2167225"/>
            <a:ext cx="5066700" cy="9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Configura </a:t>
            </a:r>
            <a:r>
              <a:rPr i="1" lang="es" sz="1800">
                <a:solidFill>
                  <a:srgbClr val="4ECDC4"/>
                </a:solidFill>
              </a:rPr>
              <a:t>Swagger</a:t>
            </a:r>
            <a:r>
              <a:rPr lang="es" sz="1800">
                <a:solidFill>
                  <a:srgbClr val="738498"/>
                </a:solidFill>
              </a:rPr>
              <a:t> en los proyectos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endParaRPr sz="14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