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5143500" type="screen16x9"/>
  <p:notesSz cx="6858000" cy="9144000"/>
  <p:embeddedFontLst>
    <p:embeddedFont>
      <p:font typeface="Montserrat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7" d="100"/>
          <a:sy n="137" d="100"/>
        </p:scale>
        <p:origin x="258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090000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a65aeca7a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a65aeca7a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61848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dcf78f2b9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dcf78f2b9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12071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dcf78f2b9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dcf78f2b9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29388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dcf78f2b9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dcf78f2b9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05661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dcf78f2b9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dcf78f2b9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72698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dcf78f2b9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dcf78f2b9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85044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a65aeca7a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a65aeca7a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8732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dcf78f2b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dcf78f2b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02114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dcf78f2b9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dcf78f2b9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89907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dcf78f2b9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dcf78f2b9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84775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dcf78f2b9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dcf78f2b9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9520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d83b06464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d83b06464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72193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dcf78f2b9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dcf78f2b9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20349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dcf78f2b9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dcf78f2b9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98925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dcf78f2b9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dcf78f2b9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16804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dcf78f2b9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dcf78f2b9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43627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dcf78f2b9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dcf78f2b9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15237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dcf78f2b9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dcf78f2b9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45130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dcf78f2b9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dcf78f2b9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40788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dcf78f2b9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dcf78f2b9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5077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dcf78f2b9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dcf78f2b9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72179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dcf78f2b9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dcf78f2b9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4407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a65aeca7a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a65aeca7a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27560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a65aeca7a_3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a65aeca7a_3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5761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dcf78f2b9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dcf78f2b9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8204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dcf78f2b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dcf78f2b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7809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dcf78f2b9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dcf78f2b9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7255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dcf78f2b9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dcf78f2b9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2542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dcf78f2b9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dcf78f2b9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46643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dcf78f2b9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dcf78f2b9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5855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C7F464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012325" y="2220413"/>
            <a:ext cx="5445900" cy="1804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208125" y="4214588"/>
            <a:ext cx="22500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1_2">
  <p:cSld name="TITLE_AND_BODY_1_2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2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4" name="Google Shape;64;p12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▣"/>
              <a:defRPr>
                <a:solidFill>
                  <a:schemeClr val="accent1"/>
                </a:solidFill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□"/>
              <a:defRPr>
                <a:solidFill>
                  <a:schemeClr val="accent1"/>
                </a:solidFill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 1">
  <p:cSld name="TITLE_1_2">
    <p:bg>
      <p:bgPr>
        <a:solidFill>
          <a:srgbClr val="738498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/>
          <p:nvPr/>
        </p:nvSpPr>
        <p:spPr>
          <a:xfrm>
            <a:off x="5680600" y="0"/>
            <a:ext cx="3463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ctrTitle"/>
          </p:nvPr>
        </p:nvSpPr>
        <p:spPr>
          <a:xfrm>
            <a:off x="685800" y="2897794"/>
            <a:ext cx="4505400" cy="1432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"/>
          </p:nvPr>
        </p:nvSpPr>
        <p:spPr>
          <a:xfrm>
            <a:off x="6101100" y="2863389"/>
            <a:ext cx="2446500" cy="1432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ldNum" idx="12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4ECDC4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5680600" y="0"/>
            <a:ext cx="3463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2897794"/>
            <a:ext cx="4505400" cy="1432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101100" y="2863389"/>
            <a:ext cx="2446500" cy="1432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0" y="0"/>
            <a:ext cx="2767800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65234" y="1146050"/>
            <a:ext cx="4809000" cy="3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▣"/>
              <a:defRPr sz="3000"/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SzPts val="3000"/>
              <a:buChar char="□"/>
              <a:defRPr sz="3000"/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801025" y="1254240"/>
            <a:ext cx="1957200" cy="65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400" b="1">
              <a:solidFill>
                <a:srgbClr val="454F5B"/>
              </a:solidFill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/>
          <p:nvPr/>
        </p:nvSpPr>
        <p:spPr>
          <a:xfrm>
            <a:off x="813273" y="1129641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0"/>
            <a:ext cx="137700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691200" y="475725"/>
            <a:ext cx="7761600" cy="49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691200" y="1393425"/>
            <a:ext cx="3767400" cy="3532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4685500" y="1393425"/>
            <a:ext cx="3767400" cy="3532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/>
          <p:nvPr/>
        </p:nvSpPr>
        <p:spPr>
          <a:xfrm>
            <a:off x="813273" y="1129641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0"/>
            <a:ext cx="137700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691200" y="475725"/>
            <a:ext cx="7761600" cy="49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691200" y="1393425"/>
            <a:ext cx="2501700" cy="3532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2"/>
          </p:nvPr>
        </p:nvSpPr>
        <p:spPr>
          <a:xfrm>
            <a:off x="3321088" y="1393425"/>
            <a:ext cx="2501700" cy="3532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3"/>
          </p:nvPr>
        </p:nvSpPr>
        <p:spPr>
          <a:xfrm>
            <a:off x="5950976" y="1393425"/>
            <a:ext cx="2501700" cy="3532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0" name="Google Shape;40;p7"/>
          <p:cNvSpPr/>
          <p:nvPr/>
        </p:nvSpPr>
        <p:spPr>
          <a:xfrm>
            <a:off x="813273" y="1129641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7"/>
          <p:cNvSpPr/>
          <p:nvPr/>
        </p:nvSpPr>
        <p:spPr>
          <a:xfrm>
            <a:off x="0" y="0"/>
            <a:ext cx="137700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691200" y="475725"/>
            <a:ext cx="7761600" cy="49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/>
          <p:nvPr/>
        </p:nvSpPr>
        <p:spPr>
          <a:xfrm>
            <a:off x="0" y="0"/>
            <a:ext cx="137700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/>
          <p:nvPr/>
        </p:nvSpPr>
        <p:spPr>
          <a:xfrm>
            <a:off x="813273" y="1129641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body" idx="1"/>
          </p:nvPr>
        </p:nvSpPr>
        <p:spPr>
          <a:xfrm>
            <a:off x="457200" y="4335075"/>
            <a:ext cx="8229600" cy="7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Clr>
                <a:srgbClr val="738498"/>
              </a:buClr>
              <a:buSzPts val="1800"/>
              <a:buNone/>
              <a:defRPr sz="1800">
                <a:solidFill>
                  <a:srgbClr val="738498"/>
                </a:solidFill>
              </a:defRPr>
            </a:lvl1pPr>
          </a:lstStyle>
          <a:p>
            <a:endParaRPr/>
          </a:p>
        </p:txBody>
      </p:sp>
      <p:sp>
        <p:nvSpPr>
          <p:cNvPr id="50" name="Google Shape;50;p9"/>
          <p:cNvSpPr/>
          <p:nvPr/>
        </p:nvSpPr>
        <p:spPr>
          <a:xfrm>
            <a:off x="3805198" y="4288942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9"/>
          <p:cNvSpPr/>
          <p:nvPr/>
        </p:nvSpPr>
        <p:spPr>
          <a:xfrm>
            <a:off x="-4" y="5040225"/>
            <a:ext cx="9144000" cy="1032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4ECDC4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>
            <a:off x="-4" y="5040225"/>
            <a:ext cx="9144000" cy="1032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</a:defRPr>
            </a:lvl1pPr>
            <a:lvl2pPr lvl="1" algn="ctr">
              <a:buNone/>
              <a:defRPr>
                <a:solidFill>
                  <a:srgbClr val="FFFFFF"/>
                </a:solidFill>
              </a:defRPr>
            </a:lvl2pPr>
            <a:lvl3pPr lvl="2" algn="ctr">
              <a:buNone/>
              <a:defRPr>
                <a:solidFill>
                  <a:srgbClr val="FFFFFF"/>
                </a:solidFill>
              </a:defRPr>
            </a:lvl3pPr>
            <a:lvl4pPr lvl="3" algn="ctr">
              <a:buNone/>
              <a:defRPr>
                <a:solidFill>
                  <a:srgbClr val="FFFFFF"/>
                </a:solidFill>
              </a:defRPr>
            </a:lvl4pPr>
            <a:lvl5pPr lvl="4" algn="ctr">
              <a:buNone/>
              <a:defRPr>
                <a:solidFill>
                  <a:srgbClr val="FFFFFF"/>
                </a:solidFill>
              </a:defRPr>
            </a:lvl5pPr>
            <a:lvl6pPr lvl="5" algn="ctr">
              <a:buNone/>
              <a:defRPr>
                <a:solidFill>
                  <a:srgbClr val="FFFFFF"/>
                </a:solidFill>
              </a:defRPr>
            </a:lvl6pPr>
            <a:lvl7pPr lvl="6" algn="ctr">
              <a:buNone/>
              <a:defRPr>
                <a:solidFill>
                  <a:srgbClr val="FFFFFF"/>
                </a:solidFill>
              </a:defRPr>
            </a:lvl7pPr>
            <a:lvl8pPr lvl="7" algn="ctr">
              <a:buNone/>
              <a:defRPr>
                <a:solidFill>
                  <a:srgbClr val="FFFFFF"/>
                </a:solidFill>
              </a:defRPr>
            </a:lvl8pPr>
            <a:lvl9pPr lvl="8" algn="ctr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1200" y="475725"/>
            <a:ext cx="7761600" cy="4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F464"/>
              </a:buClr>
              <a:buSzPts val="2400"/>
              <a:buFont typeface="Montserrat"/>
              <a:buChar char="▣"/>
              <a:defRPr sz="24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2000"/>
              <a:buFont typeface="Montserrat"/>
              <a:buChar char="□"/>
              <a:defRPr sz="2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2000"/>
              <a:buFont typeface="Montserrat"/>
              <a:buChar char="■"/>
              <a:defRPr sz="2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●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○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■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●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○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■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 b="1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200" b="1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200" b="1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200" b="1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200" b="1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200" b="1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200" b="1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200" b="1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200" b="1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>
            <a:spLocks noGrp="1"/>
          </p:cNvSpPr>
          <p:nvPr>
            <p:ph type="ctrTitle"/>
          </p:nvPr>
        </p:nvSpPr>
        <p:spPr>
          <a:xfrm>
            <a:off x="3012325" y="2220413"/>
            <a:ext cx="5445900" cy="18042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a Spring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>
            <a:spLocks noGrp="1"/>
          </p:cNvSpPr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¿Por qué usar Spring?</a:t>
            </a:r>
            <a:endParaRPr/>
          </a:p>
        </p:txBody>
      </p:sp>
      <p:sp>
        <p:nvSpPr>
          <p:cNvPr id="144" name="Google Shape;144;p23"/>
          <p:cNvSpPr txBox="1">
            <a:spLocks noGrp="1"/>
          </p:cNvSpPr>
          <p:nvPr>
            <p:ph type="body" idx="1"/>
          </p:nvPr>
        </p:nvSpPr>
        <p:spPr>
          <a:xfrm>
            <a:off x="691200" y="1238375"/>
            <a:ext cx="8012700" cy="34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Clr>
                <a:srgbClr val="4ECDC4"/>
              </a:buClr>
              <a:buSzPts val="1800"/>
              <a:buChar char="▣"/>
            </a:pPr>
            <a:r>
              <a:rPr lang="es" sz="1800" i="1">
                <a:solidFill>
                  <a:srgbClr val="4ECDC4"/>
                </a:solidFill>
              </a:rPr>
              <a:t>AOP (Aspect Oriented Programming)</a:t>
            </a:r>
            <a:endParaRPr sz="1800" i="1">
              <a:solidFill>
                <a:srgbClr val="4ECDC4"/>
              </a:solidFill>
            </a:endParaRPr>
          </a:p>
          <a:p>
            <a: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□"/>
            </a:pPr>
            <a:r>
              <a:rPr lang="es" sz="1800"/>
              <a:t>Permite modularizar las aplicaciones y mejorar la separación de responsabilidades entre los distintos módulos</a:t>
            </a:r>
            <a:endParaRPr sz="1800"/>
          </a:p>
          <a:p>
            <a: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□"/>
            </a:pPr>
            <a:r>
              <a:rPr lang="es" sz="1800"/>
              <a:t>Facilidad de configuración de los aspectos, aportando soporte a transacciones, seguridad, etc</a:t>
            </a:r>
            <a:endParaRPr sz="1800"/>
          </a:p>
          <a:p>
            <a:pPr marL="457200" lvl="0" indent="-342900" rtl="0">
              <a:spcBef>
                <a:spcPts val="1000"/>
              </a:spcBef>
              <a:spcAft>
                <a:spcPts val="0"/>
              </a:spcAft>
              <a:buClr>
                <a:srgbClr val="4ECDC4"/>
              </a:buClr>
              <a:buSzPts val="1800"/>
              <a:buChar char="▣"/>
            </a:pPr>
            <a:r>
              <a:rPr lang="es" sz="1800" i="1">
                <a:solidFill>
                  <a:srgbClr val="4ECDC4"/>
                </a:solidFill>
              </a:rPr>
              <a:t>Diseño orientado a interfaces</a:t>
            </a:r>
            <a:endParaRPr sz="1800" i="1">
              <a:solidFill>
                <a:srgbClr val="4ECDC4"/>
              </a:solidFill>
            </a:endParaRPr>
          </a:p>
          <a:p>
            <a: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□"/>
            </a:pPr>
            <a:r>
              <a:rPr lang="es" sz="1800"/>
              <a:t>Programación basadas en contratos de implementación, permitiendo al usuario centrarse en la funcionalidad, ocultando el detalle de implementación</a:t>
            </a:r>
            <a:endParaRPr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>
            <a:spLocks noGrp="1"/>
          </p:cNvSpPr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¿Por qué usar Spring?</a:t>
            </a:r>
            <a:endParaRPr/>
          </a:p>
        </p:txBody>
      </p:sp>
      <p:sp>
        <p:nvSpPr>
          <p:cNvPr id="150" name="Google Shape;150;p24"/>
          <p:cNvSpPr txBox="1">
            <a:spLocks noGrp="1"/>
          </p:cNvSpPr>
          <p:nvPr>
            <p:ph type="body" idx="1"/>
          </p:nvPr>
        </p:nvSpPr>
        <p:spPr>
          <a:xfrm>
            <a:off x="691200" y="1358700"/>
            <a:ext cx="8012700" cy="3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Clr>
                <a:srgbClr val="4ECDC4"/>
              </a:buClr>
              <a:buSzPts val="1800"/>
              <a:buChar char="▣"/>
            </a:pPr>
            <a:r>
              <a:rPr lang="es" sz="1800" i="1">
                <a:solidFill>
                  <a:srgbClr val="4ECDC4"/>
                </a:solidFill>
              </a:rPr>
              <a:t>Plenamente probado, seguro y confiable</a:t>
            </a:r>
            <a:endParaRPr sz="1800" i="1">
              <a:solidFill>
                <a:srgbClr val="4ECDC4"/>
              </a:solidFill>
            </a:endParaRPr>
          </a:p>
          <a:p>
            <a: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□"/>
            </a:pPr>
            <a:r>
              <a:rPr lang="es" sz="1800"/>
              <a:t>Spring ha sido probado y utilizado en diversos proyectos alrededor del mundo, como en Instituciones Bancarias, Aseguradoras, Instituciones Educativas y de Gobierno, entre muchos otros tipos de proyectos y empresas</a:t>
            </a:r>
            <a:endParaRPr sz="1800"/>
          </a:p>
          <a:p>
            <a:pPr marL="457200" lvl="0" indent="-342900" rtl="0">
              <a:spcBef>
                <a:spcPts val="1000"/>
              </a:spcBef>
              <a:spcAft>
                <a:spcPts val="0"/>
              </a:spcAft>
              <a:buClr>
                <a:srgbClr val="4ECDC4"/>
              </a:buClr>
              <a:buSzPts val="1800"/>
              <a:buChar char="▣"/>
            </a:pPr>
            <a:r>
              <a:rPr lang="es" sz="1800" i="1">
                <a:solidFill>
                  <a:srgbClr val="4ECDC4"/>
                </a:solidFill>
              </a:rPr>
              <a:t>Productividad</a:t>
            </a:r>
            <a:endParaRPr sz="1800" i="1">
              <a:solidFill>
                <a:srgbClr val="4ECDC4"/>
              </a:solidFill>
            </a:endParaRPr>
          </a:p>
          <a:p>
            <a: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□"/>
            </a:pPr>
            <a:r>
              <a:rPr lang="es" sz="1800"/>
              <a:t>Spring aporta una mayor productividad y una reducción en el tiempo de desarrollo e implementación</a:t>
            </a:r>
            <a:endParaRPr sz="180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>
            <a:spLocks noGrp="1"/>
          </p:cNvSpPr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¿Por qué usar Spring?</a:t>
            </a:r>
            <a:endParaRPr/>
          </a:p>
        </p:txBody>
      </p:sp>
      <p:sp>
        <p:nvSpPr>
          <p:cNvPr id="156" name="Google Shape;156;p25"/>
          <p:cNvSpPr txBox="1">
            <a:spLocks noGrp="1"/>
          </p:cNvSpPr>
          <p:nvPr>
            <p:ph type="body" idx="1"/>
          </p:nvPr>
        </p:nvSpPr>
        <p:spPr>
          <a:xfrm>
            <a:off x="691200" y="1358700"/>
            <a:ext cx="8012700" cy="3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Clr>
                <a:srgbClr val="4ECDC4"/>
              </a:buClr>
              <a:buSzPts val="1800"/>
              <a:buChar char="▣"/>
            </a:pPr>
            <a:r>
              <a:rPr lang="es" sz="1800" i="1">
                <a:solidFill>
                  <a:srgbClr val="4ECDC4"/>
                </a:solidFill>
              </a:rPr>
              <a:t>Integración con otras Tecnologías</a:t>
            </a:r>
            <a:endParaRPr sz="1800" i="1">
              <a:solidFill>
                <a:srgbClr val="4ECDC4"/>
              </a:solidFill>
            </a:endParaRPr>
          </a:p>
          <a:p>
            <a: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□"/>
            </a:pPr>
            <a:r>
              <a:rPr lang="es" sz="1400" i="1"/>
              <a:t>EJB 3.2 (Lógica de negocio)</a:t>
            </a:r>
            <a:endParaRPr sz="1400" i="1"/>
          </a:p>
          <a:p>
            <a:pPr marL="914400" lvl="1" indent="-317500" rtl="0">
              <a:spcBef>
                <a:spcPts val="480"/>
              </a:spcBef>
              <a:spcAft>
                <a:spcPts val="0"/>
              </a:spcAft>
              <a:buSzPts val="1400"/>
              <a:buChar char="□"/>
            </a:pPr>
            <a:r>
              <a:rPr lang="es" sz="1400" i="1"/>
              <a:t>JPA, Hibernate, iBates, JDBC (Pesistencia)</a:t>
            </a:r>
            <a:endParaRPr sz="1400" i="1"/>
          </a:p>
          <a:p>
            <a:pPr marL="914400" lvl="1" indent="-317500" rtl="0">
              <a:spcBef>
                <a:spcPts val="480"/>
              </a:spcBef>
              <a:spcAft>
                <a:spcPts val="0"/>
              </a:spcAft>
              <a:buSzPts val="1400"/>
              <a:buChar char="□"/>
            </a:pPr>
            <a:r>
              <a:rPr lang="es" sz="1400" i="1"/>
              <a:t>Velocity, etc (Vista)</a:t>
            </a:r>
            <a:endParaRPr sz="1400" i="1"/>
          </a:p>
          <a:p>
            <a:pPr marL="914400" lvl="1" indent="-317500" rtl="0">
              <a:spcBef>
                <a:spcPts val="480"/>
              </a:spcBef>
              <a:spcAft>
                <a:spcPts val="0"/>
              </a:spcAft>
              <a:buSzPts val="1400"/>
              <a:buChar char="□"/>
            </a:pPr>
            <a:r>
              <a:rPr lang="es" sz="1400" i="1"/>
              <a:t>JSF2, Struts, etc (Capa web)</a:t>
            </a:r>
            <a:endParaRPr sz="1400" i="1"/>
          </a:p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Clr>
                <a:srgbClr val="4ECDC4"/>
              </a:buClr>
              <a:buSzPts val="1800"/>
              <a:buChar char="▣"/>
            </a:pPr>
            <a:r>
              <a:rPr lang="es" sz="1800" i="1">
                <a:solidFill>
                  <a:srgbClr val="4ECDC4"/>
                </a:solidFill>
              </a:rPr>
              <a:t>Otras Razones</a:t>
            </a:r>
            <a:endParaRPr sz="1800" i="1">
              <a:solidFill>
                <a:srgbClr val="4ECDC4"/>
              </a:solidFill>
            </a:endParaRPr>
          </a:p>
          <a:p>
            <a: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□"/>
            </a:pPr>
            <a:r>
              <a:rPr lang="es" sz="1400" i="1"/>
              <a:t>Bien diseñado</a:t>
            </a:r>
            <a:endParaRPr sz="1400" i="1"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</a:pPr>
            <a:r>
              <a:rPr lang="es" sz="1400" i="1"/>
              <a:t>Abstracciones aíslan detalles de la aplicación, eliminando código repetitivo</a:t>
            </a:r>
            <a:endParaRPr sz="1400" i="1"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</a:pPr>
            <a:r>
              <a:rPr lang="es" sz="1400" i="1"/>
              <a:t>Fácil de extender</a:t>
            </a:r>
            <a:endParaRPr sz="1400" i="1"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</a:pPr>
            <a:r>
              <a:rPr lang="es" sz="1400" i="1"/>
              <a:t>Muchas clases reutilizables</a:t>
            </a:r>
            <a:endParaRPr sz="18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>
            <a:spLocks noGrp="1"/>
          </p:cNvSpPr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Arquitectura de Spring</a:t>
            </a:r>
            <a:endParaRPr/>
          </a:p>
        </p:txBody>
      </p:sp>
      <p:sp>
        <p:nvSpPr>
          <p:cNvPr id="162" name="Google Shape;162;p26"/>
          <p:cNvSpPr txBox="1">
            <a:spLocks noGrp="1"/>
          </p:cNvSpPr>
          <p:nvPr>
            <p:ph type="body" idx="1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La arquitectura se compone en distintas capas, cada una tiene su función específica:</a:t>
            </a:r>
            <a:endParaRPr sz="180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sz="1800"/>
          </a:p>
          <a:p>
            <a: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□"/>
            </a:pPr>
            <a:r>
              <a:rPr lang="es" sz="1800"/>
              <a:t> </a:t>
            </a:r>
            <a:r>
              <a:rPr lang="es" sz="1800" b="1" i="1">
                <a:solidFill>
                  <a:srgbClr val="4ECDC4"/>
                </a:solidFill>
              </a:rPr>
              <a:t>Capa Web</a:t>
            </a:r>
            <a:r>
              <a:rPr lang="es" sz="1800"/>
              <a:t>: Spring simplifica el desarrollo de interfaces de usuario en aplicaciones Web MVC mediante el Soporte de varias tecnologías para generación de contenido, entre ellas JSP, Thymeleaf, FreeMarker, Velocity, Tiles etc</a:t>
            </a:r>
            <a:endParaRPr sz="180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>
            <a:spLocks noGrp="1"/>
          </p:cNvSpPr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Arquitectura de Spring</a:t>
            </a:r>
            <a:endParaRPr/>
          </a:p>
        </p:txBody>
      </p:sp>
      <p:sp>
        <p:nvSpPr>
          <p:cNvPr id="168" name="Google Shape;168;p27"/>
          <p:cNvSpPr txBox="1">
            <a:spLocks noGrp="1"/>
          </p:cNvSpPr>
          <p:nvPr>
            <p:ph type="body" idx="1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□"/>
            </a:pPr>
            <a:r>
              <a:rPr lang="es" sz="1800"/>
              <a:t> </a:t>
            </a:r>
            <a:r>
              <a:rPr lang="es" sz="1800" b="1" i="1">
                <a:solidFill>
                  <a:srgbClr val="4ECDC4"/>
                </a:solidFill>
              </a:rPr>
              <a:t>Capa Lógica de Negocio</a:t>
            </a:r>
            <a:r>
              <a:rPr lang="es" sz="1800"/>
              <a:t>: en esta capa podemos encontrar tecnología como los Java Beans (POJOs), Dao Support, Services, EJBs etc y clases Entities</a:t>
            </a:r>
            <a:endParaRPr sz="180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sz="1800"/>
          </a:p>
          <a:p>
            <a: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□"/>
            </a:pPr>
            <a:r>
              <a:rPr lang="es" sz="1800" b="1" i="1">
                <a:solidFill>
                  <a:srgbClr val="4ECDC4"/>
                </a:solidFill>
              </a:rPr>
              <a:t>Capa de Datos</a:t>
            </a:r>
            <a:r>
              <a:rPr lang="es" sz="1800"/>
              <a:t>: aquí vamos a encontrar tecnologías JDBC, ORM (JPA, Hibernate, etc), Datasource y conexiones a bases de datos</a:t>
            </a:r>
            <a:endParaRPr sz="180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/>
          <p:nvPr/>
        </p:nvSpPr>
        <p:spPr>
          <a:xfrm>
            <a:off x="0" y="-7000"/>
            <a:ext cx="2771100" cy="51507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8"/>
          <p:cNvSpPr txBox="1">
            <a:spLocks noGrp="1"/>
          </p:cNvSpPr>
          <p:nvPr>
            <p:ph type="sldNum" idx="12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15</a:t>
            </a:fld>
            <a:endParaRPr/>
          </a:p>
        </p:txBody>
      </p:sp>
      <p:pic>
        <p:nvPicPr>
          <p:cNvPr id="175" name="Google Shape;17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9475" y="1042613"/>
            <a:ext cx="5777525" cy="305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8"/>
          <p:cNvSpPr txBox="1">
            <a:spLocks noGrp="1"/>
          </p:cNvSpPr>
          <p:nvPr>
            <p:ph type="body" idx="1"/>
          </p:nvPr>
        </p:nvSpPr>
        <p:spPr>
          <a:xfrm rot="-5400000">
            <a:off x="-223075" y="1975950"/>
            <a:ext cx="4912800" cy="11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" sz="8000" b="1">
                <a:solidFill>
                  <a:schemeClr val="lt1"/>
                </a:solidFill>
              </a:rPr>
              <a:t>Módulos</a:t>
            </a:r>
            <a:endParaRPr sz="8000" b="1">
              <a:solidFill>
                <a:schemeClr val="lt1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80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>
            <a:spLocks noGrp="1"/>
          </p:cNvSpPr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Escenarios de uso</a:t>
            </a:r>
            <a:endParaRPr/>
          </a:p>
        </p:txBody>
      </p:sp>
      <p:sp>
        <p:nvSpPr>
          <p:cNvPr id="182" name="Google Shape;182;p29"/>
          <p:cNvSpPr txBox="1">
            <a:spLocks noGrp="1"/>
          </p:cNvSpPr>
          <p:nvPr>
            <p:ph type="body" idx="1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Podemos usar Spring en todo tipo de escenarios, desde pequeñas app o páginas web hasta grandes aplicaciones empresariales implementando Spring Web MVC, control de transacciones, remoting, web services e integración con otros framework como struts</a:t>
            </a:r>
            <a:endParaRPr sz="1800"/>
          </a:p>
          <a:p>
            <a:pPr marL="457200" lvl="0" indent="-3429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Spring es utilizado en diversos proyectos y empresas alrededor del mundo</a:t>
            </a:r>
            <a:endParaRPr sz="180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/>
          <p:nvPr/>
        </p:nvSpPr>
        <p:spPr>
          <a:xfrm>
            <a:off x="1283375" y="2633700"/>
            <a:ext cx="3060900" cy="1507800"/>
          </a:xfrm>
          <a:prstGeom prst="roundRect">
            <a:avLst>
              <a:gd name="adj" fmla="val 16667"/>
            </a:avLst>
          </a:prstGeom>
          <a:solidFill>
            <a:srgbClr val="C7F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0"/>
          <p:cNvSpPr txBox="1"/>
          <p:nvPr/>
        </p:nvSpPr>
        <p:spPr>
          <a:xfrm>
            <a:off x="1283375" y="2633700"/>
            <a:ext cx="3060900" cy="15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454F5B"/>
                </a:solidFill>
              </a:rPr>
              <a:t>Componentes manejados por Spring</a:t>
            </a:r>
            <a:r>
              <a:rPr lang="es" sz="1800">
                <a:solidFill>
                  <a:srgbClr val="454F5B"/>
                </a:solidFill>
              </a:rPr>
              <a:t> </a:t>
            </a:r>
            <a:endParaRPr sz="1800">
              <a:solidFill>
                <a:srgbClr val="454F5B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454F5B"/>
                </a:solidFill>
              </a:rPr>
              <a:t>Contenedor DI Spring</a:t>
            </a:r>
            <a:endParaRPr sz="1800">
              <a:solidFill>
                <a:srgbClr val="454F5B"/>
              </a:solidFill>
            </a:endParaRPr>
          </a:p>
        </p:txBody>
      </p:sp>
      <p:sp>
        <p:nvSpPr>
          <p:cNvPr id="189" name="Google Shape;189;p30"/>
          <p:cNvSpPr txBox="1">
            <a:spLocks noGrp="1"/>
          </p:cNvSpPr>
          <p:nvPr>
            <p:ph type="title"/>
          </p:nvPr>
        </p:nvSpPr>
        <p:spPr>
          <a:xfrm>
            <a:off x="691200" y="0"/>
            <a:ext cx="81534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la inyección de dependencias?</a:t>
            </a:r>
            <a:endParaRPr/>
          </a:p>
        </p:txBody>
      </p:sp>
      <p:sp>
        <p:nvSpPr>
          <p:cNvPr id="190" name="Google Shape;190;p30"/>
          <p:cNvSpPr/>
          <p:nvPr/>
        </p:nvSpPr>
        <p:spPr>
          <a:xfrm>
            <a:off x="1317025" y="1512800"/>
            <a:ext cx="6543600" cy="387000"/>
          </a:xfrm>
          <a:prstGeom prst="roundRect">
            <a:avLst>
              <a:gd name="adj" fmla="val 16667"/>
            </a:avLst>
          </a:prstGeom>
          <a:solidFill>
            <a:srgbClr val="4ECD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30"/>
          <p:cNvSpPr/>
          <p:nvPr/>
        </p:nvSpPr>
        <p:spPr>
          <a:xfrm>
            <a:off x="1317025" y="2073250"/>
            <a:ext cx="6543600" cy="387000"/>
          </a:xfrm>
          <a:prstGeom prst="roundRect">
            <a:avLst>
              <a:gd name="adj" fmla="val 16667"/>
            </a:avLst>
          </a:prstGeom>
          <a:solidFill>
            <a:srgbClr val="4ECD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30"/>
          <p:cNvSpPr/>
          <p:nvPr/>
        </p:nvSpPr>
        <p:spPr>
          <a:xfrm>
            <a:off x="1317025" y="4315050"/>
            <a:ext cx="6543600" cy="387000"/>
          </a:xfrm>
          <a:prstGeom prst="roundRect">
            <a:avLst>
              <a:gd name="adj" fmla="val 16667"/>
            </a:avLst>
          </a:prstGeom>
          <a:solidFill>
            <a:srgbClr val="4ECD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30"/>
          <p:cNvSpPr/>
          <p:nvPr/>
        </p:nvSpPr>
        <p:spPr>
          <a:xfrm>
            <a:off x="4588825" y="2633700"/>
            <a:ext cx="3271800" cy="387000"/>
          </a:xfrm>
          <a:prstGeom prst="roundRect">
            <a:avLst>
              <a:gd name="adj" fmla="val 16667"/>
            </a:avLst>
          </a:prstGeom>
          <a:solidFill>
            <a:srgbClr val="4ECD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30"/>
          <p:cNvSpPr/>
          <p:nvPr/>
        </p:nvSpPr>
        <p:spPr>
          <a:xfrm>
            <a:off x="4588825" y="3194150"/>
            <a:ext cx="3271800" cy="387000"/>
          </a:xfrm>
          <a:prstGeom prst="roundRect">
            <a:avLst>
              <a:gd name="adj" fmla="val 16667"/>
            </a:avLst>
          </a:prstGeom>
          <a:solidFill>
            <a:srgbClr val="4ECD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30"/>
          <p:cNvSpPr/>
          <p:nvPr/>
        </p:nvSpPr>
        <p:spPr>
          <a:xfrm>
            <a:off x="4588825" y="3754600"/>
            <a:ext cx="3271800" cy="387000"/>
          </a:xfrm>
          <a:prstGeom prst="roundRect">
            <a:avLst>
              <a:gd name="adj" fmla="val 16667"/>
            </a:avLst>
          </a:prstGeom>
          <a:solidFill>
            <a:srgbClr val="4ECD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30"/>
          <p:cNvSpPr txBox="1"/>
          <p:nvPr/>
        </p:nvSpPr>
        <p:spPr>
          <a:xfrm>
            <a:off x="1317025" y="1512800"/>
            <a:ext cx="6543600" cy="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</a:rPr>
              <a:t>Presentación</a:t>
            </a:r>
            <a:r>
              <a:rPr lang="es" sz="1800">
                <a:solidFill>
                  <a:schemeClr val="lt1"/>
                </a:solidFill>
              </a:rPr>
              <a:t> JSP, Thymeleaf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97" name="Google Shape;197;p30"/>
          <p:cNvSpPr txBox="1"/>
          <p:nvPr/>
        </p:nvSpPr>
        <p:spPr>
          <a:xfrm>
            <a:off x="1317025" y="2073250"/>
            <a:ext cx="6543600" cy="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</a:rPr>
              <a:t>Inyección de dependencia</a:t>
            </a:r>
            <a:r>
              <a:rPr lang="es" sz="1800">
                <a:solidFill>
                  <a:schemeClr val="lt1"/>
                </a:solidFill>
              </a:rPr>
              <a:t> DI Spring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98" name="Google Shape;198;p30"/>
          <p:cNvSpPr txBox="1"/>
          <p:nvPr/>
        </p:nvSpPr>
        <p:spPr>
          <a:xfrm>
            <a:off x="1317025" y="4315050"/>
            <a:ext cx="6543600" cy="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</a:rPr>
              <a:t>Contexto de persistencia</a:t>
            </a:r>
            <a:r>
              <a:rPr lang="es" sz="1800">
                <a:solidFill>
                  <a:schemeClr val="lt1"/>
                </a:solidFill>
              </a:rPr>
              <a:t> JPA, Hibernate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99" name="Google Shape;199;p30"/>
          <p:cNvSpPr txBox="1"/>
          <p:nvPr/>
        </p:nvSpPr>
        <p:spPr>
          <a:xfrm>
            <a:off x="4588825" y="2633700"/>
            <a:ext cx="3271800" cy="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</a:rPr>
              <a:t>DAOs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00" name="Google Shape;200;p30"/>
          <p:cNvSpPr txBox="1"/>
          <p:nvPr/>
        </p:nvSpPr>
        <p:spPr>
          <a:xfrm>
            <a:off x="4588825" y="3194150"/>
            <a:ext cx="3271800" cy="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</a:rPr>
              <a:t>Java Beans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01" name="Google Shape;201;p30"/>
          <p:cNvSpPr txBox="1"/>
          <p:nvPr/>
        </p:nvSpPr>
        <p:spPr>
          <a:xfrm>
            <a:off x="4588825" y="3754600"/>
            <a:ext cx="3271800" cy="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</a:rPr>
              <a:t>Entities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02" name="Google Shape;202;p30"/>
          <p:cNvSpPr/>
          <p:nvPr/>
        </p:nvSpPr>
        <p:spPr>
          <a:xfrm rot="5400000">
            <a:off x="4464025" y="1717450"/>
            <a:ext cx="201600" cy="510000"/>
          </a:xfrm>
          <a:prstGeom prst="homePlate">
            <a:avLst>
              <a:gd name="adj" fmla="val 96515"/>
            </a:avLst>
          </a:prstGeom>
          <a:solidFill>
            <a:srgbClr val="4ECD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0"/>
          <p:cNvSpPr/>
          <p:nvPr/>
        </p:nvSpPr>
        <p:spPr>
          <a:xfrm rot="5400000">
            <a:off x="2713025" y="2289400"/>
            <a:ext cx="201600" cy="510000"/>
          </a:xfrm>
          <a:prstGeom prst="homePlate">
            <a:avLst>
              <a:gd name="adj" fmla="val 96515"/>
            </a:avLst>
          </a:prstGeom>
          <a:solidFill>
            <a:srgbClr val="4ECD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0"/>
          <p:cNvSpPr/>
          <p:nvPr/>
        </p:nvSpPr>
        <p:spPr>
          <a:xfrm rot="10800000">
            <a:off x="4355225" y="2645675"/>
            <a:ext cx="267600" cy="358800"/>
          </a:xfrm>
          <a:prstGeom prst="homePlate">
            <a:avLst>
              <a:gd name="adj" fmla="val 96515"/>
            </a:avLst>
          </a:prstGeom>
          <a:solidFill>
            <a:srgbClr val="4ECD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0"/>
          <p:cNvSpPr/>
          <p:nvPr/>
        </p:nvSpPr>
        <p:spPr>
          <a:xfrm rot="10800000">
            <a:off x="4355225" y="3208250"/>
            <a:ext cx="267600" cy="358800"/>
          </a:xfrm>
          <a:prstGeom prst="homePlate">
            <a:avLst>
              <a:gd name="adj" fmla="val 96515"/>
            </a:avLst>
          </a:prstGeom>
          <a:solidFill>
            <a:srgbClr val="4ECD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30"/>
          <p:cNvSpPr/>
          <p:nvPr/>
        </p:nvSpPr>
        <p:spPr>
          <a:xfrm rot="10800000">
            <a:off x="4355225" y="3768700"/>
            <a:ext cx="267600" cy="358800"/>
          </a:xfrm>
          <a:prstGeom prst="homePlate">
            <a:avLst>
              <a:gd name="adj" fmla="val 96515"/>
            </a:avLst>
          </a:prstGeom>
          <a:solidFill>
            <a:srgbClr val="4ECD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30"/>
          <p:cNvSpPr/>
          <p:nvPr/>
        </p:nvSpPr>
        <p:spPr>
          <a:xfrm rot="-5400000">
            <a:off x="2713025" y="3987400"/>
            <a:ext cx="201600" cy="510000"/>
          </a:xfrm>
          <a:prstGeom prst="homePlate">
            <a:avLst>
              <a:gd name="adj" fmla="val 96515"/>
            </a:avLst>
          </a:prstGeom>
          <a:solidFill>
            <a:srgbClr val="4ECD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>
            <a:spLocks noGrp="1"/>
          </p:cNvSpPr>
          <p:nvPr>
            <p:ph type="title"/>
          </p:nvPr>
        </p:nvSpPr>
        <p:spPr>
          <a:xfrm>
            <a:off x="691200" y="0"/>
            <a:ext cx="81534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la inyección de dependencias?</a:t>
            </a:r>
            <a:endParaRPr/>
          </a:p>
        </p:txBody>
      </p:sp>
      <p:sp>
        <p:nvSpPr>
          <p:cNvPr id="213" name="Google Shape;213;p31"/>
          <p:cNvSpPr txBox="1">
            <a:spLocks noGrp="1"/>
          </p:cNvSpPr>
          <p:nvPr>
            <p:ph type="body" idx="1"/>
          </p:nvPr>
        </p:nvSpPr>
        <p:spPr>
          <a:xfrm>
            <a:off x="691200" y="1463550"/>
            <a:ext cx="7761600" cy="12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Inyectar es justamente suministrar a un objeto una referencia de otros que necesite según la relación, tiene que plasmarse mediante </a:t>
            </a:r>
            <a:r>
              <a:rPr lang="es" sz="1800" i="1">
                <a:solidFill>
                  <a:srgbClr val="4ECDC4"/>
                </a:solidFill>
              </a:rPr>
              <a:t>configuración XML</a:t>
            </a:r>
            <a:r>
              <a:rPr lang="es" sz="1800"/>
              <a:t> o la anotación </a:t>
            </a:r>
            <a:r>
              <a:rPr lang="es" sz="1800" i="1">
                <a:solidFill>
                  <a:srgbClr val="4ECDC4"/>
                </a:solidFill>
              </a:rPr>
              <a:t>@Autowired</a:t>
            </a:r>
            <a:endParaRPr sz="180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31"/>
          <p:cNvSpPr/>
          <p:nvPr/>
        </p:nvSpPr>
        <p:spPr>
          <a:xfrm>
            <a:off x="1668475" y="3032575"/>
            <a:ext cx="1055400" cy="1055400"/>
          </a:xfrm>
          <a:prstGeom prst="ellipse">
            <a:avLst/>
          </a:prstGeom>
          <a:solidFill>
            <a:srgbClr val="4ECD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1"/>
          <p:cNvSpPr txBox="1"/>
          <p:nvPr/>
        </p:nvSpPr>
        <p:spPr>
          <a:xfrm>
            <a:off x="1675550" y="3032575"/>
            <a:ext cx="1055400" cy="10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7200">
                <a:solidFill>
                  <a:schemeClr val="lt1"/>
                </a:solidFill>
              </a:rPr>
              <a:t>!</a:t>
            </a:r>
            <a:endParaRPr sz="7200">
              <a:solidFill>
                <a:schemeClr val="lt1"/>
              </a:solidFill>
            </a:endParaRPr>
          </a:p>
        </p:txBody>
      </p:sp>
      <p:sp>
        <p:nvSpPr>
          <p:cNvPr id="216" name="Google Shape;216;p31"/>
          <p:cNvSpPr txBox="1"/>
          <p:nvPr/>
        </p:nvSpPr>
        <p:spPr>
          <a:xfrm>
            <a:off x="2780225" y="3153925"/>
            <a:ext cx="5087100" cy="8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Resuelve el problema de reutilización y modularidad entre componentes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/>
          <p:nvPr/>
        </p:nvSpPr>
        <p:spPr>
          <a:xfrm>
            <a:off x="1013225" y="2828575"/>
            <a:ext cx="7162800" cy="1625400"/>
          </a:xfrm>
          <a:prstGeom prst="roundRect">
            <a:avLst>
              <a:gd name="adj" fmla="val 16667"/>
            </a:avLst>
          </a:prstGeom>
          <a:solidFill>
            <a:srgbClr val="4ECD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2"/>
          <p:cNvSpPr txBox="1">
            <a:spLocks noGrp="1"/>
          </p:cNvSpPr>
          <p:nvPr>
            <p:ph type="title"/>
          </p:nvPr>
        </p:nvSpPr>
        <p:spPr>
          <a:xfrm>
            <a:off x="691200" y="0"/>
            <a:ext cx="81534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la inyección de dependencias?</a:t>
            </a:r>
            <a:endParaRPr/>
          </a:p>
        </p:txBody>
      </p:sp>
      <p:sp>
        <p:nvSpPr>
          <p:cNvPr id="223" name="Google Shape;223;p32"/>
          <p:cNvSpPr txBox="1">
            <a:spLocks noGrp="1"/>
          </p:cNvSpPr>
          <p:nvPr>
            <p:ph type="body" idx="1"/>
          </p:nvPr>
        </p:nvSpPr>
        <p:spPr>
          <a:xfrm>
            <a:off x="691200" y="2124950"/>
            <a:ext cx="7761600" cy="7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 i="1">
                <a:solidFill>
                  <a:srgbClr val="4ECDC4"/>
                </a:solidFill>
              </a:rPr>
              <a:t>No nos llames, nosotros te llamaremos</a:t>
            </a:r>
            <a:endParaRPr sz="1800" i="1">
              <a:solidFill>
                <a:srgbClr val="4ECDC4"/>
              </a:solidFill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2"/>
          <p:cNvSpPr txBox="1"/>
          <p:nvPr/>
        </p:nvSpPr>
        <p:spPr>
          <a:xfrm>
            <a:off x="691200" y="1458050"/>
            <a:ext cx="77616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 i="1">
                <a:solidFill>
                  <a:srgbClr val="738498"/>
                </a:solidFill>
                <a:latin typeface="Montserrat"/>
                <a:ea typeface="Montserrat"/>
                <a:cs typeface="Montserrat"/>
                <a:sym typeface="Montserrat"/>
              </a:rPr>
              <a:t>Principio Hollywood</a:t>
            </a:r>
            <a:endParaRPr sz="3000" b="1" i="1">
              <a:solidFill>
                <a:srgbClr val="738498"/>
              </a:solidFill>
            </a:endParaRPr>
          </a:p>
        </p:txBody>
      </p:sp>
      <p:pic>
        <p:nvPicPr>
          <p:cNvPr id="225" name="Google Shape;22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050" y="2894950"/>
            <a:ext cx="6811100" cy="151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ctrTitle"/>
          </p:nvPr>
        </p:nvSpPr>
        <p:spPr>
          <a:xfrm>
            <a:off x="4155750" y="3518244"/>
            <a:ext cx="4505400" cy="14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>
                <a:solidFill>
                  <a:srgbClr val="4ECDC4"/>
                </a:solidFill>
              </a:rPr>
              <a:t>Índice</a:t>
            </a:r>
            <a:endParaRPr sz="6000">
              <a:solidFill>
                <a:srgbClr val="4ECDC4"/>
              </a:solidFill>
            </a:endParaRPr>
          </a:p>
        </p:txBody>
      </p:sp>
      <p:sp>
        <p:nvSpPr>
          <p:cNvPr id="83" name="Google Shape;83;p15"/>
          <p:cNvSpPr txBox="1">
            <a:spLocks noGrp="1"/>
          </p:cNvSpPr>
          <p:nvPr>
            <p:ph type="subTitle" idx="1"/>
          </p:nvPr>
        </p:nvSpPr>
        <p:spPr>
          <a:xfrm>
            <a:off x="671800" y="552850"/>
            <a:ext cx="4317900" cy="420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s" sz="1400" b="1">
                <a:solidFill>
                  <a:schemeClr val="lt1"/>
                </a:solidFill>
              </a:rPr>
              <a:t>¿Qué es Spring Framework?</a:t>
            </a:r>
            <a:endParaRPr sz="1400" b="1">
              <a:solidFill>
                <a:schemeClr val="lt1"/>
              </a:solidFill>
            </a:endParaRPr>
          </a:p>
          <a:p>
            <a:pPr marL="914400" lvl="1" indent="-2921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</a:pPr>
            <a:r>
              <a:rPr lang="es" sz="1000" b="1">
                <a:solidFill>
                  <a:schemeClr val="lt1"/>
                </a:solidFill>
              </a:rPr>
              <a:t>Características: CDI</a:t>
            </a:r>
            <a:endParaRPr sz="1000" b="1">
              <a:solidFill>
                <a:schemeClr val="lt1"/>
              </a:solidFill>
            </a:endParaRPr>
          </a:p>
          <a:p>
            <a:pPr marL="914400" lvl="1" indent="-2921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</a:pPr>
            <a:r>
              <a:rPr lang="es" sz="1000" b="1">
                <a:solidFill>
                  <a:schemeClr val="lt1"/>
                </a:solidFill>
              </a:rPr>
              <a:t>Características: ORM y Persistencia</a:t>
            </a:r>
            <a:endParaRPr sz="1000" b="1">
              <a:solidFill>
                <a:schemeClr val="lt1"/>
              </a:solidFill>
            </a:endParaRPr>
          </a:p>
          <a:p>
            <a:pPr marL="914400" lvl="1" indent="-2921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</a:pPr>
            <a:r>
              <a:rPr lang="es" sz="1000" b="1">
                <a:solidFill>
                  <a:schemeClr val="lt1"/>
                </a:solidFill>
              </a:rPr>
              <a:t>Características: MVC</a:t>
            </a:r>
            <a:endParaRPr sz="1000" b="1">
              <a:solidFill>
                <a:schemeClr val="lt1"/>
              </a:solidFill>
            </a:endParaRPr>
          </a:p>
          <a:p>
            <a:pPr marL="914400" lvl="1" indent="-2921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</a:pPr>
            <a:r>
              <a:rPr lang="es" sz="1000" b="1">
                <a:solidFill>
                  <a:schemeClr val="lt1"/>
                </a:solidFill>
              </a:rPr>
              <a:t>Características: AOP</a:t>
            </a:r>
            <a:endParaRPr sz="1000" b="1">
              <a:solidFill>
                <a:schemeClr val="lt1"/>
              </a:solidFill>
            </a:endParaRPr>
          </a:p>
          <a:p>
            <a:pPr marL="457200" lvl="0" indent="-3175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s" sz="1400" b="1">
                <a:solidFill>
                  <a:schemeClr val="lt1"/>
                </a:solidFill>
              </a:rPr>
              <a:t>¿Por qué usar Spring?</a:t>
            </a:r>
            <a:endParaRPr sz="1400" b="1">
              <a:solidFill>
                <a:schemeClr val="lt1"/>
              </a:solidFill>
            </a:endParaRPr>
          </a:p>
          <a:p>
            <a:pPr marL="457200" lvl="0" indent="-3175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s" sz="1400" b="1">
                <a:solidFill>
                  <a:schemeClr val="lt1"/>
                </a:solidFill>
              </a:rPr>
              <a:t>Arquitectura de Spring</a:t>
            </a:r>
            <a:endParaRPr sz="1400" b="1">
              <a:solidFill>
                <a:schemeClr val="lt1"/>
              </a:solidFill>
            </a:endParaRPr>
          </a:p>
          <a:p>
            <a:pPr marL="457200" lvl="0" indent="-3175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s" sz="1400" b="1">
                <a:solidFill>
                  <a:schemeClr val="lt1"/>
                </a:solidFill>
              </a:rPr>
              <a:t>Escenarios de uso</a:t>
            </a:r>
            <a:endParaRPr sz="1400" b="1">
              <a:solidFill>
                <a:schemeClr val="lt1"/>
              </a:solidFill>
            </a:endParaRPr>
          </a:p>
          <a:p>
            <a:pPr marL="457200" lvl="0" indent="-3175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s" sz="1400" b="1">
                <a:solidFill>
                  <a:schemeClr val="lt1"/>
                </a:solidFill>
              </a:rPr>
              <a:t>¿Qué es la inyección de dependencias?</a:t>
            </a:r>
            <a:endParaRPr sz="1400" b="1">
              <a:solidFill>
                <a:schemeClr val="lt1"/>
              </a:solidFill>
            </a:endParaRPr>
          </a:p>
          <a:p>
            <a:pPr marL="457200" lvl="0" indent="-3175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s" sz="1400" b="1">
                <a:solidFill>
                  <a:schemeClr val="lt1"/>
                </a:solidFill>
              </a:rPr>
              <a:t>¿Por qué inyección de dependencias?</a:t>
            </a:r>
            <a:endParaRPr sz="1400" b="1">
              <a:solidFill>
                <a:schemeClr val="lt1"/>
              </a:solidFill>
            </a:endParaRPr>
          </a:p>
          <a:p>
            <a:pPr marL="457200" lvl="0" indent="-3175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s" sz="1400" b="1">
                <a:solidFill>
                  <a:schemeClr val="lt1"/>
                </a:solidFill>
              </a:rPr>
              <a:t>Anotación @Autowired</a:t>
            </a:r>
            <a:endParaRPr sz="1400" b="1">
              <a:solidFill>
                <a:schemeClr val="lt1"/>
              </a:solidFill>
            </a:endParaRPr>
          </a:p>
          <a:p>
            <a:pPr marL="457200" lvl="0" indent="-3175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s" sz="1400" b="1">
                <a:solidFill>
                  <a:schemeClr val="lt1"/>
                </a:solidFill>
              </a:rPr>
              <a:t>Beans</a:t>
            </a:r>
            <a:endParaRPr sz="1400" b="1">
              <a:solidFill>
                <a:schemeClr val="lt1"/>
              </a:solidFill>
            </a:endParaRPr>
          </a:p>
          <a:p>
            <a:pPr marL="457200" lvl="0" indent="-317500" rtl="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400"/>
              <a:buChar char="●"/>
            </a:pPr>
            <a:r>
              <a:rPr lang="es" sz="1400" b="1">
                <a:solidFill>
                  <a:schemeClr val="lt1"/>
                </a:solidFill>
              </a:rPr>
              <a:t>Auto-scanninig</a:t>
            </a:r>
            <a:endParaRPr sz="1400" b="1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3"/>
          <p:cNvSpPr txBox="1">
            <a:spLocks noGrp="1"/>
          </p:cNvSpPr>
          <p:nvPr>
            <p:ph type="title"/>
          </p:nvPr>
        </p:nvSpPr>
        <p:spPr>
          <a:xfrm>
            <a:off x="691200" y="0"/>
            <a:ext cx="81534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la inyección de dependencias?</a:t>
            </a:r>
            <a:endParaRPr/>
          </a:p>
        </p:txBody>
      </p:sp>
      <p:sp>
        <p:nvSpPr>
          <p:cNvPr id="231" name="Google Shape;231;p33"/>
          <p:cNvSpPr txBox="1">
            <a:spLocks noGrp="1"/>
          </p:cNvSpPr>
          <p:nvPr>
            <p:ph type="body" idx="1"/>
          </p:nvPr>
        </p:nvSpPr>
        <p:spPr>
          <a:xfrm>
            <a:off x="691200" y="1231350"/>
            <a:ext cx="7761600" cy="34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Es un tipo de </a:t>
            </a:r>
            <a:r>
              <a:rPr lang="es" sz="1800" i="1">
                <a:solidFill>
                  <a:srgbClr val="4ECDC4"/>
                </a:solidFill>
              </a:rPr>
              <a:t>Inversión de Control</a:t>
            </a:r>
            <a:r>
              <a:rPr lang="es" sz="1800"/>
              <a:t>:</a:t>
            </a:r>
            <a:endParaRPr sz="1800"/>
          </a:p>
          <a:p>
            <a: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□"/>
            </a:pPr>
            <a:r>
              <a:rPr lang="es" sz="1800"/>
              <a:t>“</a:t>
            </a:r>
            <a:r>
              <a:rPr lang="es" sz="1800" i="1">
                <a:solidFill>
                  <a:srgbClr val="4ECDC4"/>
                </a:solidFill>
              </a:rPr>
              <a:t>CDI Container</a:t>
            </a:r>
            <a:r>
              <a:rPr lang="es" sz="1800"/>
              <a:t>" Maneja los contextos y resuelve  dependencias de componentes mediante la asociación e inyección de objetos (push)</a:t>
            </a:r>
            <a:endParaRPr sz="1800"/>
          </a:p>
          <a:p>
            <a: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□"/>
            </a:pPr>
            <a:r>
              <a:rPr lang="es" sz="1800"/>
              <a:t>En contraposición de la creación explícita (operador </a:t>
            </a:r>
            <a:r>
              <a:rPr lang="es" sz="1800" i="1">
                <a:solidFill>
                  <a:srgbClr val="4ECDC4"/>
                </a:solidFill>
              </a:rPr>
              <a:t>new</a:t>
            </a:r>
            <a:r>
              <a:rPr lang="es" sz="1800"/>
              <a:t>) </a:t>
            </a:r>
            <a:endParaRPr sz="1800"/>
          </a:p>
          <a:p>
            <a: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□"/>
            </a:pPr>
            <a:r>
              <a:rPr lang="es" sz="1800"/>
              <a:t>El "</a:t>
            </a:r>
            <a:r>
              <a:rPr lang="es" sz="1800" i="1">
                <a:solidFill>
                  <a:srgbClr val="4ECDC4"/>
                </a:solidFill>
              </a:rPr>
              <a:t>Contenedor</a:t>
            </a:r>
            <a:r>
              <a:rPr lang="es" sz="1800"/>
              <a:t>" se encarga de gestionar las instancias y relaciones (así como sus creaciones y destrucciones) de los objetos</a:t>
            </a:r>
            <a:endParaRPr sz="1800"/>
          </a:p>
          <a:p>
            <a: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□"/>
            </a:pPr>
            <a:r>
              <a:rPr lang="es" sz="1800"/>
              <a:t>El objetivo es lograr un </a:t>
            </a:r>
            <a:r>
              <a:rPr lang="es" sz="1800" i="1">
                <a:solidFill>
                  <a:srgbClr val="4ECDC4"/>
                </a:solidFill>
              </a:rPr>
              <a:t>bajo acoplamiento</a:t>
            </a:r>
            <a:r>
              <a:rPr lang="es" sz="1800"/>
              <a:t> entre los objetos de nuestra aplicación</a:t>
            </a:r>
            <a:endParaRPr sz="180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4"/>
          <p:cNvSpPr/>
          <p:nvPr/>
        </p:nvSpPr>
        <p:spPr>
          <a:xfrm>
            <a:off x="4074775" y="1491675"/>
            <a:ext cx="3908100" cy="3194400"/>
          </a:xfrm>
          <a:prstGeom prst="ellipse">
            <a:avLst/>
          </a:prstGeom>
          <a:noFill/>
          <a:ln w="76200" cap="flat" cmpd="sng">
            <a:solidFill>
              <a:srgbClr val="4ECD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4"/>
          <p:cNvSpPr txBox="1">
            <a:spLocks noGrp="1"/>
          </p:cNvSpPr>
          <p:nvPr>
            <p:ph type="title"/>
          </p:nvPr>
        </p:nvSpPr>
        <p:spPr>
          <a:xfrm>
            <a:off x="691200" y="0"/>
            <a:ext cx="81534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la inyección de dependencias?</a:t>
            </a:r>
            <a:endParaRPr/>
          </a:p>
        </p:txBody>
      </p:sp>
      <p:sp>
        <p:nvSpPr>
          <p:cNvPr id="238" name="Google Shape;238;p34"/>
          <p:cNvSpPr/>
          <p:nvPr/>
        </p:nvSpPr>
        <p:spPr>
          <a:xfrm>
            <a:off x="1160975" y="1491675"/>
            <a:ext cx="3908100" cy="3194400"/>
          </a:xfrm>
          <a:prstGeom prst="ellipse">
            <a:avLst/>
          </a:prstGeom>
          <a:noFill/>
          <a:ln w="76200" cap="flat" cmpd="sng">
            <a:solidFill>
              <a:srgbClr val="4ECD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4"/>
          <p:cNvSpPr txBox="1">
            <a:spLocks noGrp="1"/>
          </p:cNvSpPr>
          <p:nvPr>
            <p:ph type="body" idx="1"/>
          </p:nvPr>
        </p:nvSpPr>
        <p:spPr>
          <a:xfrm>
            <a:off x="1449475" y="2167125"/>
            <a:ext cx="2582400" cy="18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400"/>
              <a:t>El mecanismo de inyección (injection) permite a un componente A obtener de un contexto una referencia de una instancia de un componente B</a:t>
            </a:r>
            <a:endParaRPr sz="140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34"/>
          <p:cNvSpPr txBox="1">
            <a:spLocks noGrp="1"/>
          </p:cNvSpPr>
          <p:nvPr>
            <p:ph type="body" idx="1"/>
          </p:nvPr>
        </p:nvSpPr>
        <p:spPr>
          <a:xfrm>
            <a:off x="5069075" y="2249150"/>
            <a:ext cx="2582400" cy="18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/>
              <a:t>Haciendo que el contenedor de aplicaciones ”inyecte” el componente B en una variable del componente A, en tiempo de ejecución</a:t>
            </a:r>
            <a:endParaRPr sz="140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34"/>
          <p:cNvSpPr/>
          <p:nvPr/>
        </p:nvSpPr>
        <p:spPr>
          <a:xfrm>
            <a:off x="4248300" y="2730000"/>
            <a:ext cx="647400" cy="647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5"/>
          <p:cNvSpPr txBox="1">
            <a:spLocks noGrp="1"/>
          </p:cNvSpPr>
          <p:nvPr>
            <p:ph type="title"/>
          </p:nvPr>
        </p:nvSpPr>
        <p:spPr>
          <a:xfrm>
            <a:off x="691200" y="0"/>
            <a:ext cx="81534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¿Por qué inyección de dependencias?</a:t>
            </a:r>
            <a:endParaRPr/>
          </a:p>
        </p:txBody>
      </p:sp>
      <p:sp>
        <p:nvSpPr>
          <p:cNvPr id="247" name="Google Shape;247;p35"/>
          <p:cNvSpPr txBox="1">
            <a:spLocks noGrp="1"/>
          </p:cNvSpPr>
          <p:nvPr>
            <p:ph type="body" idx="1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 i="1">
                <a:solidFill>
                  <a:srgbClr val="4ECDC4"/>
                </a:solidFill>
              </a:rPr>
              <a:t>Flexible</a:t>
            </a:r>
            <a:r>
              <a:rPr lang="es" sz="1800"/>
              <a:t>:  no hay necesidad de tener código </a:t>
            </a:r>
            <a:r>
              <a:rPr lang="es" sz="1800" i="1">
                <a:solidFill>
                  <a:srgbClr val="4ECDC4"/>
                </a:solidFill>
              </a:rPr>
              <a:t>lookup</a:t>
            </a:r>
            <a:r>
              <a:rPr lang="es" sz="1800"/>
              <a:t> en la lógica de negocio</a:t>
            </a:r>
            <a:endParaRPr sz="1800"/>
          </a:p>
          <a:p>
            <a:pPr marL="457200" lvl="0" indent="-3429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 i="1">
                <a:solidFill>
                  <a:srgbClr val="4ECDC4"/>
                </a:solidFill>
              </a:rPr>
              <a:t>Testable con clases POJO</a:t>
            </a:r>
            <a:r>
              <a:rPr lang="es" sz="1800"/>
              <a:t>: pruebas unitarias automáticas </a:t>
            </a:r>
            <a:endParaRPr sz="1800"/>
          </a:p>
          <a:p>
            <a:pPr marL="457200" lvl="0" indent="-3429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 i="1">
                <a:solidFill>
                  <a:srgbClr val="4ECDC4"/>
                </a:solidFill>
              </a:rPr>
              <a:t>Modular y extensible</a:t>
            </a:r>
            <a:r>
              <a:rPr lang="es" sz="1800"/>
              <a:t>: </a:t>
            </a:r>
            <a:endParaRPr sz="1800"/>
          </a:p>
          <a:p>
            <a: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□"/>
            </a:pPr>
            <a:r>
              <a:rPr lang="es" sz="1800"/>
              <a:t>Permite reutilizar en diferentes contextos y entornos de aplicación, mediante configuración de anotaciones en lugar del código</a:t>
            </a:r>
            <a:endParaRPr sz="1800"/>
          </a:p>
          <a:p>
            <a: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□"/>
            </a:pPr>
            <a:r>
              <a:rPr lang="es" sz="1800"/>
              <a:t>Promueve una forma de trabajo consistente bajo un mismo estándar</a:t>
            </a:r>
            <a:endParaRPr sz="180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6"/>
          <p:cNvSpPr txBox="1">
            <a:spLocks noGrp="1"/>
          </p:cNvSpPr>
          <p:nvPr>
            <p:ph type="title"/>
          </p:nvPr>
        </p:nvSpPr>
        <p:spPr>
          <a:xfrm>
            <a:off x="691200" y="0"/>
            <a:ext cx="81534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Anotación @Autowired</a:t>
            </a:r>
            <a:endParaRPr/>
          </a:p>
        </p:txBody>
      </p:sp>
      <p:sp>
        <p:nvSpPr>
          <p:cNvPr id="253" name="Google Shape;253;p36"/>
          <p:cNvSpPr txBox="1">
            <a:spLocks noGrp="1"/>
          </p:cNvSpPr>
          <p:nvPr>
            <p:ph type="body" idx="1"/>
          </p:nvPr>
        </p:nvSpPr>
        <p:spPr>
          <a:xfrm>
            <a:off x="691200" y="1358702"/>
            <a:ext cx="7761600" cy="12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  <a:buSzPts val="1400"/>
              <a:buChar char="▣"/>
            </a:pPr>
            <a:r>
              <a:rPr lang="es" sz="1800"/>
              <a:t>La anotación </a:t>
            </a:r>
            <a:r>
              <a:rPr lang="es" sz="1800" i="1">
                <a:solidFill>
                  <a:srgbClr val="4ECDC4"/>
                </a:solidFill>
              </a:rPr>
              <a:t>@Autowired</a:t>
            </a:r>
            <a:r>
              <a:rPr lang="es" sz="1800"/>
              <a:t> se utiliza en el código java, en clases sobre atributos, métodos, setter, constructor para especificar requerimiento DI (en vez de archivo XML)</a:t>
            </a:r>
            <a:endParaRPr/>
          </a:p>
        </p:txBody>
      </p:sp>
      <p:sp>
        <p:nvSpPr>
          <p:cNvPr id="254" name="Google Shape;254;p36"/>
          <p:cNvSpPr/>
          <p:nvPr/>
        </p:nvSpPr>
        <p:spPr>
          <a:xfrm>
            <a:off x="2271188" y="2856725"/>
            <a:ext cx="4601700" cy="1210200"/>
          </a:xfrm>
          <a:prstGeom prst="ellipse">
            <a:avLst/>
          </a:prstGeom>
          <a:solidFill>
            <a:srgbClr val="4ECD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6"/>
          <p:cNvSpPr txBox="1"/>
          <p:nvPr/>
        </p:nvSpPr>
        <p:spPr>
          <a:xfrm>
            <a:off x="2271113" y="2856725"/>
            <a:ext cx="4601700" cy="12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Necesita JDK 1.5 o superior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7"/>
          <p:cNvSpPr txBox="1">
            <a:spLocks noGrp="1"/>
          </p:cNvSpPr>
          <p:nvPr>
            <p:ph type="title"/>
          </p:nvPr>
        </p:nvSpPr>
        <p:spPr>
          <a:xfrm>
            <a:off x="691200" y="0"/>
            <a:ext cx="81534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Anotación @Autowired</a:t>
            </a:r>
            <a:endParaRPr/>
          </a:p>
        </p:txBody>
      </p:sp>
      <p:sp>
        <p:nvSpPr>
          <p:cNvPr id="261" name="Google Shape;261;p37"/>
          <p:cNvSpPr txBox="1">
            <a:spLocks noGrp="1"/>
          </p:cNvSpPr>
          <p:nvPr>
            <p:ph type="body" idx="1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/>
              <a:t>Tres variantes para implementar la inyección de dependencias:</a:t>
            </a:r>
            <a:endParaRPr sz="1800"/>
          </a:p>
          <a:p>
            <a:pPr marL="457200" lvl="0" indent="-3429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 i="1">
                <a:solidFill>
                  <a:srgbClr val="4ECDC4"/>
                </a:solidFill>
              </a:rPr>
              <a:t>Inyección de dependencia vía Constructor</a:t>
            </a:r>
            <a:r>
              <a:rPr lang="es" sz="1800"/>
              <a:t>:</a:t>
            </a:r>
            <a:endParaRPr sz="1800"/>
          </a:p>
          <a:p>
            <a: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□"/>
            </a:pPr>
            <a:r>
              <a:rPr lang="es" sz="1400"/>
              <a:t>Las dependencias se proporcionan a través de los constructores de una clase o componente, pasándose como argumento</a:t>
            </a:r>
            <a:endParaRPr sz="140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2" name="Google Shape;26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6150" y="2914700"/>
            <a:ext cx="3811700" cy="159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8"/>
          <p:cNvSpPr txBox="1">
            <a:spLocks noGrp="1"/>
          </p:cNvSpPr>
          <p:nvPr>
            <p:ph type="title"/>
          </p:nvPr>
        </p:nvSpPr>
        <p:spPr>
          <a:xfrm>
            <a:off x="691200" y="0"/>
            <a:ext cx="81534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Anotación @Autowired</a:t>
            </a:r>
            <a:endParaRPr/>
          </a:p>
        </p:txBody>
      </p:sp>
      <p:sp>
        <p:nvSpPr>
          <p:cNvPr id="268" name="Google Shape;268;p38"/>
          <p:cNvSpPr txBox="1">
            <a:spLocks noGrp="1"/>
          </p:cNvSpPr>
          <p:nvPr>
            <p:ph type="body" idx="1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 i="1">
                <a:solidFill>
                  <a:srgbClr val="4ECDC4"/>
                </a:solidFill>
              </a:rPr>
              <a:t>Mediante método Setter</a:t>
            </a:r>
            <a:r>
              <a:rPr lang="es" sz="1800"/>
              <a:t>:</a:t>
            </a:r>
            <a:endParaRPr sz="1800"/>
          </a:p>
          <a:p>
            <a: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□"/>
            </a:pPr>
            <a:r>
              <a:rPr lang="es" sz="1400"/>
              <a:t>Las dependencias se establecen mediante métodos setter de un componente (estilo JavaBean)</a:t>
            </a:r>
            <a:endParaRPr sz="140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9" name="Google Shape;26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4750" y="2571748"/>
            <a:ext cx="4566301" cy="157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9"/>
          <p:cNvSpPr txBox="1">
            <a:spLocks noGrp="1"/>
          </p:cNvSpPr>
          <p:nvPr>
            <p:ph type="title"/>
          </p:nvPr>
        </p:nvSpPr>
        <p:spPr>
          <a:xfrm>
            <a:off x="691200" y="0"/>
            <a:ext cx="81534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Anotación @Autowired</a:t>
            </a:r>
            <a:endParaRPr/>
          </a:p>
        </p:txBody>
      </p:sp>
      <p:sp>
        <p:nvSpPr>
          <p:cNvPr id="275" name="Google Shape;275;p39"/>
          <p:cNvSpPr txBox="1">
            <a:spLocks noGrp="1"/>
          </p:cNvSpPr>
          <p:nvPr>
            <p:ph type="body" idx="1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 i="1">
                <a:solidFill>
                  <a:srgbClr val="4ECDC4"/>
                </a:solidFill>
              </a:rPr>
              <a:t>Mediante atributo</a:t>
            </a:r>
            <a:r>
              <a:rPr lang="es" sz="1800"/>
              <a:t>:</a:t>
            </a:r>
            <a:endParaRPr sz="1800"/>
          </a:p>
          <a:p>
            <a: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□"/>
            </a:pPr>
            <a:r>
              <a:rPr lang="es" sz="1400"/>
              <a:t>Las dependencias se establecen directamente sobre el atributo de la clase componente o beans</a:t>
            </a:r>
            <a:endParaRPr sz="140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6" name="Google Shape;27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2098" y="2571748"/>
            <a:ext cx="3088000" cy="125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0"/>
          <p:cNvSpPr txBox="1">
            <a:spLocks noGrp="1"/>
          </p:cNvSpPr>
          <p:nvPr>
            <p:ph type="title"/>
          </p:nvPr>
        </p:nvSpPr>
        <p:spPr>
          <a:xfrm>
            <a:off x="691200" y="0"/>
            <a:ext cx="81534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Anotación @Autowired</a:t>
            </a:r>
            <a:endParaRPr/>
          </a:p>
        </p:txBody>
      </p:sp>
      <p:sp>
        <p:nvSpPr>
          <p:cNvPr id="282" name="Google Shape;282;p40"/>
          <p:cNvSpPr txBox="1">
            <a:spLocks noGrp="1"/>
          </p:cNvSpPr>
          <p:nvPr>
            <p:ph type="body" idx="1"/>
          </p:nvPr>
        </p:nvSpPr>
        <p:spPr>
          <a:xfrm>
            <a:off x="691200" y="1358700"/>
            <a:ext cx="4381800" cy="3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La anotación </a:t>
            </a:r>
            <a:r>
              <a:rPr lang="es" sz="1800" i="1">
                <a:solidFill>
                  <a:srgbClr val="4ECDC4"/>
                </a:solidFill>
              </a:rPr>
              <a:t>@Qualifier </a:t>
            </a:r>
            <a:r>
              <a:rPr lang="es" sz="1800"/>
              <a:t>se puede usar para insinuar y reducir el bean requerido</a:t>
            </a:r>
            <a:endParaRPr sz="1800"/>
          </a:p>
          <a:p>
            <a:pPr marL="457200" lvl="0" indent="-3429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Al especificar </a:t>
            </a:r>
            <a:r>
              <a:rPr lang="es" sz="1800" i="1">
                <a:solidFill>
                  <a:srgbClr val="4ECDC4"/>
                </a:solidFill>
              </a:rPr>
              <a:t>@Qualifier</a:t>
            </a:r>
            <a:r>
              <a:rPr lang="es" sz="1800"/>
              <a:t> con el nombre de la implementación específica, en este caso como </a:t>
            </a:r>
            <a:r>
              <a:rPr lang="es" sz="1800" i="1">
                <a:solidFill>
                  <a:srgbClr val="4ECDC4"/>
                </a:solidFill>
              </a:rPr>
              <a:t>fooFormatter</a:t>
            </a:r>
            <a:r>
              <a:rPr lang="es" sz="1800"/>
              <a:t>, podemos evitar la ambigüedad cuando Spring encuentra varios beans del mismo tipo.</a:t>
            </a:r>
            <a:endParaRPr sz="180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3" name="Google Shape;28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7550" y="1120200"/>
            <a:ext cx="3386975" cy="235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2375" y="3475475"/>
            <a:ext cx="2331525" cy="114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1"/>
          <p:cNvSpPr txBox="1">
            <a:spLocks noGrp="1"/>
          </p:cNvSpPr>
          <p:nvPr>
            <p:ph type="title"/>
          </p:nvPr>
        </p:nvSpPr>
        <p:spPr>
          <a:xfrm>
            <a:off x="691200" y="0"/>
            <a:ext cx="81534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Beans</a:t>
            </a:r>
            <a:endParaRPr/>
          </a:p>
        </p:txBody>
      </p:sp>
      <p:sp>
        <p:nvSpPr>
          <p:cNvPr id="290" name="Google Shape;290;p41"/>
          <p:cNvSpPr txBox="1">
            <a:spLocks noGrp="1"/>
          </p:cNvSpPr>
          <p:nvPr>
            <p:ph type="body" idx="1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El término “</a:t>
            </a:r>
            <a:r>
              <a:rPr lang="es" sz="1800" i="1">
                <a:solidFill>
                  <a:srgbClr val="4ECDC4"/>
                </a:solidFill>
              </a:rPr>
              <a:t>bean</a:t>
            </a:r>
            <a:r>
              <a:rPr lang="es" sz="1800"/>
              <a:t>" (o componente) se utiliza para referirse a cualquier componente manejado por Spring</a:t>
            </a:r>
            <a:endParaRPr sz="1800"/>
          </a:p>
          <a:p>
            <a:pPr marL="457200" lvl="0" indent="-3429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Los “</a:t>
            </a:r>
            <a:r>
              <a:rPr lang="es" sz="1800" i="1">
                <a:solidFill>
                  <a:srgbClr val="4ECDC4"/>
                </a:solidFill>
              </a:rPr>
              <a:t>bean</a:t>
            </a:r>
            <a:r>
              <a:rPr lang="es" sz="1800"/>
              <a:t>" son clases en forma de JavaBeans</a:t>
            </a:r>
            <a:endParaRPr sz="1800"/>
          </a:p>
          <a:p>
            <a: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□"/>
            </a:pPr>
            <a:r>
              <a:rPr lang="es" sz="1800"/>
              <a:t>Sin args en el constructor.</a:t>
            </a:r>
            <a:endParaRPr sz="1800"/>
          </a:p>
          <a:p>
            <a: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□"/>
            </a:pPr>
            <a:r>
              <a:rPr lang="es" sz="1800"/>
              <a:t>Métodos getter y setter para los atributos</a:t>
            </a:r>
            <a:endParaRPr sz="1800"/>
          </a:p>
          <a:p>
            <a:pPr marL="457200" lvl="0" indent="-3429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Los atributos de los “</a:t>
            </a:r>
            <a:r>
              <a:rPr lang="es" sz="1800" i="1">
                <a:solidFill>
                  <a:srgbClr val="4ECDC4"/>
                </a:solidFill>
              </a:rPr>
              <a:t>beans</a:t>
            </a:r>
            <a:r>
              <a:rPr lang="es" sz="1800"/>
              <a:t>" pueden ser valores simples o probablemente referencias a otros “</a:t>
            </a:r>
            <a:r>
              <a:rPr lang="es" sz="1800" i="1">
                <a:solidFill>
                  <a:srgbClr val="4ECDC4"/>
                </a:solidFill>
              </a:rPr>
              <a:t>beans</a:t>
            </a:r>
            <a:r>
              <a:rPr lang="es" sz="1800"/>
              <a:t>“</a:t>
            </a:r>
            <a:endParaRPr sz="1800"/>
          </a:p>
          <a:p>
            <a:pPr marL="457200" lvl="0" indent="-3429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Los "</a:t>
            </a:r>
            <a:r>
              <a:rPr lang="es" sz="1800" i="1">
                <a:solidFill>
                  <a:srgbClr val="4ECDC4"/>
                </a:solidFill>
              </a:rPr>
              <a:t>beans</a:t>
            </a:r>
            <a:r>
              <a:rPr lang="es" sz="1800"/>
              <a:t>" pueden tener varios nombres </a:t>
            </a:r>
            <a:endParaRPr sz="1400" i="1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2"/>
          <p:cNvSpPr txBox="1">
            <a:spLocks noGrp="1"/>
          </p:cNvSpPr>
          <p:nvPr>
            <p:ph type="title"/>
          </p:nvPr>
        </p:nvSpPr>
        <p:spPr>
          <a:xfrm>
            <a:off x="691200" y="0"/>
            <a:ext cx="81534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Auto-scanning</a:t>
            </a:r>
            <a:endParaRPr dirty="0"/>
          </a:p>
        </p:txBody>
      </p:sp>
      <p:sp>
        <p:nvSpPr>
          <p:cNvPr id="296" name="Google Shape;296;p42"/>
          <p:cNvSpPr txBox="1">
            <a:spLocks noGrp="1"/>
          </p:cNvSpPr>
          <p:nvPr>
            <p:ph type="body" idx="1"/>
          </p:nvPr>
        </p:nvSpPr>
        <p:spPr>
          <a:xfrm>
            <a:off x="691200" y="1231350"/>
            <a:ext cx="7761600" cy="34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 dirty="0"/>
              <a:t>Puede ser usado para crear instancias de los objetos beans en lugar de declararlos en clases de configuración (anotación </a:t>
            </a:r>
            <a:r>
              <a:rPr lang="es" sz="1800" i="1" dirty="0">
                <a:solidFill>
                  <a:srgbClr val="4ECDC4"/>
                </a:solidFill>
              </a:rPr>
              <a:t>@Configuration</a:t>
            </a:r>
            <a:r>
              <a:rPr lang="es" sz="1800" dirty="0"/>
              <a:t>)</a:t>
            </a:r>
            <a:endParaRPr sz="1800" dirty="0"/>
          </a:p>
          <a:p>
            <a:pPr marL="457200" lvl="0" indent="-3429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 i="1" dirty="0"/>
              <a:t>Spring Boot</a:t>
            </a:r>
            <a:r>
              <a:rPr lang="es" sz="1800" dirty="0"/>
              <a:t> lo resuelve de forma automática</a:t>
            </a:r>
            <a:endParaRPr sz="1800" dirty="0"/>
          </a:p>
          <a:p>
            <a:pPr marL="457200" lvl="0" indent="-3429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 dirty="0"/>
              <a:t>Los beans deben ser anotados con </a:t>
            </a:r>
            <a:r>
              <a:rPr lang="es" sz="1800" i="1" dirty="0">
                <a:solidFill>
                  <a:srgbClr val="4ECDC4"/>
                </a:solidFill>
              </a:rPr>
              <a:t>@Component</a:t>
            </a:r>
            <a:endParaRPr sz="1800" dirty="0"/>
          </a:p>
          <a:p>
            <a: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□"/>
            </a:pPr>
            <a:r>
              <a:rPr lang="es" sz="1800" dirty="0"/>
              <a:t>Cualquier </a:t>
            </a:r>
            <a:r>
              <a:rPr lang="es" sz="1800" i="1" dirty="0"/>
              <a:t>bean</a:t>
            </a:r>
            <a:r>
              <a:rPr lang="es" sz="1800" dirty="0"/>
              <a:t> anotado con </a:t>
            </a:r>
            <a:r>
              <a:rPr lang="es" sz="1800" i="1" dirty="0">
                <a:solidFill>
                  <a:srgbClr val="4ECDC4"/>
                </a:solidFill>
              </a:rPr>
              <a:t>@Component</a:t>
            </a:r>
            <a:r>
              <a:rPr lang="es" sz="1800" dirty="0"/>
              <a:t> bajo el paquete base serán instanciado y manejado por el contenedor DI de Spring</a:t>
            </a:r>
            <a:endParaRPr sz="1800" dirty="0"/>
          </a:p>
          <a:p>
            <a:pPr marL="457200" lvl="0" indent="-3429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 i="1" dirty="0">
                <a:solidFill>
                  <a:srgbClr val="4ECDC4"/>
                </a:solidFill>
              </a:rPr>
              <a:t>@Repository</a:t>
            </a:r>
            <a:r>
              <a:rPr lang="es" sz="1800" dirty="0"/>
              <a:t>, </a:t>
            </a:r>
            <a:r>
              <a:rPr lang="es" sz="1800" i="1" dirty="0">
                <a:solidFill>
                  <a:srgbClr val="4ECDC4"/>
                </a:solidFill>
              </a:rPr>
              <a:t>@Service</a:t>
            </a:r>
            <a:r>
              <a:rPr lang="es" sz="1800" dirty="0"/>
              <a:t>, y </a:t>
            </a:r>
            <a:r>
              <a:rPr lang="es" sz="1800" i="1" dirty="0">
                <a:solidFill>
                  <a:srgbClr val="4ECDC4"/>
                </a:solidFill>
              </a:rPr>
              <a:t>@Controller</a:t>
            </a:r>
            <a:r>
              <a:rPr lang="es" sz="1800" dirty="0"/>
              <a:t> son       especializaciones de </a:t>
            </a:r>
            <a:r>
              <a:rPr lang="es" sz="1800" i="1" dirty="0">
                <a:solidFill>
                  <a:srgbClr val="4ECDC4"/>
                </a:solidFill>
              </a:rPr>
              <a:t>@Component</a:t>
            </a:r>
            <a:endParaRPr sz="1400" i="1" dirty="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Spring Framework?</a:t>
            </a:r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1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Es un robusto Framework para el </a:t>
            </a:r>
            <a:r>
              <a:rPr lang="es" sz="1800" i="1">
                <a:solidFill>
                  <a:srgbClr val="4ECDC4"/>
                </a:solidFill>
              </a:rPr>
              <a:t>Desarrollo de Aplicaciones Empresariales</a:t>
            </a:r>
            <a:r>
              <a:rPr lang="es" sz="1800"/>
              <a:t> en el lenguaje Java</a:t>
            </a:r>
            <a:endParaRPr sz="1800"/>
          </a:p>
          <a:p>
            <a: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□"/>
            </a:pPr>
            <a:r>
              <a:rPr lang="es" sz="1400" i="1"/>
              <a:t>Aplicaciones Web MVC</a:t>
            </a:r>
            <a:endParaRPr sz="1400" i="1"/>
          </a:p>
          <a:p>
            <a: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□"/>
            </a:pPr>
            <a:r>
              <a:rPr lang="es" sz="1400" i="1"/>
              <a:t>Aplicaciones empresariales</a:t>
            </a:r>
            <a:endParaRPr sz="1400" i="1"/>
          </a:p>
          <a:p>
            <a: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□"/>
            </a:pPr>
            <a:r>
              <a:rPr lang="es" sz="1400" i="1"/>
              <a:t>Aplicaciones de escritorio</a:t>
            </a:r>
            <a:endParaRPr sz="1400" i="1"/>
          </a:p>
          <a:p>
            <a: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□"/>
            </a:pPr>
            <a:r>
              <a:rPr lang="es" sz="1400" i="1"/>
              <a:t>Aplicaciones Batch</a:t>
            </a:r>
            <a:endParaRPr sz="1400" i="1"/>
          </a:p>
          <a:p>
            <a: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□"/>
            </a:pPr>
            <a:r>
              <a:rPr lang="es" sz="1400" i="1"/>
              <a:t>Integración con REST/SOA</a:t>
            </a:r>
            <a:endParaRPr sz="1400" i="1"/>
          </a:p>
          <a:p>
            <a: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□"/>
            </a:pPr>
            <a:r>
              <a:rPr lang="es" sz="1400" i="1"/>
              <a:t>Spring Data</a:t>
            </a:r>
            <a:endParaRPr sz="1400" i="1"/>
          </a:p>
          <a:p>
            <a: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□"/>
            </a:pPr>
            <a:r>
              <a:rPr lang="es" sz="1400" i="1"/>
              <a:t>Spring Security</a:t>
            </a:r>
            <a:endParaRPr sz="1400" i="1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3"/>
          <p:cNvSpPr/>
          <p:nvPr/>
        </p:nvSpPr>
        <p:spPr>
          <a:xfrm>
            <a:off x="0" y="0"/>
            <a:ext cx="9144000" cy="1964925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43"/>
          <p:cNvSpPr txBox="1">
            <a:spLocks noGrp="1"/>
          </p:cNvSpPr>
          <p:nvPr>
            <p:ph type="ctrTitle" idx="4294967295"/>
          </p:nvPr>
        </p:nvSpPr>
        <p:spPr>
          <a:xfrm>
            <a:off x="485731" y="1271813"/>
            <a:ext cx="8409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>
                <a:solidFill>
                  <a:srgbClr val="4ECDC4"/>
                </a:solidFill>
              </a:rPr>
              <a:t>Ref</a:t>
            </a:r>
            <a:endParaRPr sz="12000">
              <a:solidFill>
                <a:srgbClr val="4ECDC4"/>
              </a:solidFill>
            </a:endParaRPr>
          </a:p>
        </p:txBody>
      </p:sp>
      <p:sp>
        <p:nvSpPr>
          <p:cNvPr id="303" name="Google Shape;303;p43"/>
          <p:cNvSpPr txBox="1">
            <a:spLocks noGrp="1"/>
          </p:cNvSpPr>
          <p:nvPr>
            <p:ph type="subTitle" idx="4294967295"/>
          </p:nvPr>
        </p:nvSpPr>
        <p:spPr>
          <a:xfrm>
            <a:off x="701975" y="2188400"/>
            <a:ext cx="6580500" cy="6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s" sz="4000" b="1"/>
              <a:t>Introducción a Spring</a:t>
            </a:r>
            <a:endParaRPr sz="4000" b="1"/>
          </a:p>
        </p:txBody>
      </p:sp>
      <p:sp>
        <p:nvSpPr>
          <p:cNvPr id="304" name="Google Shape;304;p43"/>
          <p:cNvSpPr txBox="1">
            <a:spLocks noGrp="1"/>
          </p:cNvSpPr>
          <p:nvPr>
            <p:ph type="body" idx="4294967295"/>
          </p:nvPr>
        </p:nvSpPr>
        <p:spPr>
          <a:xfrm>
            <a:off x="701975" y="3448988"/>
            <a:ext cx="6665100" cy="1419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▣"/>
            </a:pPr>
            <a:r>
              <a:rPr lang="es" sz="1000"/>
              <a:t>https://spring.io/</a:t>
            </a:r>
            <a:endParaRPr sz="1000"/>
          </a:p>
          <a:p>
            <a:pPr marL="457200" lvl="0" indent="-292100" rtl="0">
              <a:spcBef>
                <a:spcPts val="1000"/>
              </a:spcBef>
              <a:spcAft>
                <a:spcPts val="0"/>
              </a:spcAft>
              <a:buSzPts val="1000"/>
              <a:buChar char="▣"/>
            </a:pPr>
            <a:r>
              <a:rPr lang="es" sz="1000"/>
              <a:t>https://spring.io/projects</a:t>
            </a:r>
            <a:endParaRPr sz="1000"/>
          </a:p>
          <a:p>
            <a:pPr marL="457200" lvl="0" indent="-292100" rtl="0">
              <a:spcBef>
                <a:spcPts val="1000"/>
              </a:spcBef>
              <a:spcAft>
                <a:spcPts val="0"/>
              </a:spcAft>
              <a:buSzPts val="1000"/>
              <a:buChar char="▣"/>
            </a:pPr>
            <a:r>
              <a:rPr lang="es" sz="1000"/>
              <a:t>https://docs.spring.io/spring/docs/3.0.x/spring-framework-reference/html/overview.html</a:t>
            </a:r>
            <a:endParaRPr sz="1000"/>
          </a:p>
          <a:p>
            <a:pPr marL="457200" lvl="0" indent="-292100">
              <a:spcBef>
                <a:spcPts val="1000"/>
              </a:spcBef>
              <a:spcAft>
                <a:spcPts val="1000"/>
              </a:spcAft>
              <a:buSzPts val="1000"/>
              <a:buChar char="▣"/>
            </a:pPr>
            <a:r>
              <a:rPr lang="es" sz="1000"/>
              <a:t>http://www.baeldung.com/spring-autowire</a:t>
            </a:r>
            <a:endParaRPr sz="1000"/>
          </a:p>
        </p:txBody>
      </p:sp>
      <p:sp>
        <p:nvSpPr>
          <p:cNvPr id="305" name="Google Shape;305;p43"/>
          <p:cNvSpPr/>
          <p:nvPr/>
        </p:nvSpPr>
        <p:spPr>
          <a:xfrm>
            <a:off x="813273" y="3075198"/>
            <a:ext cx="1533600" cy="103275"/>
          </a:xfrm>
          <a:prstGeom prst="rect">
            <a:avLst/>
          </a:prstGeom>
          <a:solidFill>
            <a:srgbClr val="454F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54F5B"/>
              </a:solidFill>
            </a:endParaRPr>
          </a:p>
        </p:txBody>
      </p:sp>
      <p:sp>
        <p:nvSpPr>
          <p:cNvPr id="306" name="Google Shape;306;p43"/>
          <p:cNvSpPr txBox="1">
            <a:spLocks noGrp="1"/>
          </p:cNvSpPr>
          <p:nvPr>
            <p:ph type="sldNum" idx="12"/>
          </p:nvPr>
        </p:nvSpPr>
        <p:spPr>
          <a:xfrm>
            <a:off x="4297650" y="4777483"/>
            <a:ext cx="548700" cy="308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30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Spring Framework?</a:t>
            </a:r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body" idx="1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Se aplica el principio </a:t>
            </a:r>
            <a:r>
              <a:rPr lang="es" sz="1800" b="1" i="1"/>
              <a:t>Inversión de control</a:t>
            </a:r>
            <a:r>
              <a:rPr lang="es" sz="1800"/>
              <a:t>, específicamente utilizando la </a:t>
            </a:r>
            <a:r>
              <a:rPr lang="es" sz="1800" i="1">
                <a:solidFill>
                  <a:srgbClr val="4ECDC4"/>
                </a:solidFill>
              </a:rPr>
              <a:t>inyección de dependencias</a:t>
            </a:r>
            <a:r>
              <a:rPr lang="es" sz="1800"/>
              <a:t> (DI) para manejar relaciones entre los objetos, </a:t>
            </a:r>
            <a:r>
              <a:rPr lang="es" sz="1800" i="1" u="sng">
                <a:solidFill>
                  <a:srgbClr val="4ECDC4"/>
                </a:solidFill>
              </a:rPr>
              <a:t>evitando relaciones manuales y creaciones de instancias explícitas con operador </a:t>
            </a:r>
            <a:r>
              <a:rPr lang="es" sz="1800" b="1" i="1" u="sng">
                <a:solidFill>
                  <a:srgbClr val="4ECDC4"/>
                </a:solidFill>
              </a:rPr>
              <a:t>new</a:t>
            </a:r>
            <a:r>
              <a:rPr lang="es" sz="1800"/>
              <a:t>, esto hace un bajo acoplamiento y alta cohesión, mejorando la reutilización y mantención de los componentes</a:t>
            </a:r>
            <a:endParaRPr sz="1800"/>
          </a:p>
          <a:p>
            <a:pPr marL="457200" lvl="0" indent="-3429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Spring en su CORE </a:t>
            </a:r>
            <a:r>
              <a:rPr lang="es" sz="1800" i="1">
                <a:solidFill>
                  <a:srgbClr val="4ECDC4"/>
                </a:solidFill>
              </a:rPr>
              <a:t>está basado en un contenedor liviano</a:t>
            </a:r>
            <a:r>
              <a:rPr lang="es" sz="1800"/>
              <a:t> y es usado globalmente dentro de nuestra aplicación</a:t>
            </a:r>
            <a:endParaRPr sz="180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2390150" y="888750"/>
            <a:ext cx="6433500" cy="54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i="1">
                <a:solidFill>
                  <a:srgbClr val="4ECDC4"/>
                </a:solidFill>
              </a:rPr>
              <a:t>Características: CDI</a:t>
            </a:r>
            <a:endParaRPr sz="2400" i="1">
              <a:solidFill>
                <a:srgbClr val="4ECDC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Spring Framework?</a:t>
            </a:r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body" idx="1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 i="1">
                <a:solidFill>
                  <a:srgbClr val="4ECDC4"/>
                </a:solidFill>
              </a:rPr>
              <a:t>Alta abstracción</a:t>
            </a:r>
            <a:r>
              <a:rPr lang="es" sz="1800"/>
              <a:t> por sobre el API JDBC</a:t>
            </a:r>
            <a:endParaRPr sz="1800"/>
          </a:p>
          <a:p>
            <a:pPr marL="457200" lvl="0" indent="-3429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 i="1">
                <a:solidFill>
                  <a:srgbClr val="4ECDC4"/>
                </a:solidFill>
              </a:rPr>
              <a:t>Integración con frameworks de persistencia</a:t>
            </a:r>
            <a:r>
              <a:rPr lang="es" sz="1800"/>
              <a:t> como Hibernate, JPA, etc</a:t>
            </a:r>
            <a:endParaRPr sz="1800"/>
          </a:p>
          <a:p>
            <a:pPr marL="457200" lvl="0" indent="-3429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Soporte de la </a:t>
            </a:r>
            <a:r>
              <a:rPr lang="es" sz="1800" i="1">
                <a:solidFill>
                  <a:srgbClr val="4ECDC4"/>
                </a:solidFill>
              </a:rPr>
              <a:t>lógica de negocio</a:t>
            </a:r>
            <a:r>
              <a:rPr lang="es" sz="1800"/>
              <a:t>, específicamente en clases de acceso a datos (DAO Support)</a:t>
            </a:r>
            <a:endParaRPr sz="1800"/>
          </a:p>
          <a:p>
            <a:pPr marL="457200" lvl="0" indent="-3429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Componentes encargados de la gestión de transacciones de base de datos </a:t>
            </a:r>
            <a:endParaRPr sz="1400" i="1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2390150" y="888750"/>
            <a:ext cx="6433500" cy="54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i="1">
                <a:solidFill>
                  <a:srgbClr val="4ECDC4"/>
                </a:solidFill>
              </a:rPr>
              <a:t>Características: ORM y Persistencia</a:t>
            </a:r>
            <a:endParaRPr sz="2400" i="1">
              <a:solidFill>
                <a:srgbClr val="4ECDC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Spring Framework?</a:t>
            </a:r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body" idx="1"/>
          </p:nvPr>
        </p:nvSpPr>
        <p:spPr>
          <a:xfrm>
            <a:off x="691200" y="1358700"/>
            <a:ext cx="4994100" cy="3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La arquitectura MVC es uno de los principales componentes y tecnologías, y como su propio nombre nos indica implementa una arquitectura </a:t>
            </a:r>
            <a:r>
              <a:rPr lang="es" sz="1800" i="1">
                <a:solidFill>
                  <a:srgbClr val="4ECDC4"/>
                </a:solidFill>
              </a:rPr>
              <a:t>Modelo-Vista-Controlador</a:t>
            </a:r>
            <a:endParaRPr sz="1800" i="1">
              <a:solidFill>
                <a:srgbClr val="4ECDC4"/>
              </a:solidFill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Soporta varias tecnologías para generación de las vistas, entre ellas </a:t>
            </a:r>
            <a:r>
              <a:rPr lang="es" sz="1800" i="1">
                <a:solidFill>
                  <a:srgbClr val="4ECDC4"/>
                </a:solidFill>
              </a:rPr>
              <a:t>JSP</a:t>
            </a:r>
            <a:r>
              <a:rPr lang="es" sz="1800"/>
              <a:t>, </a:t>
            </a:r>
            <a:r>
              <a:rPr lang="es" sz="1800" i="1">
                <a:solidFill>
                  <a:srgbClr val="4ECDC4"/>
                </a:solidFill>
              </a:rPr>
              <a:t>Thymeleaf</a:t>
            </a:r>
            <a:r>
              <a:rPr lang="es" sz="1800"/>
              <a:t>, </a:t>
            </a:r>
            <a:r>
              <a:rPr lang="es" sz="1800" i="1">
                <a:solidFill>
                  <a:srgbClr val="4ECDC4"/>
                </a:solidFill>
              </a:rPr>
              <a:t>FreeMarker</a:t>
            </a:r>
            <a:r>
              <a:rPr lang="es" sz="1800"/>
              <a:t>, </a:t>
            </a:r>
            <a:r>
              <a:rPr lang="es" sz="1800" i="1">
                <a:solidFill>
                  <a:srgbClr val="4ECDC4"/>
                </a:solidFill>
              </a:rPr>
              <a:t>Velocity</a:t>
            </a:r>
            <a:r>
              <a:rPr lang="es" sz="1800"/>
              <a:t>, </a:t>
            </a:r>
            <a:r>
              <a:rPr lang="es" sz="1800" i="1">
                <a:solidFill>
                  <a:srgbClr val="4ECDC4"/>
                </a:solidFill>
              </a:rPr>
              <a:t>Tiles</a:t>
            </a:r>
            <a:r>
              <a:rPr lang="es" sz="1800"/>
              <a:t>, </a:t>
            </a:r>
            <a:r>
              <a:rPr lang="es" sz="1800" i="1">
                <a:solidFill>
                  <a:srgbClr val="4ECDC4"/>
                </a:solidFill>
              </a:rPr>
              <a:t>iText</a:t>
            </a:r>
            <a:r>
              <a:rPr lang="es" sz="1800"/>
              <a:t>, y </a:t>
            </a:r>
            <a:r>
              <a:rPr lang="es" sz="1800" i="1">
                <a:solidFill>
                  <a:srgbClr val="4ECDC4"/>
                </a:solidFill>
              </a:rPr>
              <a:t>POI</a:t>
            </a:r>
            <a:r>
              <a:rPr lang="es" sz="1800"/>
              <a:t> (</a:t>
            </a:r>
            <a:r>
              <a:rPr lang="es" sz="1800" i="1"/>
              <a:t>Java API para archivos Microsoft Office</a:t>
            </a:r>
            <a:r>
              <a:rPr lang="es" sz="1800"/>
              <a:t>)</a:t>
            </a:r>
            <a:endParaRPr sz="180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2390150" y="888750"/>
            <a:ext cx="6433500" cy="54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i="1">
                <a:solidFill>
                  <a:srgbClr val="4ECDC4"/>
                </a:solidFill>
              </a:rPr>
              <a:t>Características: MVC</a:t>
            </a:r>
            <a:endParaRPr sz="2400" i="1">
              <a:solidFill>
                <a:srgbClr val="4ECDC4"/>
              </a:solidFill>
            </a:endParaRPr>
          </a:p>
        </p:txBody>
      </p:sp>
      <p:sp>
        <p:nvSpPr>
          <p:cNvPr id="111" name="Google Shape;111;p19"/>
          <p:cNvSpPr/>
          <p:nvPr/>
        </p:nvSpPr>
        <p:spPr>
          <a:xfrm>
            <a:off x="6923675" y="1787200"/>
            <a:ext cx="969000" cy="969000"/>
          </a:xfrm>
          <a:prstGeom prst="ellipse">
            <a:avLst/>
          </a:prstGeom>
          <a:solidFill>
            <a:srgbClr val="4ECD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9"/>
          <p:cNvSpPr txBox="1"/>
          <p:nvPr/>
        </p:nvSpPr>
        <p:spPr>
          <a:xfrm>
            <a:off x="6923700" y="1787200"/>
            <a:ext cx="969000" cy="9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</a:rPr>
              <a:t>Controlador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13" name="Google Shape;113;p19"/>
          <p:cNvSpPr/>
          <p:nvPr/>
        </p:nvSpPr>
        <p:spPr>
          <a:xfrm>
            <a:off x="6055825" y="3044275"/>
            <a:ext cx="969000" cy="969000"/>
          </a:xfrm>
          <a:prstGeom prst="ellipse">
            <a:avLst/>
          </a:prstGeom>
          <a:solidFill>
            <a:srgbClr val="4ECD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9"/>
          <p:cNvSpPr txBox="1"/>
          <p:nvPr/>
        </p:nvSpPr>
        <p:spPr>
          <a:xfrm>
            <a:off x="6055850" y="3044275"/>
            <a:ext cx="969000" cy="9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</a:rPr>
              <a:t>Vista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15" name="Google Shape;115;p19"/>
          <p:cNvSpPr/>
          <p:nvPr/>
        </p:nvSpPr>
        <p:spPr>
          <a:xfrm>
            <a:off x="7819525" y="3044275"/>
            <a:ext cx="969000" cy="969000"/>
          </a:xfrm>
          <a:prstGeom prst="ellipse">
            <a:avLst/>
          </a:prstGeom>
          <a:solidFill>
            <a:srgbClr val="4ECD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9"/>
          <p:cNvSpPr txBox="1"/>
          <p:nvPr/>
        </p:nvSpPr>
        <p:spPr>
          <a:xfrm>
            <a:off x="7819550" y="3044275"/>
            <a:ext cx="969000" cy="9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</a:rPr>
              <a:t>Modelo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17" name="Google Shape;117;p19"/>
          <p:cNvSpPr/>
          <p:nvPr/>
        </p:nvSpPr>
        <p:spPr>
          <a:xfrm>
            <a:off x="6923700" y="3412575"/>
            <a:ext cx="895800" cy="28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ECD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9"/>
          <p:cNvSpPr/>
          <p:nvPr/>
        </p:nvSpPr>
        <p:spPr>
          <a:xfrm rot="7576411">
            <a:off x="6660721" y="2706416"/>
            <a:ext cx="657156" cy="28867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ECD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9"/>
          <p:cNvSpPr/>
          <p:nvPr/>
        </p:nvSpPr>
        <p:spPr>
          <a:xfrm rot="3194397">
            <a:off x="7495567" y="2742163"/>
            <a:ext cx="657181" cy="28872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ECD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>
            <a:spLocks noGrp="1"/>
          </p:cNvSpPr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Spring Framework?</a:t>
            </a:r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body" idx="1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AOP es un paradigma de programación que </a:t>
            </a:r>
            <a:r>
              <a:rPr lang="es" sz="1800" i="1">
                <a:solidFill>
                  <a:srgbClr val="4ECDC4"/>
                </a:solidFill>
              </a:rPr>
              <a:t>permite modularizar las aplicaciones y mejorar la separación de responsabilidades entre componentes</a:t>
            </a:r>
            <a:r>
              <a:rPr lang="es" sz="1800"/>
              <a:t> y/o clases</a:t>
            </a:r>
            <a:endParaRPr sz="1800"/>
          </a:p>
          <a:p>
            <a: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□"/>
            </a:pPr>
            <a:r>
              <a:rPr lang="es" sz="1800"/>
              <a:t>Similar a los componentes de Inyección de Dependencia, AOP tiene como objetivo mejorar la modularidad de nuestra aplicación.</a:t>
            </a:r>
            <a:endParaRPr sz="1800"/>
          </a:p>
          <a:p>
            <a:pPr marL="457200" lvl="0" indent="-3429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Spring amplía la programación orientada a aspectos (AOP) para incluir servicios tales como </a:t>
            </a:r>
            <a:r>
              <a:rPr lang="es" sz="1800" i="1">
                <a:solidFill>
                  <a:srgbClr val="4ECDC4"/>
                </a:solidFill>
              </a:rPr>
              <a:t>manejo de transacciones</a:t>
            </a:r>
            <a:r>
              <a:rPr lang="es" sz="1800"/>
              <a:t>, </a:t>
            </a:r>
            <a:r>
              <a:rPr lang="es" sz="1800" i="1">
                <a:solidFill>
                  <a:srgbClr val="4ECDC4"/>
                </a:solidFill>
              </a:rPr>
              <a:t>seguridad</a:t>
            </a:r>
            <a:r>
              <a:rPr lang="es" sz="1800"/>
              <a:t>,</a:t>
            </a:r>
            <a:r>
              <a:rPr lang="es" sz="1800" i="1">
                <a:solidFill>
                  <a:srgbClr val="4ECDC4"/>
                </a:solidFill>
              </a:rPr>
              <a:t> logger</a:t>
            </a:r>
            <a:r>
              <a:rPr lang="es" sz="1800"/>
              <a:t> etc. </a:t>
            </a:r>
            <a:endParaRPr sz="1400" i="1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title"/>
          </p:nvPr>
        </p:nvSpPr>
        <p:spPr>
          <a:xfrm>
            <a:off x="2390150" y="888750"/>
            <a:ext cx="6433500" cy="54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i="1">
                <a:solidFill>
                  <a:srgbClr val="4ECDC4"/>
                </a:solidFill>
              </a:rPr>
              <a:t>Características: AOP</a:t>
            </a:r>
            <a:endParaRPr sz="2400" i="1">
              <a:solidFill>
                <a:srgbClr val="4ECDC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>
            <a:spLocks noGrp="1"/>
          </p:cNvSpPr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¿Por qué usar Spring?</a:t>
            </a:r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body" idx="1"/>
          </p:nvPr>
        </p:nvSpPr>
        <p:spPr>
          <a:xfrm>
            <a:off x="691200" y="1358700"/>
            <a:ext cx="8209500" cy="3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Clr>
                <a:srgbClr val="4ECDC4"/>
              </a:buClr>
              <a:buSzPts val="1800"/>
              <a:buChar char="▣"/>
            </a:pPr>
            <a:r>
              <a:rPr lang="es" sz="1800" i="1">
                <a:solidFill>
                  <a:srgbClr val="4ECDC4"/>
                </a:solidFill>
              </a:rPr>
              <a:t>Modularidad de Componentes a través del patrón Inyección de Dependencia (CDI)</a:t>
            </a:r>
            <a:endParaRPr sz="1800" i="1">
              <a:solidFill>
                <a:srgbClr val="4ECDC4"/>
              </a:solidFill>
            </a:endParaRPr>
          </a:p>
          <a:p>
            <a: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□"/>
            </a:pPr>
            <a:r>
              <a:rPr lang="es" sz="1800"/>
              <a:t>Promueve la composición y modularidad entre las partes que componen una aplicación </a:t>
            </a:r>
            <a:endParaRPr sz="1800"/>
          </a:p>
          <a:p>
            <a: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□"/>
            </a:pPr>
            <a:r>
              <a:rPr lang="es" sz="1800"/>
              <a:t>Las clases POJO (</a:t>
            </a:r>
            <a:r>
              <a:rPr lang="es" sz="1800" i="1"/>
              <a:t>Plain Old Java Objects</a:t>
            </a:r>
            <a:r>
              <a:rPr lang="es" sz="1800"/>
              <a:t>) mantienen el código limpio, simple y modular, bajo acoplamiento y alta cohesión</a:t>
            </a:r>
            <a:endParaRPr sz="1800"/>
          </a:p>
          <a:p>
            <a:pPr marL="457200" lvl="0" indent="-342900" rtl="0">
              <a:spcBef>
                <a:spcPts val="1000"/>
              </a:spcBef>
              <a:spcAft>
                <a:spcPts val="0"/>
              </a:spcAft>
              <a:buClr>
                <a:srgbClr val="4ECDC4"/>
              </a:buClr>
              <a:buSzPts val="1800"/>
              <a:buChar char="▣"/>
            </a:pPr>
            <a:r>
              <a:rPr lang="es" sz="1800" i="1">
                <a:solidFill>
                  <a:srgbClr val="4ECDC4"/>
                </a:solidFill>
              </a:rPr>
              <a:t>Simplicidad</a:t>
            </a:r>
            <a:endParaRPr sz="1800" i="1">
              <a:solidFill>
                <a:srgbClr val="4ECDC4"/>
              </a:solidFill>
            </a:endParaRPr>
          </a:p>
          <a:p>
            <a: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□"/>
            </a:pPr>
            <a:r>
              <a:rPr lang="es" sz="1800"/>
              <a:t>Las aplicaciones con Spring son simples y requieren mucho menos código (</a:t>
            </a:r>
            <a:r>
              <a:rPr lang="es" sz="1000" i="1"/>
              <a:t>Java o XML</a:t>
            </a:r>
            <a:r>
              <a:rPr lang="es" sz="1800"/>
              <a:t>) para obtener la misma funcionalidad </a:t>
            </a:r>
            <a:endParaRPr sz="1400" i="1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¿Por qué usar Spring?</a:t>
            </a:r>
            <a:endParaRPr/>
          </a:p>
        </p:txBody>
      </p:sp>
      <p:sp>
        <p:nvSpPr>
          <p:cNvPr id="138" name="Google Shape;138;p22"/>
          <p:cNvSpPr txBox="1">
            <a:spLocks noGrp="1"/>
          </p:cNvSpPr>
          <p:nvPr>
            <p:ph type="body" idx="1"/>
          </p:nvPr>
        </p:nvSpPr>
        <p:spPr>
          <a:xfrm>
            <a:off x="691200" y="1358700"/>
            <a:ext cx="8012700" cy="3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Clr>
                <a:srgbClr val="4ECDC4"/>
              </a:buClr>
              <a:buSzPts val="1800"/>
              <a:buChar char="▣"/>
            </a:pPr>
            <a:r>
              <a:rPr lang="es" sz="1800" i="1">
                <a:solidFill>
                  <a:srgbClr val="4ECDC4"/>
                </a:solidFill>
              </a:rPr>
              <a:t>Capacidad de pruebas unitarias</a:t>
            </a:r>
            <a:endParaRPr sz="1800" i="1">
              <a:solidFill>
                <a:srgbClr val="4ECDC4"/>
              </a:solidFill>
            </a:endParaRPr>
          </a:p>
          <a:p>
            <a: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□"/>
            </a:pPr>
            <a:r>
              <a:rPr lang="es" sz="1800"/>
              <a:t>Uso de dependencias limpias que aseguran que la integración con unit testing sea muy simple</a:t>
            </a:r>
            <a:endParaRPr sz="1800"/>
          </a:p>
          <a:p>
            <a: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□"/>
            </a:pPr>
            <a:r>
              <a:rPr lang="es" sz="1800"/>
              <a:t>Clases POJO se pueden testear sin estar atado al framework</a:t>
            </a:r>
            <a:endParaRPr sz="1800"/>
          </a:p>
          <a:p>
            <a:pPr marL="457200" lvl="0" indent="-342900" rtl="0">
              <a:spcBef>
                <a:spcPts val="1000"/>
              </a:spcBef>
              <a:spcAft>
                <a:spcPts val="0"/>
              </a:spcAft>
              <a:buClr>
                <a:srgbClr val="4ECDC4"/>
              </a:buClr>
              <a:buSzPts val="1800"/>
              <a:buChar char="▣"/>
            </a:pPr>
            <a:r>
              <a:rPr lang="es" sz="1800" i="1">
                <a:solidFill>
                  <a:srgbClr val="4ECDC4"/>
                </a:solidFill>
              </a:rPr>
              <a:t>Facilidad de configuración</a:t>
            </a:r>
            <a:endParaRPr sz="1800" i="1">
              <a:solidFill>
                <a:srgbClr val="4ECDC4"/>
              </a:solidFill>
            </a:endParaRPr>
          </a:p>
          <a:p>
            <a: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□"/>
            </a:pPr>
            <a:r>
              <a:rPr lang="es" sz="1800"/>
              <a:t>Se elimina la mayor parte del código repetitivo y la configuración de XML en favor de un mayor uso de las anotaciones </a:t>
            </a:r>
            <a:endParaRPr sz="1400" i="1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demon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1493</Words>
  <Application>Microsoft Office PowerPoint</Application>
  <PresentationFormat>Presentación en pantalla (16:9)</PresentationFormat>
  <Paragraphs>181</Paragraphs>
  <Slides>30</Slides>
  <Notes>30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3" baseType="lpstr">
      <vt:lpstr>Montserrat</vt:lpstr>
      <vt:lpstr>Arial</vt:lpstr>
      <vt:lpstr>Desdemona template</vt:lpstr>
      <vt:lpstr>Introducción  a Spring</vt:lpstr>
      <vt:lpstr>Índice</vt:lpstr>
      <vt:lpstr>¿Qué es Spring Framework?</vt:lpstr>
      <vt:lpstr>¿Qué es Spring Framework?</vt:lpstr>
      <vt:lpstr>¿Qué es Spring Framework?</vt:lpstr>
      <vt:lpstr>¿Qué es Spring Framework?</vt:lpstr>
      <vt:lpstr>¿Qué es Spring Framework?</vt:lpstr>
      <vt:lpstr>¿Por qué usar Spring?</vt:lpstr>
      <vt:lpstr>¿Por qué usar Spring?</vt:lpstr>
      <vt:lpstr>¿Por qué usar Spring?</vt:lpstr>
      <vt:lpstr>¿Por qué usar Spring?</vt:lpstr>
      <vt:lpstr>¿Por qué usar Spring?</vt:lpstr>
      <vt:lpstr>Arquitectura de Spring</vt:lpstr>
      <vt:lpstr>Arquitectura de Spring</vt:lpstr>
      <vt:lpstr>Presentación de PowerPoint</vt:lpstr>
      <vt:lpstr>Escenarios de uso</vt:lpstr>
      <vt:lpstr>¿Qué es la inyección de dependencias?</vt:lpstr>
      <vt:lpstr>¿Qué es la inyección de dependencias?</vt:lpstr>
      <vt:lpstr>¿Qué es la inyección de dependencias?</vt:lpstr>
      <vt:lpstr>¿Qué es la inyección de dependencias?</vt:lpstr>
      <vt:lpstr>¿Qué es la inyección de dependencias?</vt:lpstr>
      <vt:lpstr>¿Por qué inyección de dependencias?</vt:lpstr>
      <vt:lpstr>Anotación @Autowired</vt:lpstr>
      <vt:lpstr>Anotación @Autowired</vt:lpstr>
      <vt:lpstr>Anotación @Autowired</vt:lpstr>
      <vt:lpstr>Anotación @Autowired</vt:lpstr>
      <vt:lpstr>Anotación @Autowired</vt:lpstr>
      <vt:lpstr>Beans</vt:lpstr>
      <vt:lpstr>Auto-scanning</vt:lpstr>
      <vt:lpstr>Ref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 a Spring</dc:title>
  <cp:lastModifiedBy>Administrador</cp:lastModifiedBy>
  <cp:revision>1</cp:revision>
  <dcterms:modified xsi:type="dcterms:W3CDTF">2019-05-08T15:03:27Z</dcterms:modified>
</cp:coreProperties>
</file>