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8331a5ae_2_6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8331a5ae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8331a5ae_2_7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8331a5ae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8331a5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8331a5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8331a5ae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8331a5a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8331a5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8331a5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8331a5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8331a5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8331a5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8331a5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8331a5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8331a5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8331a5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8331a5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8331a5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8331a5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940300" y="2220425"/>
            <a:ext cx="45180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Novedades en Spring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173" name="Google Shape;173;p34"/>
          <p:cNvSpPr txBox="1"/>
          <p:nvPr>
            <p:ph idx="4294967295" type="subTitle"/>
          </p:nvPr>
        </p:nvSpPr>
        <p:spPr>
          <a:xfrm>
            <a:off x="701975" y="2188400"/>
            <a:ext cx="8114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Novedades en Spring 5</a:t>
            </a:r>
            <a:endParaRPr b="1" sz="4000"/>
          </a:p>
        </p:txBody>
      </p:sp>
      <p:sp>
        <p:nvSpPr>
          <p:cNvPr id="174" name="Google Shape;174;p34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Spring In Action Fifth Edition (Craig Walls)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https://springframework.guru/what-is-new-with-spring-framework-5/</a:t>
            </a:r>
            <a:endParaRPr sz="1000"/>
          </a:p>
        </p:txBody>
      </p:sp>
      <p:sp>
        <p:nvSpPr>
          <p:cNvPr id="175" name="Google Shape;175;p34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Actualización de JDK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Revisión del Core Framework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Actualizaciones del Core Container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Programación funcional con Kotlin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Modelo de programación reactiva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Mejoras en testing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Soporte para nuevas librerías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Actualización de </a:t>
            </a:r>
            <a:r>
              <a:rPr lang="es"/>
              <a:t>JDK</a:t>
            </a:r>
            <a:endParaRPr/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Toda la base de código de </a:t>
            </a: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se ejecuta en </a:t>
            </a:r>
            <a:r>
              <a:rPr b="1" i="1" lang="es" sz="1800"/>
              <a:t>Java 8</a:t>
            </a:r>
            <a:r>
              <a:rPr lang="es" sz="1800"/>
              <a:t>. Por lo tanto, Java 8 es el requisito mínimo para trabajar en </a:t>
            </a:r>
            <a:r>
              <a:rPr i="1" lang="es" sz="1800">
                <a:solidFill>
                  <a:srgbClr val="4ECDC4"/>
                </a:solidFill>
              </a:rPr>
              <a:t>Spring Framework 5.0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Originalmente, se esperaba que </a:t>
            </a: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fuera lanzado en Java 9. Sin embargo, con el lanzamiento de Java 9 con 18 meses o más de retraso, el equipo de Spring decidió desacoplar la versión </a:t>
            </a: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de Java 9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Revisión del Core Framework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núcleo </a:t>
            </a: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ha sido revisado para utilizar las nuevas características introducidas en Java 8.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base a las mejoras de </a:t>
            </a:r>
            <a:r>
              <a:rPr b="1" i="1" lang="es" sz="1800"/>
              <a:t>Java 8 reflection</a:t>
            </a:r>
            <a:r>
              <a:rPr lang="es" sz="1800"/>
              <a:t>, se puede acceder de manera más eficiente a los parámetros de los métodos.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Anotaciones </a:t>
            </a:r>
            <a:r>
              <a:rPr b="1" i="1" lang="es" sz="1800">
                <a:solidFill>
                  <a:srgbClr val="4ECDC4"/>
                </a:solidFill>
              </a:rPr>
              <a:t>@Nullable</a:t>
            </a:r>
            <a:r>
              <a:rPr lang="es" sz="1800"/>
              <a:t> y </a:t>
            </a:r>
            <a:r>
              <a:rPr b="1" i="1" lang="es" sz="1800">
                <a:solidFill>
                  <a:srgbClr val="4ECDC4"/>
                </a:solidFill>
              </a:rPr>
              <a:t>@NotNull</a:t>
            </a:r>
            <a:r>
              <a:rPr lang="es" sz="1800"/>
              <a:t> para marcar explícitamente los argumentos </a:t>
            </a:r>
            <a:r>
              <a:rPr i="1" lang="es" sz="1800">
                <a:solidFill>
                  <a:srgbClr val="4ECDC4"/>
                </a:solidFill>
              </a:rPr>
              <a:t>nulables</a:t>
            </a:r>
            <a:r>
              <a:rPr lang="es" sz="1800"/>
              <a:t> y los valores de retorno. Esto permite tratar valores nulos en tiempo de compilación en lugar de arrojar </a:t>
            </a:r>
            <a:r>
              <a:rPr i="1" lang="es" sz="1800">
                <a:solidFill>
                  <a:srgbClr val="4ECDC4"/>
                </a:solidFill>
              </a:rPr>
              <a:t>NullPointerExceptions</a:t>
            </a:r>
            <a:r>
              <a:rPr lang="es" sz="1800"/>
              <a:t> en tiempo de ejecución.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Actualizaciones</a:t>
            </a:r>
            <a:r>
              <a:rPr lang="es"/>
              <a:t> del Core Container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ahora es compatible con el </a:t>
            </a:r>
            <a:r>
              <a:rPr b="1" i="1" lang="es" sz="1800"/>
              <a:t>candidate component index</a:t>
            </a:r>
            <a:r>
              <a:rPr lang="es" sz="1800"/>
              <a:t> (</a:t>
            </a:r>
            <a:r>
              <a:rPr i="1" lang="es" sz="1800"/>
              <a:t>índice de componente candidato)</a:t>
            </a:r>
            <a:r>
              <a:rPr lang="es" sz="1800"/>
              <a:t> como alternativa al escaneo de </a:t>
            </a:r>
            <a:r>
              <a:rPr i="1" lang="es" sz="1800"/>
              <a:t>classpath</a:t>
            </a:r>
            <a:r>
              <a:rPr lang="es" sz="1800"/>
              <a:t> que se venía haciendo.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Leer entidades del índice en lugar de escanear el </a:t>
            </a:r>
            <a:r>
              <a:rPr i="1" lang="es" sz="1800"/>
              <a:t>classpath</a:t>
            </a:r>
            <a:r>
              <a:rPr lang="es" sz="1800"/>
              <a:t> </a:t>
            </a:r>
            <a:r>
              <a:rPr b="1" i="1" lang="es" sz="1800"/>
              <a:t>no tiene diferencias significativas para proyectos pequeños</a:t>
            </a:r>
            <a:r>
              <a:rPr lang="es" sz="1800"/>
              <a:t> con menos de 200 clases. Sin embargo, tiene un impacto importante en </a:t>
            </a:r>
            <a:r>
              <a:rPr b="1" i="1" lang="es" sz="1800"/>
              <a:t>proyectos grandes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los desarrolladores de grandes proyectos de Spring significa que </a:t>
            </a:r>
            <a:r>
              <a:rPr b="1" i="1" lang="es" sz="1800" u="sng"/>
              <a:t>el tiempo de inicio</a:t>
            </a:r>
            <a:r>
              <a:rPr lang="es" sz="1800" u="sng"/>
              <a:t> de las aplicaciones </a:t>
            </a:r>
            <a:r>
              <a:rPr b="1" i="1" lang="es" sz="1800" u="sng"/>
              <a:t>se reducirá</a:t>
            </a:r>
            <a:r>
              <a:rPr lang="es" sz="1800" u="sng"/>
              <a:t> considerablemente</a:t>
            </a:r>
            <a:endParaRPr sz="1800" u="sng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funcional con Kotlin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1200" y="1358700"/>
            <a:ext cx="3528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Framework 5.0 introduce soporte para el lenguaje </a:t>
            </a:r>
            <a:r>
              <a:rPr i="1" lang="es" sz="1800"/>
              <a:t>JetBrains</a:t>
            </a:r>
            <a:r>
              <a:rPr lang="es" sz="1800"/>
              <a:t> </a:t>
            </a:r>
            <a:r>
              <a:rPr b="1" i="1" lang="es" sz="1800"/>
              <a:t>Kotlin</a:t>
            </a:r>
            <a:r>
              <a:rPr lang="es" sz="1800"/>
              <a:t>.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Kotlin es un lenguaje orientado a objetos que admite un estilo de </a:t>
            </a:r>
            <a:r>
              <a:rPr b="1" i="1" lang="es" sz="1800"/>
              <a:t>programación funcional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7825"/>
            <a:ext cx="4145100" cy="37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programación reactiva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i="1" lang="es" sz="1800"/>
              <a:t>Reactive Streams</a:t>
            </a:r>
            <a:r>
              <a:rPr lang="es" sz="1800"/>
              <a:t> es una especificación API desarrollada por ingenieros de </a:t>
            </a:r>
            <a:r>
              <a:rPr i="1" lang="es" sz="1800"/>
              <a:t>Netflix, Pivotal, Typesafe, Red Hat, Oracle, Twitter y Spray.io</a:t>
            </a:r>
            <a:r>
              <a:rPr lang="es" sz="1800"/>
              <a:t>. Proporciona una API común para guiar implementaciones de programación reactiva (similar a </a:t>
            </a:r>
            <a:r>
              <a:rPr i="1" lang="es" sz="1800"/>
              <a:t>JPA</a:t>
            </a:r>
            <a:r>
              <a:rPr lang="es" sz="1800"/>
              <a:t> para </a:t>
            </a:r>
            <a:r>
              <a:rPr i="1" lang="es" sz="1800"/>
              <a:t>Hibernate</a:t>
            </a:r>
            <a:r>
              <a:rPr lang="es" sz="1800"/>
              <a:t>, donde </a:t>
            </a:r>
            <a:r>
              <a:rPr i="1" lang="es" sz="1800"/>
              <a:t>JPA</a:t>
            </a:r>
            <a:r>
              <a:rPr lang="es" sz="1800"/>
              <a:t> es la API y </a:t>
            </a:r>
            <a:r>
              <a:rPr i="1" lang="es" sz="1800"/>
              <a:t>Hibernate</a:t>
            </a:r>
            <a:r>
              <a:rPr lang="es" sz="1800"/>
              <a:t> es la implementación).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tiene un nuevo módulo </a:t>
            </a:r>
            <a:r>
              <a:rPr b="1" i="1" lang="es" sz="1800"/>
              <a:t>Spring Webflux</a:t>
            </a:r>
            <a:r>
              <a:rPr lang="es" sz="1800"/>
              <a:t> que admite </a:t>
            </a:r>
            <a:r>
              <a:rPr lang="es" sz="1800" u="sng"/>
              <a:t>clientes reactivos HTTP y </a:t>
            </a:r>
            <a:r>
              <a:rPr i="1" lang="es" sz="1800" u="sng">
                <a:solidFill>
                  <a:srgbClr val="4ECDC4"/>
                </a:solidFill>
              </a:rPr>
              <a:t>WebSocket</a:t>
            </a:r>
            <a:r>
              <a:rPr lang="es" sz="1800"/>
              <a:t>. También brinda soporte para aplicaciones web reactivas que se ejecutan en servidores que incluyen interacciones de estilo REST, HTML y </a:t>
            </a:r>
            <a:r>
              <a:rPr i="1" lang="es" sz="1800">
                <a:solidFill>
                  <a:srgbClr val="4ECDC4"/>
                </a:solidFill>
              </a:rPr>
              <a:t>WebSocket</a:t>
            </a:r>
            <a:r>
              <a:rPr lang="es" sz="1800"/>
              <a:t>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en testing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es totalmente compatible con </a:t>
            </a:r>
            <a:r>
              <a:rPr b="1" i="1" lang="es" sz="1800"/>
              <a:t>Junit 5 Jupiter</a:t>
            </a:r>
            <a:r>
              <a:rPr lang="es" sz="1800"/>
              <a:t>. Se pueden escribir tests y extensiones en JUnit 5.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Además, </a:t>
            </a:r>
            <a:r>
              <a:rPr i="1" lang="es" sz="1800">
                <a:solidFill>
                  <a:srgbClr val="4ECDC4"/>
                </a:solidFill>
              </a:rPr>
              <a:t>Spring Framework 5.0</a:t>
            </a:r>
            <a:r>
              <a:rPr lang="es" sz="1800"/>
              <a:t> brinda soporte para la ejecución de pruebas paralelas en </a:t>
            </a:r>
            <a:r>
              <a:rPr b="1" i="1" lang="es" sz="1800"/>
              <a:t>Spring TestContext Framework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el modelo de programación reactiva, Spring ahora incluye </a:t>
            </a:r>
            <a:r>
              <a:rPr i="1" lang="es" sz="1800">
                <a:solidFill>
                  <a:srgbClr val="4ECDC4"/>
                </a:solidFill>
              </a:rPr>
              <a:t>WebTestClient</a:t>
            </a:r>
            <a:r>
              <a:rPr lang="es" sz="1800"/>
              <a:t> para integrar el soporte de pruebas para </a:t>
            </a:r>
            <a:r>
              <a:rPr b="1" i="1" lang="es" sz="1800"/>
              <a:t>Spring WebFlux</a:t>
            </a:r>
            <a:r>
              <a:rPr lang="es" sz="1800"/>
              <a:t>. El nuevo </a:t>
            </a:r>
            <a:r>
              <a:rPr i="1" lang="es" sz="1800">
                <a:solidFill>
                  <a:srgbClr val="4ECDC4"/>
                </a:solidFill>
              </a:rPr>
              <a:t>WebTestClient</a:t>
            </a:r>
            <a:r>
              <a:rPr lang="es" sz="1800"/>
              <a:t>, similar a </a:t>
            </a:r>
            <a:r>
              <a:rPr i="1" lang="es" sz="1800">
                <a:solidFill>
                  <a:srgbClr val="4ECDC4"/>
                </a:solidFill>
              </a:rPr>
              <a:t>MockMvc</a:t>
            </a:r>
            <a:r>
              <a:rPr lang="es" sz="1800"/>
              <a:t>, no necesita un servidor en ejecución.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Soporte para nuevas librerías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Spring Framework 5.0 now supports the following upgraded library versions:</a:t>
            </a:r>
            <a:endParaRPr sz="1800"/>
          </a:p>
          <a:p>
            <a:pPr indent="-317500" lvl="0" marL="914400" rtl="0">
              <a:spcBef>
                <a:spcPts val="1000"/>
              </a:spcBef>
              <a:spcAft>
                <a:spcPts val="0"/>
              </a:spcAft>
              <a:buSzPts val="1400"/>
              <a:buChar char="▣"/>
            </a:pPr>
            <a:r>
              <a:rPr i="1" lang="es" sz="1400"/>
              <a:t>Jackson 2.6+</a:t>
            </a:r>
            <a:endParaRPr i="1" sz="1400"/>
          </a:p>
          <a:p>
            <a:pPr indent="-317500" lvl="0" marL="914400" rtl="0">
              <a:spcBef>
                <a:spcPts val="1000"/>
              </a:spcBef>
              <a:spcAft>
                <a:spcPts val="0"/>
              </a:spcAft>
              <a:buSzPts val="1400"/>
              <a:buChar char="▣"/>
            </a:pPr>
            <a:r>
              <a:rPr i="1" lang="es" sz="1400"/>
              <a:t>EhCache 2.10+ / 3.0 GA</a:t>
            </a:r>
            <a:endParaRPr i="1" sz="1400"/>
          </a:p>
          <a:p>
            <a:pPr indent="-317500" lvl="0" marL="914400" rtl="0">
              <a:spcBef>
                <a:spcPts val="1000"/>
              </a:spcBef>
              <a:spcAft>
                <a:spcPts val="0"/>
              </a:spcAft>
              <a:buSzPts val="1400"/>
              <a:buChar char="▣"/>
            </a:pPr>
            <a:r>
              <a:rPr i="1" lang="es" sz="1400"/>
              <a:t>Hibernate 5.0+</a:t>
            </a:r>
            <a:endParaRPr i="1" sz="1400"/>
          </a:p>
          <a:p>
            <a:pPr indent="-317500" lvl="0" marL="914400" rtl="0">
              <a:spcBef>
                <a:spcPts val="1000"/>
              </a:spcBef>
              <a:spcAft>
                <a:spcPts val="0"/>
              </a:spcAft>
              <a:buSzPts val="1400"/>
              <a:buChar char="▣"/>
            </a:pPr>
            <a:r>
              <a:rPr i="1" lang="es" sz="1400"/>
              <a:t>JDBC 4.0+</a:t>
            </a:r>
            <a:endParaRPr i="1" sz="1400"/>
          </a:p>
          <a:p>
            <a:pPr indent="-317500" lvl="0" marL="914400" rtl="0">
              <a:spcBef>
                <a:spcPts val="1000"/>
              </a:spcBef>
              <a:spcAft>
                <a:spcPts val="0"/>
              </a:spcAft>
              <a:buSzPts val="1400"/>
              <a:buChar char="▣"/>
            </a:pPr>
            <a:r>
              <a:rPr i="1" lang="es" sz="1400"/>
              <a:t>XmlUnit 2.x+</a:t>
            </a:r>
            <a:endParaRPr i="1" sz="1400"/>
          </a:p>
          <a:p>
            <a:pPr indent="-317500" lvl="0" marL="914400" rtl="0">
              <a:spcBef>
                <a:spcPts val="1000"/>
              </a:spcBef>
              <a:spcAft>
                <a:spcPts val="0"/>
              </a:spcAft>
              <a:buSzPts val="1400"/>
              <a:buChar char="▣"/>
            </a:pPr>
            <a:r>
              <a:rPr i="1" lang="es" sz="1400"/>
              <a:t>OkHttp 3.x+</a:t>
            </a:r>
            <a:endParaRPr i="1" sz="1400"/>
          </a:p>
          <a:p>
            <a:pPr indent="-317500" lvl="0" marL="914400" rtl="0">
              <a:spcBef>
                <a:spcPts val="1000"/>
              </a:spcBef>
              <a:spcAft>
                <a:spcPts val="0"/>
              </a:spcAft>
              <a:buSzPts val="1400"/>
              <a:buChar char="▣"/>
            </a:pPr>
            <a:r>
              <a:rPr i="1" lang="es" sz="1400"/>
              <a:t>Netty 4.1+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