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87a85852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87a8585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87a8585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87a8585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87a858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87a858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87a858c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87a858c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87a858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87a858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87a858c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87a858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87a858c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87a858c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87a858c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d87a858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87a858c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87a858c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87a858c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87a858c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87a858c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87a858c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87a8585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87a8585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6bc774ae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e6bc774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87a858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87a858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87a8585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87a8585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87a858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87a858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87a85852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87a8585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87a858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87a858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87a858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87a858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87a858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87a858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 (4)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una App </a:t>
            </a:r>
            <a:r>
              <a:rPr lang="es"/>
              <a:t>Simple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5206475" y="125"/>
            <a:ext cx="39375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el controller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691200" y="1358700"/>
            <a:ext cx="4200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lugar de una anotación </a:t>
            </a:r>
            <a:r>
              <a:rPr b="1" i="1" lang="es" sz="1800">
                <a:solidFill>
                  <a:srgbClr val="4ECDC4"/>
                </a:solidFill>
              </a:rPr>
              <a:t>@SpringBootTest</a:t>
            </a:r>
            <a:r>
              <a:rPr lang="es" sz="1800"/>
              <a:t>, </a:t>
            </a:r>
            <a:r>
              <a:rPr i="1" lang="es" sz="1800"/>
              <a:t>HomeControllerTest</a:t>
            </a:r>
            <a:r>
              <a:rPr lang="es" sz="1800"/>
              <a:t> se anota con </a:t>
            </a:r>
            <a:r>
              <a:rPr b="1" i="1" lang="es" sz="1800">
                <a:solidFill>
                  <a:srgbClr val="4ECDC4"/>
                </a:solidFill>
              </a:rPr>
              <a:t>@WebMvcTest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Esta anotación es una anotación de prueba especial proporcionada por Spring Boot que </a:t>
            </a:r>
            <a:r>
              <a:rPr b="1" i="1" lang="es" sz="1800"/>
              <a:t>hace que la prueba se ejecute en el contexto de una aplicación Spring MVC</a:t>
            </a:r>
            <a:r>
              <a:rPr lang="es" sz="1800"/>
              <a:t>.</a:t>
            </a:r>
            <a:br>
              <a:rPr lang="es" sz="1800"/>
            </a:b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27" y="840613"/>
            <a:ext cx="3396375" cy="34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Probar el controller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El método </a:t>
            </a:r>
            <a:r>
              <a:rPr i="1" lang="es" sz="1800">
                <a:solidFill>
                  <a:srgbClr val="4ECDC4"/>
                </a:solidFill>
              </a:rPr>
              <a:t>testHomePage()</a:t>
            </a:r>
            <a:r>
              <a:rPr lang="es" sz="1800"/>
              <a:t> define la prueba que queremos realizar contra la página de inicio. Comienza por el objeto </a:t>
            </a:r>
            <a:r>
              <a:rPr i="1" lang="es" sz="1800">
                <a:solidFill>
                  <a:srgbClr val="4ECDC4"/>
                </a:solidFill>
              </a:rPr>
              <a:t>MockMvc</a:t>
            </a:r>
            <a:r>
              <a:rPr lang="es" sz="1800"/>
              <a:t> para realizar una solicitud </a:t>
            </a:r>
            <a:r>
              <a:rPr b="1" i="1" lang="es" sz="1800"/>
              <a:t>HTTP GET</a:t>
            </a:r>
            <a:r>
              <a:rPr lang="es" sz="1800"/>
              <a:t> a "</a:t>
            </a:r>
            <a:r>
              <a:rPr b="1" lang="es" sz="1800"/>
              <a:t>/</a:t>
            </a:r>
            <a:r>
              <a:rPr lang="es" sz="1800"/>
              <a:t>". Y a partir de esa solicitud, establece las siguientes expectativas: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respuesta debe tener un estado </a:t>
            </a:r>
            <a:r>
              <a:rPr lang="es" sz="1800">
                <a:solidFill>
                  <a:srgbClr val="4ECDC4"/>
                </a:solidFill>
              </a:rPr>
              <a:t>HTTP 200 (OK)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vista debe tener un nombre lógico de "</a:t>
            </a:r>
            <a:r>
              <a:rPr i="1" lang="es" sz="1800">
                <a:solidFill>
                  <a:srgbClr val="4ECDC4"/>
                </a:solidFill>
              </a:rPr>
              <a:t>home</a:t>
            </a:r>
            <a:r>
              <a:rPr lang="es" sz="1800"/>
              <a:t>".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vista procesada debe contener el texto "</a:t>
            </a:r>
            <a:r>
              <a:rPr i="1" lang="es" sz="1800">
                <a:solidFill>
                  <a:srgbClr val="4ECDC4"/>
                </a:solidFill>
              </a:rPr>
              <a:t>Welcome to...</a:t>
            </a:r>
            <a:r>
              <a:rPr lang="es" sz="1800"/>
              <a:t>"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 txBox="1"/>
          <p:nvPr>
            <p:ph idx="4294967295" type="body"/>
          </p:nvPr>
        </p:nvSpPr>
        <p:spPr>
          <a:xfrm>
            <a:off x="3470975" y="2043450"/>
            <a:ext cx="4919700" cy="105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 test para la vista de la aplicación de forma similar al explicado y comprueba que al ejecutarlo funciona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Compilar y arrancar la aplicación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medida que se inicia la aplicación, se verá algo de Spring </a:t>
            </a:r>
            <a:r>
              <a:rPr lang="es" sz="1800">
                <a:solidFill>
                  <a:srgbClr val="4ECDC4"/>
                </a:solidFill>
              </a:rPr>
              <a:t>ASCII-art</a:t>
            </a:r>
            <a:r>
              <a:rPr lang="es" sz="1800"/>
              <a:t> en la consola, seguido de algunas entradas de registro que describen los pasos a medida que se inicia la aplicación. Finalmente aparecerá una entrada de registro similar a esta: "</a:t>
            </a:r>
            <a:r>
              <a:rPr i="1" lang="es" sz="1800">
                <a:solidFill>
                  <a:srgbClr val="4ECDC4"/>
                </a:solidFill>
              </a:rPr>
              <a:t>Tomcat started on port(s): 8080 (http)</a:t>
            </a:r>
            <a:r>
              <a:rPr lang="es" sz="1800"/>
              <a:t>", con lo que ya podemos probar la aplicación.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Wait! ¿</a:t>
            </a:r>
            <a:r>
              <a:rPr b="1" i="1" lang="es" sz="1800">
                <a:solidFill>
                  <a:srgbClr val="4ECDC4"/>
                </a:solidFill>
              </a:rPr>
              <a:t>Tomcat</a:t>
            </a:r>
            <a:r>
              <a:rPr lang="es" sz="1800"/>
              <a:t> comenzó? ¿Cuándo implementamos la aplicación en </a:t>
            </a:r>
            <a:r>
              <a:rPr i="1" lang="es" sz="1800"/>
              <a:t>Tomcat</a:t>
            </a:r>
            <a:r>
              <a:rPr lang="es" sz="1800"/>
              <a:t>? Las aplicaciones Spring Boot tienden a llevar consigo todo lo que necesitan y </a:t>
            </a:r>
            <a:r>
              <a:rPr i="1" lang="es" sz="1800"/>
              <a:t>no necesitan ser implementadas en ningún servidor de aplicaciones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Compilar y arrancar la aplicación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00" y="1417225"/>
            <a:ext cx="4497149" cy="3338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91200" y="1358700"/>
            <a:ext cx="3073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acceder a la aplicación mediante la URL </a:t>
            </a:r>
            <a:r>
              <a:rPr i="1" lang="es" sz="1800">
                <a:solidFill>
                  <a:srgbClr val="4ECDC4"/>
                </a:solidFill>
              </a:rPr>
              <a:t>http//:localhost:8080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4294967295" type="body"/>
          </p:nvPr>
        </p:nvSpPr>
        <p:spPr>
          <a:xfrm>
            <a:off x="3470975" y="2043450"/>
            <a:ext cx="4919700" cy="105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Arranca la aplicación web de Spring Boot y una vez el arranque haya terminado prueba a entrar con el navegador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Conocer Spring Boot DevTools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691200" y="1358700"/>
            <a:ext cx="8021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4ECDC4"/>
                </a:solidFill>
              </a:rPr>
              <a:t>DevTools</a:t>
            </a:r>
            <a:r>
              <a:rPr lang="es" sz="1800"/>
              <a:t> proporciona a los desarrolladores de Spring algunas herramientas prácticas en tiempo de desarrollo: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/>
              <a:t>Reinicio automático</a:t>
            </a:r>
            <a:r>
              <a:rPr lang="es" sz="1800"/>
              <a:t> de la aplicación cuando cambia el código. (en </a:t>
            </a:r>
            <a:r>
              <a:rPr i="1" lang="es" sz="1800">
                <a:solidFill>
                  <a:srgbClr val="4ECDC4"/>
                </a:solidFill>
              </a:rPr>
              <a:t>Eclipse</a:t>
            </a:r>
            <a:r>
              <a:rPr lang="es" sz="1800"/>
              <a:t> al guardar se fuerza a recompilar la aplicación por defecto, con lo que </a:t>
            </a:r>
            <a:r>
              <a:rPr i="1" lang="es" sz="1800"/>
              <a:t>Spring Boot</a:t>
            </a:r>
            <a:r>
              <a:rPr lang="es" sz="1800"/>
              <a:t> lo detectará y se reiniciará, sin embargo en </a:t>
            </a:r>
            <a:r>
              <a:rPr i="1" lang="es" sz="1800">
                <a:solidFill>
                  <a:srgbClr val="4ECDC4"/>
                </a:solidFill>
              </a:rPr>
              <a:t>IntelliJ</a:t>
            </a:r>
            <a:r>
              <a:rPr lang="es" sz="1800"/>
              <a:t>, al guardar no ejecuta la acción de recompilar la aplicación)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Conocer Spring Boot DevTools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691200" y="1358700"/>
            <a:ext cx="8021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/>
              <a:t>Actualización automática del navegador</a:t>
            </a:r>
            <a:r>
              <a:rPr lang="es" sz="1800"/>
              <a:t> cuando cambian los recursos destinados al navegador (como plantillas, JavaScript, hojas de estilo, etc.). Se necesita el plugin de navegador </a:t>
            </a:r>
            <a:r>
              <a:rPr i="1" lang="es" sz="1800">
                <a:solidFill>
                  <a:srgbClr val="4ECDC4"/>
                </a:solidFill>
              </a:rPr>
              <a:t>LiveReload</a:t>
            </a:r>
            <a:r>
              <a:rPr lang="es" sz="1800"/>
              <a:t> (</a:t>
            </a:r>
            <a:r>
              <a:rPr i="1" lang="es" sz="1800">
                <a:solidFill>
                  <a:srgbClr val="4ECDC4"/>
                </a:solidFill>
              </a:rPr>
              <a:t>http://livereload.com/extensions/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/>
              <a:t>Deshabilitación</a:t>
            </a:r>
            <a:r>
              <a:rPr lang="es" sz="1800"/>
              <a:t> automática de </a:t>
            </a:r>
            <a:r>
              <a:rPr b="1" i="1" lang="es" sz="1800"/>
              <a:t>cachés</a:t>
            </a:r>
            <a:r>
              <a:rPr lang="es" sz="1800"/>
              <a:t> de plantillas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/>
              <a:t>Consola H2</a:t>
            </a:r>
            <a:r>
              <a:rPr lang="es" sz="1800"/>
              <a:t> si la base de datos H2 está en uso (</a:t>
            </a:r>
            <a:r>
              <a:rPr i="1" lang="es" sz="1800">
                <a:solidFill>
                  <a:srgbClr val="4ECDC4"/>
                </a:solidFill>
              </a:rPr>
              <a:t>localhost:8080/h2-console</a:t>
            </a:r>
            <a:r>
              <a:rPr lang="es" sz="1800"/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3"/>
          <p:cNvSpPr txBox="1"/>
          <p:nvPr>
            <p:ph idx="4294967295" type="body"/>
          </p:nvPr>
        </p:nvSpPr>
        <p:spPr>
          <a:xfrm>
            <a:off x="3470975" y="1434650"/>
            <a:ext cx="4919700" cy="22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una segunda vista con su respectivo </a:t>
            </a:r>
            <a:r>
              <a:rPr i="1" lang="es" sz="1800">
                <a:solidFill>
                  <a:srgbClr val="738498"/>
                </a:solidFill>
              </a:rPr>
              <a:t>controller</a:t>
            </a:r>
            <a:r>
              <a:rPr lang="es" sz="1800">
                <a:solidFill>
                  <a:srgbClr val="738498"/>
                </a:solidFill>
              </a:rPr>
              <a:t> y define una redirección desde la vista </a:t>
            </a:r>
            <a:r>
              <a:rPr i="1" lang="es" sz="1800">
                <a:solidFill>
                  <a:srgbClr val="4ECDC4"/>
                </a:solidFill>
              </a:rPr>
              <a:t>home</a:t>
            </a:r>
            <a:r>
              <a:rPr lang="es" sz="1800">
                <a:solidFill>
                  <a:srgbClr val="738498"/>
                </a:solidFill>
              </a:rPr>
              <a:t> a esta nueva vista. Prueba que al modificar código java y recompilar la aplicación estando arrancada, Spring Boot se reinicia automáticamente (solo en Eclipse).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 txBox="1"/>
          <p:nvPr>
            <p:ph idx="4294967295" type="body"/>
          </p:nvPr>
        </p:nvSpPr>
        <p:spPr>
          <a:xfrm>
            <a:off x="3463975" y="1557050"/>
            <a:ext cx="4919700" cy="20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Para probar la conexión a la consola de H2, es necesario añadir el </a:t>
            </a:r>
            <a:r>
              <a:rPr i="1" lang="es" sz="1800">
                <a:solidFill>
                  <a:srgbClr val="4ECDC4"/>
                </a:solidFill>
              </a:rPr>
              <a:t>starter</a:t>
            </a:r>
            <a:r>
              <a:rPr lang="es" sz="1800">
                <a:solidFill>
                  <a:srgbClr val="738498"/>
                </a:solidFill>
              </a:rPr>
              <a:t> de JPA y la dependencia con H2, además de configurar la conexión en el archivo </a:t>
            </a:r>
            <a:r>
              <a:rPr i="1" lang="es" sz="1800">
                <a:solidFill>
                  <a:srgbClr val="4ECDC4"/>
                </a:solidFill>
              </a:rPr>
              <a:t>application.properties</a:t>
            </a:r>
            <a:r>
              <a:rPr lang="es" sz="1800">
                <a:solidFill>
                  <a:srgbClr val="738498"/>
                </a:solidFill>
              </a:rPr>
              <a:t>. Busca cómo se podría hacer y prueba a conectarte.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Manejar solicitudes web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Definir una vista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Probar el controller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Compilar y arrancar la aplicación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Conocer Spring Boot DevTools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5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54" name="Google Shape;254;p45"/>
          <p:cNvSpPr txBox="1"/>
          <p:nvPr>
            <p:ph idx="4294967295" type="subTitle"/>
          </p:nvPr>
        </p:nvSpPr>
        <p:spPr>
          <a:xfrm>
            <a:off x="701975" y="2188400"/>
            <a:ext cx="79527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Desarrollar una App Simple</a:t>
            </a:r>
            <a:endParaRPr b="1" sz="4000"/>
          </a:p>
        </p:txBody>
      </p:sp>
      <p:sp>
        <p:nvSpPr>
          <p:cNvPr id="255" name="Google Shape;255;p45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Boot In Action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Fourth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Fifth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https://octoperf.com/blog/2018/02/22/spring-boot-rest-tutorial/</a:t>
            </a:r>
            <a:endParaRPr sz="2000"/>
          </a:p>
        </p:txBody>
      </p:sp>
      <p:sp>
        <p:nvSpPr>
          <p:cNvPr id="256" name="Google Shape;256;p45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Manejar solicitudes web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3416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viene con un poderoso framework web conocido como </a:t>
            </a:r>
            <a:r>
              <a:rPr b="1" i="1" lang="es" sz="1800"/>
              <a:t>Spring MVC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centro de Spring MVC está el concepto de un </a:t>
            </a:r>
            <a:r>
              <a:rPr b="1" i="1" lang="es" sz="1800"/>
              <a:t>controlador</a:t>
            </a:r>
            <a:r>
              <a:rPr lang="es" sz="1800"/>
              <a:t>, una clase que maneja las solicitudes y responde con información de algún tipo.</a:t>
            </a:r>
            <a:br>
              <a:rPr lang="es" sz="1800"/>
            </a:b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888" y="1884475"/>
            <a:ext cx="49053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Manejar solicitudes web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caso de una aplicación web, un controlador </a:t>
            </a:r>
            <a:r>
              <a:rPr b="1" i="1" lang="es" sz="1800"/>
              <a:t>responde rellenando </a:t>
            </a:r>
            <a:r>
              <a:rPr lang="es" sz="1800"/>
              <a:t>opcionalmente</a:t>
            </a:r>
            <a:r>
              <a:rPr b="1" i="1" lang="es" sz="1800"/>
              <a:t> los datos del modelo y pasando la solicitud a una vista para producir HTML</a:t>
            </a:r>
            <a:r>
              <a:rPr lang="es" sz="1800"/>
              <a:t> que se devuelve al navegador.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tiene como objetivo principal identificar esta clase como un componente para fines de escaneo. Es decir, como </a:t>
            </a:r>
            <a:r>
              <a:rPr i="1" lang="es" sz="1800"/>
              <a:t>HomeController</a:t>
            </a:r>
            <a:r>
              <a:rPr lang="es" sz="1800"/>
              <a:t> está anotado con </a:t>
            </a:r>
            <a:r>
              <a:rPr b="1"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, Spring lo descubrirá automáticamente y creará una instancia de </a:t>
            </a:r>
            <a:r>
              <a:rPr i="1" lang="es" sz="1800"/>
              <a:t>HomeController</a:t>
            </a:r>
            <a:r>
              <a:rPr lang="es" sz="1800"/>
              <a:t> como un </a:t>
            </a:r>
            <a:r>
              <a:rPr b="1" i="1" lang="es" sz="1800"/>
              <a:t>bean</a:t>
            </a:r>
            <a:r>
              <a:rPr lang="es" sz="1800"/>
              <a:t> en el </a:t>
            </a:r>
            <a:r>
              <a:rPr b="1" i="1" lang="es" sz="1800"/>
              <a:t>contexto</a:t>
            </a:r>
            <a:r>
              <a:rPr lang="es" sz="1800"/>
              <a:t> de la aplicación Spring.</a:t>
            </a:r>
            <a:br>
              <a:rPr lang="es" sz="1800"/>
            </a:b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Manejar solicitudes web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@GetMapping</a:t>
            </a:r>
            <a:r>
              <a:rPr lang="es" sz="1800"/>
              <a:t> indica que si se recibe una solicitud </a:t>
            </a:r>
            <a:r>
              <a:rPr b="1" i="1" lang="es" sz="1800"/>
              <a:t>HTTP GET</a:t>
            </a:r>
            <a:r>
              <a:rPr lang="es" sz="1800"/>
              <a:t> para "</a:t>
            </a:r>
            <a:r>
              <a:rPr b="1" i="1" lang="es" sz="1800"/>
              <a:t>/</a:t>
            </a:r>
            <a:r>
              <a:rPr lang="es" sz="1800"/>
              <a:t>", este método debería manejar esa solicitud. Lo hace haciendo nada más que devolver un valor String de "</a:t>
            </a:r>
            <a:r>
              <a:rPr i="1" lang="es" sz="1800">
                <a:solidFill>
                  <a:srgbClr val="4ECDC4"/>
                </a:solidFill>
              </a:rPr>
              <a:t>home</a:t>
            </a:r>
            <a:r>
              <a:rPr lang="es" sz="1800"/>
              <a:t>".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Este valor se interpreta como el nombre lógico de una vista. Dado que tenemos </a:t>
            </a:r>
            <a:r>
              <a:rPr i="1" lang="es" sz="1800"/>
              <a:t>Thymeleaf</a:t>
            </a:r>
            <a:r>
              <a:rPr lang="es" sz="1800"/>
              <a:t> en nuestro classpath, podemos definir esa plantilla con </a:t>
            </a:r>
            <a:r>
              <a:rPr i="1" lang="es" sz="1800"/>
              <a:t>Thymeleaf</a:t>
            </a:r>
            <a:r>
              <a:rPr lang="es" sz="1800"/>
              <a:t>.</a:t>
            </a:r>
            <a:br>
              <a:rPr lang="es" sz="1800"/>
            </a:b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 txBox="1"/>
          <p:nvPr>
            <p:ph idx="4294967295" type="body"/>
          </p:nvPr>
        </p:nvSpPr>
        <p:spPr>
          <a:xfrm>
            <a:off x="3470975" y="2043450"/>
            <a:ext cx="4919700" cy="105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al proyecto web de Spring un controlador similar al descrito que devuelva el nombre de la vista </a:t>
            </a:r>
            <a:r>
              <a:rPr i="1" lang="es" sz="1800">
                <a:solidFill>
                  <a:srgbClr val="4ECDC4"/>
                </a:solidFill>
              </a:rPr>
              <a:t>‘home’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Definir una vista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691200" y="1358700"/>
            <a:ext cx="3941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el interés de mantener nuestra página de inicio simple, vamos solo a dar la bienvenida a los usuarios al sitio.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Utiliza un atributo </a:t>
            </a:r>
            <a:r>
              <a:rPr i="1" lang="es" sz="1800"/>
              <a:t>Thymeleaf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th: src</a:t>
            </a:r>
            <a:r>
              <a:rPr lang="es" sz="1800"/>
              <a:t> y una expresión </a:t>
            </a:r>
            <a:r>
              <a:rPr i="1" lang="es" sz="1800">
                <a:solidFill>
                  <a:srgbClr val="4ECDC4"/>
                </a:solidFill>
              </a:rPr>
              <a:t>@ {...}</a:t>
            </a:r>
            <a:r>
              <a:rPr lang="es" sz="1800"/>
              <a:t> para hacer referencia a la imagen con una ruta relativa al contexto.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25" y="2032125"/>
            <a:ext cx="38004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Definir una vista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recordaréis de nuestra revisión de la estructura del proyecto, el contenido estático como las imágenes se guardará en </a:t>
            </a:r>
            <a:r>
              <a:rPr i="1" lang="es" sz="1800">
                <a:solidFill>
                  <a:srgbClr val="4ECDC4"/>
                </a:solidFill>
              </a:rPr>
              <a:t>/src/main/resources/static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Eso significa que nuestra imagen del logotipo de nuestra aplicación debe residir dentro de nuestro proyecto en </a:t>
            </a:r>
            <a:r>
              <a:rPr i="1" lang="es" sz="1800">
                <a:solidFill>
                  <a:srgbClr val="4ECDC4"/>
                </a:solidFill>
              </a:rPr>
              <a:t>/src/main/resources/static/images/MiImagen.png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4294967295" type="body"/>
          </p:nvPr>
        </p:nvSpPr>
        <p:spPr>
          <a:xfrm>
            <a:off x="3470975" y="2043450"/>
            <a:ext cx="4919700" cy="105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una vista similar con </a:t>
            </a:r>
            <a:r>
              <a:rPr i="1" lang="es" sz="1800">
                <a:solidFill>
                  <a:srgbClr val="738498"/>
                </a:solidFill>
              </a:rPr>
              <a:t>Thymeleaf</a:t>
            </a:r>
            <a:r>
              <a:rPr lang="es" sz="1800">
                <a:solidFill>
                  <a:srgbClr val="738498"/>
                </a:solidFill>
              </a:rPr>
              <a:t> que referencie a la imagen que queráis para vuestra aplicación simple.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