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Montserrat-bold.fntdata"/><Relationship Id="rId10" Type="http://schemas.openxmlformats.org/officeDocument/2006/relationships/slide" Target="slides/slide4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23" Type="http://schemas.openxmlformats.org/officeDocument/2006/relationships/font" Target="fonts/Montserra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a5e71922_2_68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a5e71922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da5e71922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da5e71922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da5e71922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da5e71922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da5e71922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da5e71922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da5e71922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da5e71922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de91e77a6_2_0:notes"/>
          <p:cNvSpPr/>
          <p:nvPr>
            <p:ph idx="2" type="sldImg"/>
          </p:nvPr>
        </p:nvSpPr>
        <p:spPr>
          <a:xfrm>
            <a:off x="381175" y="685800"/>
            <a:ext cx="609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de91e77a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a5e71922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a5e71922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a5e71922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da5e71922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a5e71922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a5e71922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a5e71922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a5e71922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da5e71922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da5e71922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da5e71922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da5e71922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da5e71922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da5e71922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da5e71922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da5e71922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C7F46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ECDC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27678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65234" y="1146050"/>
            <a:ext cx="48090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▣"/>
              <a:defRPr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□"/>
              <a:defRPr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801025" y="125424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400">
              <a:solidFill>
                <a:srgbClr val="454F5B"/>
              </a:solidFill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6912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85500" y="1393425"/>
            <a:ext cx="37674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18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91200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3" name="Google Shape;83;p19"/>
          <p:cNvSpPr txBox="1"/>
          <p:nvPr>
            <p:ph idx="2" type="body"/>
          </p:nvPr>
        </p:nvSpPr>
        <p:spPr>
          <a:xfrm>
            <a:off x="3321088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5950976" y="1393425"/>
            <a:ext cx="25017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19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0" y="0"/>
            <a:ext cx="137700" cy="51435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813273" y="1129641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4335075"/>
            <a:ext cx="82296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738498"/>
              </a:buClr>
              <a:buSzPts val="18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95" name="Google Shape;95;p21"/>
          <p:cNvSpPr/>
          <p:nvPr/>
        </p:nvSpPr>
        <p:spPr>
          <a:xfrm>
            <a:off x="3805198" y="4288942"/>
            <a:ext cx="1533600" cy="1032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4ECDC4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FFFFFF"/>
                </a:solidFill>
              </a:defRPr>
            </a:lvl1pPr>
            <a:lvl2pPr lvl="1" rtl="0" algn="ctr">
              <a:buNone/>
              <a:defRPr>
                <a:solidFill>
                  <a:srgbClr val="FFFFFF"/>
                </a:solidFill>
              </a:defRPr>
            </a:lvl2pPr>
            <a:lvl3pPr lvl="2" rtl="0" algn="ctr">
              <a:buNone/>
              <a:defRPr>
                <a:solidFill>
                  <a:srgbClr val="FFFFFF"/>
                </a:solidFill>
              </a:defRPr>
            </a:lvl3pPr>
            <a:lvl4pPr lvl="3" rtl="0" algn="ctr">
              <a:buNone/>
              <a:defRPr>
                <a:solidFill>
                  <a:srgbClr val="FFFFFF"/>
                </a:solidFill>
              </a:defRPr>
            </a:lvl4pPr>
            <a:lvl5pPr lvl="4" rtl="0" algn="ctr">
              <a:buNone/>
              <a:defRPr>
                <a:solidFill>
                  <a:srgbClr val="FFFFFF"/>
                </a:solidFill>
              </a:defRPr>
            </a:lvl5pPr>
            <a:lvl6pPr lvl="5" rtl="0" algn="ctr">
              <a:buNone/>
              <a:defRPr>
                <a:solidFill>
                  <a:srgbClr val="FFFFFF"/>
                </a:solidFill>
              </a:defRPr>
            </a:lvl6pPr>
            <a:lvl7pPr lvl="6" rtl="0" algn="ctr">
              <a:buNone/>
              <a:defRPr>
                <a:solidFill>
                  <a:srgbClr val="FFFFFF"/>
                </a:solidFill>
              </a:defRPr>
            </a:lvl7pPr>
            <a:lvl8pPr lvl="7" rtl="0" algn="ctr">
              <a:buNone/>
              <a:defRPr>
                <a:solidFill>
                  <a:srgbClr val="FFFFFF"/>
                </a:solidFill>
              </a:defRPr>
            </a:lvl8pPr>
            <a:lvl9pPr lvl="8" rtl="0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_2">
  <p:cSld name="TITLE_AND_BODY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▣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4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▣"/>
              <a:defRPr>
                <a:solidFill>
                  <a:schemeClr val="accent1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□"/>
              <a:defRPr>
                <a:solidFill>
                  <a:schemeClr val="accent1"/>
                </a:solidFill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>
                <a:solidFill>
                  <a:schemeClr val="accent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>
                <a:solidFill>
                  <a:schemeClr val="accent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1">
  <p:cSld name="TITLE_1_2">
    <p:bg>
      <p:bgPr>
        <a:solidFill>
          <a:srgbClr val="73849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8498"/>
              </a:buClr>
              <a:buSzPts val="22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1200" y="4757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C7F464"/>
              </a:buClr>
              <a:buSzPts val="24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2000"/>
              <a:buFont typeface="Montserrat"/>
              <a:buChar char="■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●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○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C7F464"/>
              </a:buClr>
              <a:buSzPts val="1800"/>
              <a:buFont typeface="Montserrat"/>
              <a:buChar char="■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75" y="48346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200">
                <a:solidFill>
                  <a:srgbClr val="4ECDC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592450" y="2220425"/>
            <a:ext cx="7865400" cy="18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 Data JPA (2)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5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5"/>
          <p:cNvSpPr txBox="1"/>
          <p:nvPr>
            <p:ph idx="4294967295" type="body"/>
          </p:nvPr>
        </p:nvSpPr>
        <p:spPr>
          <a:xfrm>
            <a:off x="3463950" y="2036400"/>
            <a:ext cx="5304600" cy="1126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s" sz="1800">
                <a:solidFill>
                  <a:srgbClr val="738498"/>
                </a:solidFill>
              </a:rPr>
              <a:t>Investiga qué métodos nos ofrece la interfaz </a:t>
            </a:r>
            <a:r>
              <a:rPr i="1" lang="es" sz="1800">
                <a:solidFill>
                  <a:srgbClr val="4ECDC4"/>
                </a:solidFill>
              </a:rPr>
              <a:t>PagingAndSortingRepository&lt;&gt;</a:t>
            </a:r>
            <a:r>
              <a:rPr lang="es" sz="1800">
                <a:solidFill>
                  <a:srgbClr val="738498"/>
                </a:solidFill>
              </a:rPr>
              <a:t> </a:t>
            </a:r>
            <a:endParaRPr i="1" sz="1800">
              <a:solidFill>
                <a:srgbClr val="73849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Extendiendo del repositorio base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691200" y="1259625"/>
            <a:ext cx="7761600" cy="3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conseguir las mismas operaciones CRUD extendiendo del </a:t>
            </a:r>
            <a:r>
              <a:rPr i="1" lang="es" sz="1800">
                <a:solidFill>
                  <a:srgbClr val="4ECDC4"/>
                </a:solidFill>
              </a:rPr>
              <a:t>repositorio base</a:t>
            </a:r>
            <a:r>
              <a:rPr lang="es" sz="1800"/>
              <a:t> y definiendo los siguientes métodos: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Esta filosofía la emplearemos después, cuando creemos </a:t>
            </a:r>
            <a:r>
              <a:rPr lang="es" sz="1800" u="sng"/>
              <a:t>nuestros propios métodos</a:t>
            </a:r>
            <a:r>
              <a:rPr lang="es" sz="1800"/>
              <a:t> en el repositorio de manera que se conviertan en accesos a la base de datos personalizados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3" name="Google Shape;193;p36"/>
          <p:cNvPicPr preferRelativeResize="0"/>
          <p:nvPr/>
        </p:nvPicPr>
        <p:blipFill rotWithShape="1">
          <a:blip r:embed="rId3">
            <a:alphaModFix/>
          </a:blip>
          <a:srcRect b="0" l="0" r="0" t="33204"/>
          <a:stretch/>
        </p:blipFill>
        <p:spPr>
          <a:xfrm>
            <a:off x="2234250" y="2353250"/>
            <a:ext cx="4675501" cy="13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7"/>
          <p:cNvSpPr txBox="1"/>
          <p:nvPr>
            <p:ph idx="4294967295" type="body"/>
          </p:nvPr>
        </p:nvSpPr>
        <p:spPr>
          <a:xfrm>
            <a:off x="3463950" y="195950"/>
            <a:ext cx="5304600" cy="437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Billing App</a:t>
            </a:r>
            <a:endParaRPr b="1" sz="1800">
              <a:solidFill>
                <a:srgbClr val="738498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lang="es" sz="1800">
                <a:solidFill>
                  <a:srgbClr val="738498"/>
                </a:solidFill>
              </a:rPr>
              <a:t>En el paquete </a:t>
            </a:r>
            <a:r>
              <a:rPr i="1" lang="es" sz="1800">
                <a:solidFill>
                  <a:srgbClr val="4ECDC4"/>
                </a:solidFill>
              </a:rPr>
              <a:t>repositories</a:t>
            </a:r>
            <a:r>
              <a:rPr lang="es" sz="1800">
                <a:solidFill>
                  <a:srgbClr val="738498"/>
                </a:solidFill>
              </a:rPr>
              <a:t> crea todos los repositorios CRUD para las entidades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8498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4ECDC4"/>
              </a:buClr>
              <a:buSzPts val="1800"/>
              <a:buChar char="▣"/>
            </a:pPr>
            <a:r>
              <a:rPr lang="es" sz="1800">
                <a:solidFill>
                  <a:srgbClr val="738498"/>
                </a:solidFill>
              </a:rPr>
              <a:t>Crea una capa de servicio en el paquete </a:t>
            </a:r>
            <a:r>
              <a:rPr i="1" lang="es" sz="1800">
                <a:solidFill>
                  <a:srgbClr val="4ECDC4"/>
                </a:solidFill>
              </a:rPr>
              <a:t>managers</a:t>
            </a:r>
            <a:r>
              <a:rPr lang="es" sz="1800">
                <a:solidFill>
                  <a:srgbClr val="738498"/>
                </a:solidFill>
              </a:rPr>
              <a:t> con una clase abstracta que implemente las operaciones CRUD contra los repositorios anteriores</a:t>
            </a:r>
            <a:endParaRPr i="1" sz="1800">
              <a:solidFill>
                <a:srgbClr val="738498"/>
              </a:solidFill>
            </a:endParaRPr>
          </a:p>
        </p:txBody>
      </p:sp>
      <p:sp>
        <p:nvSpPr>
          <p:cNvPr id="200" name="Google Shape;200;p37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800" y="1374113"/>
            <a:ext cx="16668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6150" y="3662800"/>
            <a:ext cx="1863400" cy="9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3975" y="3821650"/>
            <a:ext cx="3709400" cy="7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/>
          <p:nvPr/>
        </p:nvSpPr>
        <p:spPr>
          <a:xfrm>
            <a:off x="-7000" y="-7000"/>
            <a:ext cx="2799300" cy="5143500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8"/>
          <p:cNvSpPr txBox="1"/>
          <p:nvPr>
            <p:ph idx="4294967295" type="body"/>
          </p:nvPr>
        </p:nvSpPr>
        <p:spPr>
          <a:xfrm>
            <a:off x="3463950" y="195950"/>
            <a:ext cx="5304600" cy="437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738498"/>
                </a:solidFill>
              </a:rPr>
              <a:t>Garage App</a:t>
            </a:r>
            <a:endParaRPr sz="1800">
              <a:solidFill>
                <a:srgbClr val="738498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4ECDC4"/>
              </a:buClr>
              <a:buSzPts val="1800"/>
              <a:buChar char="▣"/>
            </a:pPr>
            <a:r>
              <a:rPr lang="es" sz="1800">
                <a:solidFill>
                  <a:srgbClr val="738498"/>
                </a:solidFill>
              </a:rPr>
              <a:t>En el paquete </a:t>
            </a:r>
            <a:r>
              <a:rPr i="1" lang="es" sz="1800">
                <a:solidFill>
                  <a:srgbClr val="4ECDC4"/>
                </a:solidFill>
              </a:rPr>
              <a:t>repositories</a:t>
            </a:r>
            <a:r>
              <a:rPr lang="es" sz="1800">
                <a:solidFill>
                  <a:srgbClr val="738498"/>
                </a:solidFill>
              </a:rPr>
              <a:t> crea todos los repositorios CRUD para las entidades</a:t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73849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8498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4ECDC4"/>
              </a:buClr>
              <a:buSzPts val="1800"/>
              <a:buChar char="▣"/>
            </a:pPr>
            <a:r>
              <a:rPr lang="es" sz="1800">
                <a:solidFill>
                  <a:srgbClr val="738498"/>
                </a:solidFill>
              </a:rPr>
              <a:t>Crea una capa de servicio en el paquete </a:t>
            </a:r>
            <a:r>
              <a:rPr i="1" lang="es" sz="1800">
                <a:solidFill>
                  <a:srgbClr val="4ECDC4"/>
                </a:solidFill>
              </a:rPr>
              <a:t>managers</a:t>
            </a:r>
            <a:r>
              <a:rPr lang="es" sz="1800">
                <a:solidFill>
                  <a:srgbClr val="738498"/>
                </a:solidFill>
              </a:rPr>
              <a:t> con una clase abstracta que implemente las operaciones CRUD contra los repositorios anteriores</a:t>
            </a:r>
            <a:endParaRPr i="1" sz="1800">
              <a:solidFill>
                <a:srgbClr val="738498"/>
              </a:solidFill>
            </a:endParaRPr>
          </a:p>
        </p:txBody>
      </p:sp>
      <p:sp>
        <p:nvSpPr>
          <p:cNvPr id="211" name="Google Shape;211;p38"/>
          <p:cNvSpPr/>
          <p:nvPr/>
        </p:nvSpPr>
        <p:spPr>
          <a:xfrm>
            <a:off x="2211350" y="2001350"/>
            <a:ext cx="1126800" cy="1126800"/>
          </a:xfrm>
          <a:prstGeom prst="ellipse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234" y="2167225"/>
            <a:ext cx="809025" cy="8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125" y="1460138"/>
            <a:ext cx="18002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2975" y="3777700"/>
            <a:ext cx="1863400" cy="9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3100" y="3809787"/>
            <a:ext cx="3221175" cy="8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/>
          <p:nvPr/>
        </p:nvSpPr>
        <p:spPr>
          <a:xfrm>
            <a:off x="0" y="0"/>
            <a:ext cx="9144000" cy="1965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9"/>
          <p:cNvSpPr txBox="1"/>
          <p:nvPr>
            <p:ph idx="4294967295" type="ctrTitle"/>
          </p:nvPr>
        </p:nvSpPr>
        <p:spPr>
          <a:xfrm>
            <a:off x="582500" y="1279825"/>
            <a:ext cx="840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4ECDC4"/>
                </a:solidFill>
              </a:rPr>
              <a:t>Ref</a:t>
            </a:r>
            <a:endParaRPr sz="12000">
              <a:solidFill>
                <a:srgbClr val="4ECDC4"/>
              </a:solidFill>
            </a:endParaRPr>
          </a:p>
        </p:txBody>
      </p:sp>
      <p:sp>
        <p:nvSpPr>
          <p:cNvPr id="222" name="Google Shape;222;p39"/>
          <p:cNvSpPr txBox="1"/>
          <p:nvPr>
            <p:ph idx="4294967295" type="subTitle"/>
          </p:nvPr>
        </p:nvSpPr>
        <p:spPr>
          <a:xfrm>
            <a:off x="701974" y="2188406"/>
            <a:ext cx="53910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4000"/>
              <a:t>Repositorios</a:t>
            </a:r>
            <a:endParaRPr b="1" sz="4000"/>
          </a:p>
        </p:txBody>
      </p:sp>
      <p:sp>
        <p:nvSpPr>
          <p:cNvPr id="223" name="Google Shape;223;p39"/>
          <p:cNvSpPr txBox="1"/>
          <p:nvPr>
            <p:ph idx="4294967295" type="body"/>
          </p:nvPr>
        </p:nvSpPr>
        <p:spPr>
          <a:xfrm>
            <a:off x="701975" y="3448988"/>
            <a:ext cx="6665100" cy="14197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https://docs.spring.io/spring-data/jpa/docs/current/reference/html/</a:t>
            </a:r>
            <a:endParaRPr sz="1000"/>
          </a:p>
          <a:p>
            <a:pPr indent="-292100" lvl="0" marL="457200">
              <a:spcBef>
                <a:spcPts val="1000"/>
              </a:spcBef>
              <a:spcAft>
                <a:spcPts val="0"/>
              </a:spcAft>
              <a:buSzPts val="1000"/>
              <a:buChar char="▣"/>
            </a:pPr>
            <a:r>
              <a:rPr lang="es" sz="1000"/>
              <a:t>https://www.petrikainulainen.net/spring-data-jpa-tutorial/</a:t>
            </a:r>
            <a:endParaRPr sz="1000"/>
          </a:p>
        </p:txBody>
      </p:sp>
      <p:sp>
        <p:nvSpPr>
          <p:cNvPr id="224" name="Google Shape;224;p39"/>
          <p:cNvSpPr/>
          <p:nvPr/>
        </p:nvSpPr>
        <p:spPr>
          <a:xfrm>
            <a:off x="813273" y="3075198"/>
            <a:ext cx="1533600" cy="103275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225" name="Google Shape;225;p39"/>
          <p:cNvSpPr txBox="1"/>
          <p:nvPr>
            <p:ph idx="12" type="sldNum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ctrTitle"/>
          </p:nvPr>
        </p:nvSpPr>
        <p:spPr>
          <a:xfrm>
            <a:off x="4155750" y="3518244"/>
            <a:ext cx="4505400" cy="14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4ECDC4"/>
                </a:solidFill>
              </a:rPr>
              <a:t>Índice</a:t>
            </a:r>
            <a:endParaRPr sz="6000">
              <a:solidFill>
                <a:srgbClr val="4ECDC4"/>
              </a:solidFill>
            </a:endParaRPr>
          </a:p>
        </p:txBody>
      </p:sp>
      <p:sp>
        <p:nvSpPr>
          <p:cNvPr id="128" name="Google Shape;128;p27"/>
          <p:cNvSpPr txBox="1"/>
          <p:nvPr>
            <p:ph idx="1" type="subTitle"/>
          </p:nvPr>
        </p:nvSpPr>
        <p:spPr>
          <a:xfrm>
            <a:off x="671800" y="552850"/>
            <a:ext cx="4317900" cy="42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Interfaces de Spring Data</a:t>
            </a:r>
            <a:endParaRPr b="1" sz="1400">
              <a:solidFill>
                <a:schemeClr val="lt1"/>
              </a:solidFill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s" sz="1200">
                <a:solidFill>
                  <a:schemeClr val="lt1"/>
                </a:solidFill>
              </a:rPr>
              <a:t>Spring Data Commons</a:t>
            </a:r>
            <a:endParaRPr b="1" sz="1200">
              <a:solidFill>
                <a:schemeClr val="lt1"/>
              </a:solidFill>
            </a:endParaRPr>
          </a:p>
          <a:p>
            <a: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b="1" lang="es" sz="1200">
                <a:solidFill>
                  <a:schemeClr val="lt1"/>
                </a:solidFill>
              </a:rPr>
              <a:t>Spring Data JPA</a:t>
            </a:r>
            <a:endParaRPr b="1" sz="12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Uso del repositorio CRUD</a:t>
            </a:r>
            <a:endParaRPr b="1" sz="1400">
              <a:solidFill>
                <a:schemeClr val="lt1"/>
              </a:solidFill>
            </a:endParaRPr>
          </a:p>
          <a:p>
            <a:pPr indent="-317500" lvl="0" marL="457200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b="1" lang="es" sz="1400">
                <a:solidFill>
                  <a:schemeClr val="lt1"/>
                </a:solidFill>
              </a:rPr>
              <a:t>Extendiendo del repositorio base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Interfaces de Spring Data</a:t>
            </a:r>
            <a:endParaRPr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691200" y="1259625"/>
            <a:ext cx="7761600" cy="3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El poder de </a:t>
            </a:r>
            <a:r>
              <a:rPr i="1" lang="es" sz="1800"/>
              <a:t>Spring Data JPA</a:t>
            </a:r>
            <a:r>
              <a:rPr lang="es" sz="1800"/>
              <a:t> reside en la abstracción del repositorio que proporciona el proyecto </a:t>
            </a:r>
            <a:r>
              <a:rPr i="1" lang="es" sz="1800">
                <a:solidFill>
                  <a:srgbClr val="4ECDC4"/>
                </a:solidFill>
              </a:rPr>
              <a:t>Spring Data Commons</a:t>
            </a:r>
            <a:r>
              <a:rPr lang="es" sz="1800"/>
              <a:t> y que se extiende mediante los subproyectos específicos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Podemos utilizar </a:t>
            </a:r>
            <a:r>
              <a:rPr i="1" lang="es" sz="1800"/>
              <a:t>Spring Data JPA</a:t>
            </a:r>
            <a:r>
              <a:rPr lang="es" sz="1800"/>
              <a:t> sin prestar atención a la implementación real de la abstracción del repositorio, pero tenemos que estar familiarizados con las interfaces del repositorio de Spring Data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Estas interfaces se declaran pero </a:t>
            </a:r>
            <a:r>
              <a:rPr lang="es" sz="1800" u="sng"/>
              <a:t>no necesitan ser implementadas</a:t>
            </a:r>
            <a:r>
              <a:rPr lang="es" sz="1800"/>
              <a:t> → </a:t>
            </a:r>
            <a:r>
              <a:rPr i="1" lang="es" sz="1800">
                <a:solidFill>
                  <a:srgbClr val="4ECDC4"/>
                </a:solidFill>
              </a:rPr>
              <a:t>podremos usar sus métodos sin implementarlos</a:t>
            </a:r>
            <a:endParaRPr i="1" sz="1800">
              <a:solidFill>
                <a:srgbClr val="4ECDC4"/>
              </a:solidFill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/>
          <p:nvPr/>
        </p:nvSpPr>
        <p:spPr>
          <a:xfrm>
            <a:off x="1637525" y="1364600"/>
            <a:ext cx="5773200" cy="25368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1637575" y="3901425"/>
            <a:ext cx="5773200" cy="906300"/>
          </a:xfrm>
          <a:prstGeom prst="rect">
            <a:avLst/>
          </a:prstGeom>
          <a:solidFill>
            <a:srgbClr val="7384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9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Interfaces de Spring Data</a:t>
            </a:r>
            <a:endParaRPr/>
          </a:p>
        </p:txBody>
      </p:sp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736" y="1425099"/>
            <a:ext cx="6139749" cy="338240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552425" y="2513992"/>
            <a:ext cx="396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9"/>
          <p:cNvSpPr/>
          <p:nvPr/>
        </p:nvSpPr>
        <p:spPr>
          <a:xfrm>
            <a:off x="846750" y="1364600"/>
            <a:ext cx="1525500" cy="3443100"/>
          </a:xfrm>
          <a:prstGeom prst="stripedRightArrow">
            <a:avLst>
              <a:gd fmla="val 50000" name="adj1"/>
              <a:gd fmla="val 48599" name="adj2"/>
            </a:avLst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Interfaces de Spring Data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Spring Data Commons</a:t>
            </a:r>
            <a:r>
              <a:rPr lang="es" sz="1800"/>
              <a:t> proporciona las siguientes interfaces: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La interfaz </a:t>
            </a:r>
            <a:r>
              <a:rPr i="1" lang="es" sz="1800">
                <a:solidFill>
                  <a:srgbClr val="4ECDC4"/>
                </a:solidFill>
              </a:rPr>
              <a:t>Repository&lt;</a:t>
            </a:r>
            <a:r>
              <a:rPr i="1" lang="es" sz="1800">
                <a:solidFill>
                  <a:srgbClr val="738498"/>
                </a:solidFill>
              </a:rPr>
              <a:t>T, ID extends Serializable</a:t>
            </a:r>
            <a:r>
              <a:rPr i="1" lang="es" sz="1800">
                <a:solidFill>
                  <a:srgbClr val="4ECDC4"/>
                </a:solidFill>
              </a:rPr>
              <a:t>&gt;</a:t>
            </a:r>
            <a:r>
              <a:rPr lang="es" sz="1800"/>
              <a:t> es una interfaz de marcador que tiene dos propósitos:</a:t>
            </a:r>
            <a:endParaRPr sz="1800"/>
          </a:p>
          <a:p>
            <a: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Captura el tipo de entidad gestionada y el tipo de identificación de la entidad.</a:t>
            </a:r>
            <a:endParaRPr sz="1800"/>
          </a:p>
          <a:p>
            <a:pPr indent="-342900" lvl="2" marL="1371600" rtl="0">
              <a:spcBef>
                <a:spcPts val="1000"/>
              </a:spcBef>
              <a:spcAft>
                <a:spcPts val="1000"/>
              </a:spcAft>
              <a:buSzPts val="1800"/>
              <a:buChar char="■"/>
            </a:pPr>
            <a:r>
              <a:rPr lang="es" sz="1800"/>
              <a:t>Ayuda al contenedor de Spring a descubrir las interfaces de repositorio "</a:t>
            </a:r>
            <a:r>
              <a:rPr i="1" lang="es" sz="1800"/>
              <a:t>concretas</a:t>
            </a:r>
            <a:r>
              <a:rPr lang="es" sz="1800"/>
              <a:t>" durante el escaneo de classpath.</a:t>
            </a:r>
            <a:endParaRPr sz="1800"/>
          </a:p>
        </p:txBody>
      </p:sp>
      <p:sp>
        <p:nvSpPr>
          <p:cNvPr id="151" name="Google Shape;151;p30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Spring Data Commons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Interfaces de Spring Data</a:t>
            </a:r>
            <a:endParaRPr/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691200" y="1266625"/>
            <a:ext cx="77616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>
              <a:spcBef>
                <a:spcPts val="48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La interfaz </a:t>
            </a:r>
            <a:r>
              <a:rPr i="1" lang="es" sz="1800">
                <a:solidFill>
                  <a:srgbClr val="4ECDC4"/>
                </a:solidFill>
              </a:rPr>
              <a:t>CrudRepository&lt;</a:t>
            </a:r>
            <a:r>
              <a:rPr i="1" lang="es" sz="1800">
                <a:solidFill>
                  <a:srgbClr val="738498"/>
                </a:solidFill>
              </a:rPr>
              <a:t>T, ID extends Serializable</a:t>
            </a:r>
            <a:r>
              <a:rPr i="1" lang="es" sz="1800">
                <a:solidFill>
                  <a:srgbClr val="4ECDC4"/>
                </a:solidFill>
              </a:rPr>
              <a:t>&gt;</a:t>
            </a:r>
            <a:r>
              <a:rPr lang="es" sz="1800"/>
              <a:t> proporciona operaciones CRUD para la entidad gestionada.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La interfaz </a:t>
            </a:r>
            <a:r>
              <a:rPr i="1" lang="es" sz="1800">
                <a:solidFill>
                  <a:srgbClr val="4ECDC4"/>
                </a:solidFill>
              </a:rPr>
              <a:t>PagingAndSortingRepository&lt;</a:t>
            </a:r>
            <a:r>
              <a:rPr i="1" lang="es" sz="1800">
                <a:solidFill>
                  <a:srgbClr val="738498"/>
                </a:solidFill>
              </a:rPr>
              <a:t>T, ID extends Serializable</a:t>
            </a:r>
            <a:r>
              <a:rPr i="1" lang="es" sz="1800">
                <a:solidFill>
                  <a:srgbClr val="4ECDC4"/>
                </a:solidFill>
              </a:rPr>
              <a:t>&gt;</a:t>
            </a:r>
            <a:r>
              <a:rPr lang="es" sz="1800"/>
              <a:t> declara los métodos que se utilizan para ordenar y paginar las entidades que se recuperan de la base de datos.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La interfaz </a:t>
            </a:r>
            <a:r>
              <a:rPr i="1" lang="es" sz="1800">
                <a:solidFill>
                  <a:srgbClr val="4ECDC4"/>
                </a:solidFill>
              </a:rPr>
              <a:t>QueryDslPredicateExecutor&lt;</a:t>
            </a:r>
            <a:r>
              <a:rPr i="1" lang="es" sz="1800">
                <a:solidFill>
                  <a:srgbClr val="738498"/>
                </a:solidFill>
              </a:rPr>
              <a:t>T</a:t>
            </a:r>
            <a:r>
              <a:rPr i="1" lang="es" sz="1800">
                <a:solidFill>
                  <a:srgbClr val="4ECDC4"/>
                </a:solidFill>
              </a:rPr>
              <a:t>&gt;</a:t>
            </a:r>
            <a:r>
              <a:rPr lang="es" sz="1800"/>
              <a:t> no es una "</a:t>
            </a:r>
            <a:r>
              <a:rPr i="1" lang="es" sz="1800"/>
              <a:t>interfaz de repositorio</a:t>
            </a:r>
            <a:r>
              <a:rPr lang="es" sz="1800"/>
              <a:t>". Declara los métodos que se utilizan para recuperar entidades de la base de datos mediante el uso de objetos </a:t>
            </a:r>
            <a:r>
              <a:rPr i="1" lang="es" sz="1800">
                <a:solidFill>
                  <a:srgbClr val="4ECDC4"/>
                </a:solidFill>
              </a:rPr>
              <a:t>QueryDslPredicate</a:t>
            </a:r>
            <a:endParaRPr i="1" sz="1800">
              <a:solidFill>
                <a:srgbClr val="4ECDC4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Spring Data Commons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Interfaces de Spring Data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Spring Data JPA</a:t>
            </a:r>
            <a:r>
              <a:rPr lang="es" sz="1800"/>
              <a:t> proporciona las siguientes interfaces: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La interfaz </a:t>
            </a:r>
            <a:r>
              <a:rPr i="1" lang="es" sz="1800">
                <a:solidFill>
                  <a:srgbClr val="4ECDC4"/>
                </a:solidFill>
              </a:rPr>
              <a:t>JpaRepository&lt;</a:t>
            </a:r>
            <a:r>
              <a:rPr i="1" lang="es" sz="1800">
                <a:solidFill>
                  <a:srgbClr val="738498"/>
                </a:solidFill>
              </a:rPr>
              <a:t>T, ID extends Serializable</a:t>
            </a:r>
            <a:r>
              <a:rPr i="1" lang="es" sz="1800">
                <a:solidFill>
                  <a:srgbClr val="4ECDC4"/>
                </a:solidFill>
              </a:rPr>
              <a:t>&gt;</a:t>
            </a:r>
            <a:r>
              <a:rPr lang="es" sz="1800"/>
              <a:t> es una interfaz de repositorio específica de JPA que combina los métodos declarados por las interfaces de repositorio comunes detrás de una única interfaz.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□"/>
            </a:pPr>
            <a:r>
              <a:rPr lang="es" sz="1800"/>
              <a:t>La interfaz </a:t>
            </a:r>
            <a:r>
              <a:rPr i="1" lang="es" sz="1800">
                <a:solidFill>
                  <a:srgbClr val="4ECDC4"/>
                </a:solidFill>
              </a:rPr>
              <a:t>JpaSpecificationExecutor&lt;</a:t>
            </a:r>
            <a:r>
              <a:rPr i="1" lang="es" sz="1800">
                <a:solidFill>
                  <a:srgbClr val="738498"/>
                </a:solidFill>
              </a:rPr>
              <a:t>T</a:t>
            </a:r>
            <a:r>
              <a:rPr i="1" lang="es" sz="1800">
                <a:solidFill>
                  <a:srgbClr val="4ECDC4"/>
                </a:solidFill>
              </a:rPr>
              <a:t>&gt;</a:t>
            </a:r>
            <a:r>
              <a:rPr lang="es" sz="1800"/>
              <a:t> no es una "</a:t>
            </a:r>
            <a:r>
              <a:rPr i="1" lang="es" sz="1800"/>
              <a:t>interfaz de repositorio</a:t>
            </a:r>
            <a:r>
              <a:rPr lang="es" sz="1800"/>
              <a:t>". Declara los métodos que se utilizan para recuperar entidades de la base de datos mediante el uso de objetos de </a:t>
            </a:r>
            <a:r>
              <a:rPr i="1" lang="es" sz="1800">
                <a:solidFill>
                  <a:srgbClr val="4ECDC4"/>
                </a:solidFill>
              </a:rPr>
              <a:t>Especificación&lt;</a:t>
            </a:r>
            <a:r>
              <a:rPr i="1" lang="es" sz="1800">
                <a:solidFill>
                  <a:srgbClr val="738498"/>
                </a:solidFill>
              </a:rPr>
              <a:t>T</a:t>
            </a:r>
            <a:r>
              <a:rPr i="1" lang="es" sz="1800">
                <a:solidFill>
                  <a:srgbClr val="4ECDC4"/>
                </a:solidFill>
              </a:rPr>
              <a:t>&gt;</a:t>
            </a:r>
            <a:r>
              <a:rPr lang="es" sz="1800"/>
              <a:t> que utilizan la </a:t>
            </a:r>
            <a:r>
              <a:rPr i="1" lang="es" sz="1800"/>
              <a:t>API de Criteria</a:t>
            </a:r>
            <a:r>
              <a:rPr lang="es" sz="1800"/>
              <a:t> de JPA.</a:t>
            </a:r>
            <a:endParaRPr sz="1800"/>
          </a:p>
        </p:txBody>
      </p:sp>
      <p:sp>
        <p:nvSpPr>
          <p:cNvPr id="165" name="Google Shape;165;p32"/>
          <p:cNvSpPr txBox="1"/>
          <p:nvPr>
            <p:ph type="title"/>
          </p:nvPr>
        </p:nvSpPr>
        <p:spPr>
          <a:xfrm>
            <a:off x="2390150" y="888750"/>
            <a:ext cx="6433500" cy="5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2400">
                <a:solidFill>
                  <a:srgbClr val="4ECDC4"/>
                </a:solidFill>
              </a:rPr>
              <a:t>Spring Data JPA</a:t>
            </a:r>
            <a:endParaRPr i="1" sz="2400">
              <a:solidFill>
                <a:srgbClr val="4ECDC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del repositorio CRUD</a:t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691200" y="1358703"/>
            <a:ext cx="7761600" cy="33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▣"/>
            </a:pPr>
            <a:r>
              <a:rPr lang="es" sz="1800"/>
              <a:t>Si creamos nuestro repositorio extendiendo la interfaz </a:t>
            </a:r>
            <a:r>
              <a:rPr i="1" lang="es" sz="1800">
                <a:solidFill>
                  <a:srgbClr val="4ECDC4"/>
                </a:solidFill>
              </a:rPr>
              <a:t>CrudRepository</a:t>
            </a:r>
            <a:r>
              <a:rPr lang="es" sz="1800"/>
              <a:t>, tenemos que proporcionar dos parámetros: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El </a:t>
            </a:r>
            <a:r>
              <a:rPr i="1" lang="es" sz="1800">
                <a:solidFill>
                  <a:srgbClr val="4ECDC4"/>
                </a:solidFill>
              </a:rPr>
              <a:t>tipo de entidad</a:t>
            </a:r>
            <a:r>
              <a:rPr lang="es" sz="1800"/>
              <a:t> que administra nuestro repositorio.</a:t>
            </a:r>
            <a:endParaRPr sz="1800"/>
          </a:p>
          <a:p>
            <a: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□"/>
            </a:pPr>
            <a:r>
              <a:rPr lang="es" sz="1800"/>
              <a:t>El </a:t>
            </a:r>
            <a:r>
              <a:rPr i="1" lang="es" sz="1800">
                <a:solidFill>
                  <a:srgbClr val="4ECDC4"/>
                </a:solidFill>
              </a:rPr>
              <a:t>tipo del campo de identificación</a:t>
            </a:r>
            <a:r>
              <a:rPr lang="es" sz="1800"/>
              <a:t> (ID) de la entidad.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050" y="3242475"/>
            <a:ext cx="5160925" cy="7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691200" y="0"/>
            <a:ext cx="7761600" cy="9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 del repositorio CRUD</a:t>
            </a:r>
            <a:endParaRPr/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691200" y="1259625"/>
            <a:ext cx="7761600" cy="3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La interfaz de </a:t>
            </a:r>
            <a:r>
              <a:rPr i="1" lang="es" sz="1800">
                <a:solidFill>
                  <a:srgbClr val="4ECDC4"/>
                </a:solidFill>
              </a:rPr>
              <a:t>CrudRepository</a:t>
            </a:r>
            <a:r>
              <a:rPr lang="es" sz="1800"/>
              <a:t> declara muchos métodos, pero los métodos que son relevantes son: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void delete(T entity)</a:t>
            </a:r>
            <a:r>
              <a:rPr lang="es" sz="1800"/>
              <a:t> elimina la entidad cuyo ID se proporciona como un parámetro de método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Iterable &lt;T&gt; findAll ()</a:t>
            </a:r>
            <a:r>
              <a:rPr lang="es" sz="1800"/>
              <a:t> devuelve todas las entidades que se guardan en la base de datos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T findOne (Long id)</a:t>
            </a:r>
            <a:r>
              <a:rPr lang="es" sz="1800"/>
              <a:t> devuelve la entidad cuyo id se da como parámetro de método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▣"/>
            </a:pPr>
            <a:r>
              <a:rPr i="1" lang="es" sz="1800">
                <a:solidFill>
                  <a:srgbClr val="4ECDC4"/>
                </a:solidFill>
              </a:rPr>
              <a:t>T save (</a:t>
            </a:r>
            <a:r>
              <a:rPr i="1" lang="es" sz="1800">
                <a:solidFill>
                  <a:srgbClr val="4ECDC4"/>
                </a:solidFill>
              </a:rPr>
              <a:t>T entity</a:t>
            </a:r>
            <a:r>
              <a:rPr i="1" lang="es" sz="1800">
                <a:solidFill>
                  <a:srgbClr val="4ECDC4"/>
                </a:solidFill>
              </a:rPr>
              <a:t>)</a:t>
            </a:r>
            <a:r>
              <a:rPr lang="es" sz="1800"/>
              <a:t> guarda la entidad dada como un parámetro de método y devuelve la entidad persistente</a:t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