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0eb38bf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0eb38b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a6c1f0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a6c1f0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da0eb38b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da0eb38b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a7a9d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a7a9d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da6c1f0d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da6c1f0d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a6c1f0d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a6c1f0d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dc3b51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dc3b51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a6c1f0d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a6c1f0d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a6c1f0d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a6c1f0d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da6c1f0d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da6c1f0d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a7a9d8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da7a9d8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de97145a0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de97145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0eb38b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0eb38b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a6c1f0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a6c1f0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a6c1f0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a6c1f0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a6c1f0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a6c1f0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a6c1f0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a6c1f0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6c1f0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a6c1f0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a6c1f0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a6c1f0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1932175" y="2220425"/>
            <a:ext cx="652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Data JPA (3)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Consultas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b="14349" l="0" r="0" t="10872"/>
          <a:stretch/>
        </p:blipFill>
        <p:spPr>
          <a:xfrm>
            <a:off x="3670750" y="3481675"/>
            <a:ext cx="1295865" cy="9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691200" y="1358700"/>
            <a:ext cx="41583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>
                <a:solidFill>
                  <a:srgbClr val="454F5B"/>
                </a:solidFill>
              </a:rPr>
              <a:t>En la documentación de Spring se pueden consultar las palabras clave y su correspondencia con SQL</a:t>
            </a:r>
            <a:endParaRPr sz="1800">
              <a:solidFill>
                <a:srgbClr val="454F5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ECDC4"/>
                </a:solidFill>
              </a:rPr>
              <a:t>https://docs.spring.io/spring-data/jpa/docs/current/reference/html/#repository-query-keywords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del nombre del método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 b="31375" l="0" r="0" t="0"/>
          <a:stretch/>
        </p:blipFill>
        <p:spPr>
          <a:xfrm>
            <a:off x="5110525" y="1211725"/>
            <a:ext cx="3581576" cy="33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/>
          <p:nvPr/>
        </p:nvSpPr>
        <p:spPr>
          <a:xfrm>
            <a:off x="5115500" y="1210650"/>
            <a:ext cx="3581700" cy="3351000"/>
          </a:xfrm>
          <a:prstGeom prst="rect">
            <a:avLst/>
          </a:prstGeom>
          <a:noFill/>
          <a:ln cap="flat" cmpd="sng" w="3810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5"/>
          <p:cNvSpPr txBox="1"/>
          <p:nvPr/>
        </p:nvSpPr>
        <p:spPr>
          <a:xfrm>
            <a:off x="6650600" y="4296725"/>
            <a:ext cx="511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ECDC4"/>
                </a:solidFill>
              </a:rPr>
              <a:t>...</a:t>
            </a:r>
            <a:endParaRPr sz="3000">
              <a:solidFill>
                <a:srgbClr val="4ECDC4"/>
              </a:solidFill>
            </a:endParaRPr>
          </a:p>
        </p:txBody>
      </p:sp>
      <p:sp>
        <p:nvSpPr>
          <p:cNvPr id="192" name="Google Shape;192;p35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Palabras clave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>
            <p:ph idx="4294967295" type="body"/>
          </p:nvPr>
        </p:nvSpPr>
        <p:spPr>
          <a:xfrm>
            <a:off x="3449975" y="664800"/>
            <a:ext cx="5290500" cy="381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endParaRPr b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ECDC4"/>
                </a:solidFill>
              </a:rPr>
              <a:t>BillRepository</a:t>
            </a:r>
            <a:r>
              <a:rPr lang="es" sz="1800">
                <a:solidFill>
                  <a:srgbClr val="738498"/>
                </a:solidFill>
              </a:rPr>
              <a:t>:</a:t>
            </a:r>
            <a:endParaRPr sz="1800">
              <a:solidFill>
                <a:srgbClr val="738498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Consulta que busque todas las facturas de un cliente dado su id</a:t>
            </a:r>
            <a:endParaRPr sz="14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ECDC4"/>
                </a:solidFill>
              </a:rPr>
              <a:t>ClientRepository</a:t>
            </a:r>
            <a:r>
              <a:rPr lang="es" sz="1800">
                <a:solidFill>
                  <a:srgbClr val="738498"/>
                </a:solidFill>
              </a:rPr>
              <a:t>:</a:t>
            </a:r>
            <a:endParaRPr sz="1800">
              <a:solidFill>
                <a:srgbClr val="738498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Consulta que encuentre clientes por nombre y apellido ignorando mayúsculas y minúsculas</a:t>
            </a:r>
            <a:endParaRPr sz="1400">
              <a:solidFill>
                <a:srgbClr val="738498"/>
              </a:solidFill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Consulta que busque por apellido y devuelva los clientes en orden </a:t>
            </a:r>
            <a:r>
              <a:rPr lang="es" sz="1400">
                <a:solidFill>
                  <a:srgbClr val="738498"/>
                </a:solidFill>
              </a:rPr>
              <a:t>descendente</a:t>
            </a:r>
            <a:r>
              <a:rPr lang="es" sz="1400">
                <a:solidFill>
                  <a:srgbClr val="738498"/>
                </a:solidFill>
              </a:rPr>
              <a:t> por nombre</a:t>
            </a:r>
            <a:endParaRPr sz="14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ECDC4"/>
                </a:solidFill>
              </a:rPr>
              <a:t>ProductRepository</a:t>
            </a:r>
            <a:r>
              <a:rPr lang="es" sz="1800">
                <a:solidFill>
                  <a:srgbClr val="738498"/>
                </a:solidFill>
              </a:rPr>
              <a:t>:</a:t>
            </a:r>
            <a:endParaRPr sz="1800">
              <a:solidFill>
                <a:srgbClr val="738498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Consulta que devuelva los productos cuyo precio sea igual o superior al dado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199" name="Google Shape;199;p36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7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>
            <p:ph idx="4294967295" type="body"/>
          </p:nvPr>
        </p:nvSpPr>
        <p:spPr>
          <a:xfrm>
            <a:off x="3456975" y="1780950"/>
            <a:ext cx="5290500" cy="158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endParaRPr b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Añade todos los métodos creados anteriormente en los repositorios a la capa de servicio definida en el paquete </a:t>
            </a:r>
            <a:r>
              <a:rPr i="1" lang="es" sz="1800">
                <a:solidFill>
                  <a:srgbClr val="4ECDC4"/>
                </a:solidFill>
              </a:rPr>
              <a:t>manager</a:t>
            </a:r>
            <a:endParaRPr i="1" sz="18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691200" y="1358700"/>
            <a:ext cx="8021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configurar la consulta de base de datos invocada anotando el método de consulta con la anotación </a:t>
            </a:r>
            <a:r>
              <a:rPr b="1" i="1" lang="es" sz="1800">
                <a:solidFill>
                  <a:srgbClr val="4ECDC4"/>
                </a:solidFill>
              </a:rPr>
              <a:t>@Query</a:t>
            </a:r>
            <a:r>
              <a:rPr lang="es" sz="1800"/>
              <a:t>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Admite consultas </a:t>
            </a:r>
            <a:r>
              <a:rPr b="1" i="1" lang="es" sz="1800"/>
              <a:t>JPQL</a:t>
            </a:r>
            <a:r>
              <a:rPr lang="es" sz="1800"/>
              <a:t> y </a:t>
            </a:r>
            <a:r>
              <a:rPr b="1" i="1" lang="es" sz="1800"/>
              <a:t>SQL</a:t>
            </a:r>
            <a:r>
              <a:rPr lang="es" sz="1800"/>
              <a:t>, y la consulta que se especifica mediante la anotación </a:t>
            </a:r>
            <a:r>
              <a:rPr b="1" i="1" lang="es" sz="1800">
                <a:solidFill>
                  <a:srgbClr val="4ECDC4"/>
                </a:solidFill>
              </a:rPr>
              <a:t>@Query</a:t>
            </a:r>
            <a:r>
              <a:rPr lang="es" sz="1800"/>
              <a:t> precede a todas las demás estrategias de generación de consultas.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creamos un método de consulta llamado </a:t>
            </a:r>
            <a:r>
              <a:rPr i="1" lang="es" sz="1800">
                <a:solidFill>
                  <a:srgbClr val="4ECDC4"/>
                </a:solidFill>
              </a:rPr>
              <a:t>findbyId ()</a:t>
            </a:r>
            <a:r>
              <a:rPr lang="es" sz="1800"/>
              <a:t> y lo anotamos con la anotación </a:t>
            </a:r>
            <a:r>
              <a:rPr b="1" i="1" lang="es" sz="1800">
                <a:solidFill>
                  <a:srgbClr val="4ECDC4"/>
                </a:solidFill>
              </a:rPr>
              <a:t>@Query</a:t>
            </a:r>
            <a:r>
              <a:rPr lang="es" sz="1800"/>
              <a:t> , </a:t>
            </a:r>
            <a:r>
              <a:rPr i="1" lang="es" sz="1800"/>
              <a:t>Spring Data JPA</a:t>
            </a:r>
            <a:r>
              <a:rPr lang="es" sz="1800"/>
              <a:t> no (necesariamente) encontrará la entidad cuya propiedad id es igual que el parámetro de método dado ya que invocará la consulta que se configura utilizando la anotación </a:t>
            </a:r>
            <a:r>
              <a:rPr b="1" i="1" lang="es" sz="1800">
                <a:solidFill>
                  <a:srgbClr val="4ECDC4"/>
                </a:solidFill>
              </a:rPr>
              <a:t>@Query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3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en métodos con @Query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691200" y="1358700"/>
            <a:ext cx="8035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crear una consulta JPQL con la anotación </a:t>
            </a:r>
            <a:r>
              <a:rPr b="1" i="1" lang="es" sz="1800">
                <a:solidFill>
                  <a:srgbClr val="4ECDC4"/>
                </a:solidFill>
              </a:rPr>
              <a:t>@Query</a:t>
            </a:r>
            <a:r>
              <a:rPr lang="es" sz="1800"/>
              <a:t> siguiendo estos pasos: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Agregar un método de consulta al repositorio.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Anotar el método de consulta con la anotación </a:t>
            </a:r>
            <a:r>
              <a:rPr b="1" i="1" lang="es" sz="1800">
                <a:solidFill>
                  <a:srgbClr val="4ECDC4"/>
                </a:solidFill>
              </a:rPr>
              <a:t>@Query</a:t>
            </a:r>
            <a:r>
              <a:rPr lang="es" sz="1800"/>
              <a:t> y especificar la consulta invocada configurándola como el valor de la anotación </a:t>
            </a:r>
            <a:r>
              <a:rPr b="1" i="1" lang="es" sz="1800">
                <a:solidFill>
                  <a:srgbClr val="4ECDC4"/>
                </a:solidFill>
              </a:rPr>
              <a:t>@Query</a:t>
            </a:r>
            <a:r>
              <a:rPr lang="es" sz="1800"/>
              <a:t>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3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en métodos con @Query</a:t>
            </a: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25" y="3656624"/>
            <a:ext cx="6258749" cy="6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691200" y="1358700"/>
            <a:ext cx="8035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definir parámetros en la consulta mediante la sintaxis: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:param</a:t>
            </a:r>
            <a:r>
              <a:rPr lang="es" sz="1800"/>
              <a:t> en la propia consulta JPQL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i="1" lang="es" sz="1800">
                <a:solidFill>
                  <a:srgbClr val="4ECDC4"/>
                </a:solidFill>
              </a:rPr>
              <a:t>@Param</a:t>
            </a:r>
            <a:r>
              <a:rPr lang="es" sz="1800"/>
              <a:t> en el método que recibe el parámetro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4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en métodos con @Query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7595" l="0" r="0" t="0"/>
          <a:stretch/>
        </p:blipFill>
        <p:spPr>
          <a:xfrm>
            <a:off x="2266950" y="3005750"/>
            <a:ext cx="4396375" cy="1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691200" y="1358700"/>
            <a:ext cx="8035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crear una consulta SQL con la anotación </a:t>
            </a:r>
            <a:r>
              <a:rPr b="1" i="1" lang="es" sz="1800">
                <a:solidFill>
                  <a:srgbClr val="4ECDC4"/>
                </a:solidFill>
              </a:rPr>
              <a:t>@Query</a:t>
            </a:r>
            <a:r>
              <a:rPr lang="es" sz="1800"/>
              <a:t> siguiendo estos pasos: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Los mismos pasos que antes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Establecer el valor del atributo </a:t>
            </a:r>
            <a:r>
              <a:rPr i="1" lang="es" sz="1800">
                <a:solidFill>
                  <a:srgbClr val="4ECDC4"/>
                </a:solidFill>
              </a:rPr>
              <a:t>nativeQuery</a:t>
            </a:r>
            <a:r>
              <a:rPr lang="es" sz="1800"/>
              <a:t> de la anotación </a:t>
            </a:r>
            <a:r>
              <a:rPr b="1" i="1" lang="es" sz="1800">
                <a:solidFill>
                  <a:srgbClr val="4ECDC4"/>
                </a:solidFill>
              </a:rPr>
              <a:t>@Query</a:t>
            </a:r>
            <a:r>
              <a:rPr lang="es" sz="1800"/>
              <a:t> a verdadero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en métodos con @Query</a:t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75" y="3423950"/>
            <a:ext cx="5782251" cy="8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 txBox="1"/>
          <p:nvPr>
            <p:ph idx="4294967295" type="body"/>
          </p:nvPr>
        </p:nvSpPr>
        <p:spPr>
          <a:xfrm>
            <a:off x="3470975" y="1056600"/>
            <a:ext cx="5437500" cy="303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endParaRPr b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ECDC4"/>
                </a:solidFill>
              </a:rPr>
              <a:t>BillRepository</a:t>
            </a:r>
            <a:r>
              <a:rPr lang="es" sz="1800">
                <a:solidFill>
                  <a:srgbClr val="738498"/>
                </a:solidFill>
              </a:rPr>
              <a:t>:</a:t>
            </a:r>
            <a:endParaRPr sz="1800">
              <a:solidFill>
                <a:srgbClr val="738498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Consulta con JPQL que busque una factura dado su id uniendo todas las entidades que estén relacionadas (</a:t>
            </a:r>
            <a:r>
              <a:rPr i="1" lang="es" sz="1400">
                <a:solidFill>
                  <a:srgbClr val="738498"/>
                </a:solidFill>
              </a:rPr>
              <a:t>fetch que obliga a cargar los datos cruzados de todas las tablas</a:t>
            </a:r>
            <a:r>
              <a:rPr lang="es" sz="1400">
                <a:solidFill>
                  <a:srgbClr val="738498"/>
                </a:solidFill>
              </a:rPr>
              <a:t>)</a:t>
            </a:r>
            <a:endParaRPr sz="14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ECDC4"/>
                </a:solidFill>
              </a:rPr>
              <a:t>ClientRepository</a:t>
            </a:r>
            <a:r>
              <a:rPr lang="es" sz="1800">
                <a:solidFill>
                  <a:srgbClr val="738498"/>
                </a:solidFill>
              </a:rPr>
              <a:t>:</a:t>
            </a:r>
            <a:endParaRPr sz="1800">
              <a:solidFill>
                <a:srgbClr val="738498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Consulta con JPQL que busque un cliente dado su id uniendo las entidades con las que está relacionado (</a:t>
            </a:r>
            <a:r>
              <a:rPr i="1" lang="es" sz="1400">
                <a:solidFill>
                  <a:srgbClr val="738498"/>
                </a:solidFill>
              </a:rPr>
              <a:t>fetch que obliga a cargar los datos cruzados de todas las tablas</a:t>
            </a:r>
            <a:r>
              <a:rPr lang="es" sz="1400">
                <a:solidFill>
                  <a:srgbClr val="738498"/>
                </a:solidFill>
              </a:rPr>
              <a:t>)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3"/>
          <p:cNvSpPr txBox="1"/>
          <p:nvPr>
            <p:ph idx="4294967295" type="body"/>
          </p:nvPr>
        </p:nvSpPr>
        <p:spPr>
          <a:xfrm>
            <a:off x="3477975" y="1261350"/>
            <a:ext cx="5437500" cy="262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ECDC4"/>
                </a:solidFill>
              </a:rPr>
              <a:t>LineRepository</a:t>
            </a:r>
            <a:r>
              <a:rPr lang="es" sz="1800">
                <a:solidFill>
                  <a:srgbClr val="738498"/>
                </a:solidFill>
              </a:rPr>
              <a:t>:</a:t>
            </a:r>
            <a:endParaRPr sz="1800">
              <a:solidFill>
                <a:srgbClr val="738498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Consulta con JPQL que devuelva las unidades de un producto comprado dado su id</a:t>
            </a:r>
            <a:endParaRPr sz="14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ECDC4"/>
                </a:solidFill>
              </a:rPr>
              <a:t>ProductRepository</a:t>
            </a:r>
            <a:r>
              <a:rPr lang="es" sz="1800">
                <a:solidFill>
                  <a:srgbClr val="738498"/>
                </a:solidFill>
              </a:rPr>
              <a:t>:</a:t>
            </a:r>
            <a:endParaRPr sz="1800">
              <a:solidFill>
                <a:srgbClr val="738498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738498"/>
              </a:buClr>
              <a:buSzPts val="1400"/>
              <a:buChar char="●"/>
            </a:pPr>
            <a:r>
              <a:rPr lang="es" sz="1400">
                <a:solidFill>
                  <a:srgbClr val="738498"/>
                </a:solidFill>
              </a:rPr>
              <a:t>Consulta con JPQL que devuelva los productos que coincidan con el nombre pasado como parámetro (utiliza la cláusula </a:t>
            </a:r>
            <a:r>
              <a:rPr i="1" lang="es" sz="1400">
                <a:solidFill>
                  <a:srgbClr val="738498"/>
                </a:solidFill>
              </a:rPr>
              <a:t>like</a:t>
            </a:r>
            <a:r>
              <a:rPr lang="es" sz="1400">
                <a:solidFill>
                  <a:srgbClr val="738498"/>
                </a:solidFill>
              </a:rPr>
              <a:t>)</a:t>
            </a:r>
            <a:endParaRPr sz="1400">
              <a:solidFill>
                <a:srgbClr val="738498"/>
              </a:solidFill>
            </a:endParaRPr>
          </a:p>
        </p:txBody>
      </p:sp>
      <p:sp>
        <p:nvSpPr>
          <p:cNvPr id="250" name="Google Shape;250;p43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4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>
            <p:ph idx="4294967295" type="body"/>
          </p:nvPr>
        </p:nvSpPr>
        <p:spPr>
          <a:xfrm>
            <a:off x="3456975" y="1780950"/>
            <a:ext cx="5290500" cy="158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endParaRPr b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Añade todos los métodos creados anteriormente en los repositorios a la capa de servicio definida en el paquete </a:t>
            </a:r>
            <a:r>
              <a:rPr i="1" lang="es" sz="1800">
                <a:solidFill>
                  <a:srgbClr val="4ECDC4"/>
                </a:solidFill>
              </a:rPr>
              <a:t>manager</a:t>
            </a:r>
            <a:endParaRPr i="1" sz="18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6677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A</a:t>
            </a:r>
            <a:r>
              <a:rPr b="1" lang="es" sz="1400">
                <a:solidFill>
                  <a:schemeClr val="lt1"/>
                </a:solidFill>
              </a:rPr>
              <a:t> partir del nombre del método</a:t>
            </a:r>
            <a:endParaRPr b="1" sz="14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Reglas de uso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Ejemplos de consulta</a:t>
            </a:r>
            <a:endParaRPr b="1" sz="1000">
              <a:solidFill>
                <a:schemeClr val="lt1"/>
              </a:solidFill>
            </a:endParaRPr>
          </a:p>
          <a:p>
            <a:pPr indent="-2921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</a:pPr>
            <a:r>
              <a:rPr b="1" lang="es" sz="1000">
                <a:solidFill>
                  <a:schemeClr val="lt1"/>
                </a:solidFill>
              </a:rPr>
              <a:t>Palabras clave</a:t>
            </a:r>
            <a:endParaRPr b="1" sz="10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Consultas en métodos con @Query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5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66" name="Google Shape;266;p45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Crear Consultas</a:t>
            </a:r>
            <a:endParaRPr b="1" sz="4000"/>
          </a:p>
        </p:txBody>
      </p:sp>
      <p:sp>
        <p:nvSpPr>
          <p:cNvPr id="267" name="Google Shape;267;p45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https://docs.spring.io/spring-data/jpa/docs/current/reference/html/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https://www.petrikainulainen.net/spring-data-jpa-tutorial/</a:t>
            </a:r>
            <a:endParaRPr sz="1000"/>
          </a:p>
        </p:txBody>
      </p:sp>
      <p:sp>
        <p:nvSpPr>
          <p:cNvPr id="268" name="Google Shape;268;p45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69" name="Google Shape;269;p4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del nombre del método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generación de consultas a partir del nombre del método es una </a:t>
            </a:r>
            <a:r>
              <a:rPr i="1" lang="es" sz="1800">
                <a:solidFill>
                  <a:srgbClr val="4ECDC4"/>
                </a:solidFill>
              </a:rPr>
              <a:t>estrategia de generación de consultas donde la consulta invocada se deriva del nombre del método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crear métodos de consulta que utilizan esta estrategia siguiendo estas </a:t>
            </a:r>
            <a:r>
              <a:rPr b="1" i="1" lang="es" sz="1800"/>
              <a:t>reglas</a:t>
            </a:r>
            <a:r>
              <a:rPr lang="es" sz="1800"/>
              <a:t>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El nombre de nuestro método de consulta debe comenzar con uno de los siguientes prefijos: </a:t>
            </a:r>
            <a:r>
              <a:rPr i="1" lang="es" sz="1800">
                <a:solidFill>
                  <a:srgbClr val="4ECDC4"/>
                </a:solidFill>
              </a:rPr>
              <a:t>find…By, read…By, query…By, count…By, </a:t>
            </a:r>
            <a:r>
              <a:rPr lang="es" sz="1800"/>
              <a:t>and</a:t>
            </a:r>
            <a:r>
              <a:rPr i="1" lang="es" sz="1800">
                <a:solidFill>
                  <a:srgbClr val="4ECDC4"/>
                </a:solidFill>
              </a:rPr>
              <a:t> get…By</a:t>
            </a:r>
            <a:endParaRPr i="1" sz="1800">
              <a:solidFill>
                <a:srgbClr val="4ECDC4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28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Reglas de uso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del nombre del método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691200" y="1358700"/>
            <a:ext cx="8021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48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Si queremos limitar el número de resultados de consultas devueltos, podemos agregar la palabra clave </a:t>
            </a:r>
            <a:r>
              <a:rPr i="1" lang="es" sz="1800">
                <a:solidFill>
                  <a:srgbClr val="4ECDC4"/>
                </a:solidFill>
              </a:rPr>
              <a:t>First</a:t>
            </a:r>
            <a:r>
              <a:rPr lang="es" sz="1800"/>
              <a:t> o </a:t>
            </a:r>
            <a:r>
              <a:rPr i="1" lang="es" sz="1800">
                <a:solidFill>
                  <a:srgbClr val="4ECDC4"/>
                </a:solidFill>
              </a:rPr>
              <a:t>Top</a:t>
            </a:r>
            <a:r>
              <a:rPr lang="es" sz="1800"/>
              <a:t> antes de la primera palabra </a:t>
            </a:r>
            <a:r>
              <a:rPr i="1" lang="es" sz="1800">
                <a:solidFill>
                  <a:srgbClr val="4ECDC4"/>
                </a:solidFill>
              </a:rPr>
              <a:t>By</a:t>
            </a:r>
            <a:r>
              <a:rPr lang="es" sz="1800"/>
              <a:t>. Por ejemplo, </a:t>
            </a:r>
            <a:r>
              <a:rPr i="1" lang="es" sz="1800">
                <a:solidFill>
                  <a:srgbClr val="4ECDC4"/>
                </a:solidFill>
              </a:rPr>
              <a:t>findTopBy</a:t>
            </a:r>
            <a:r>
              <a:rPr lang="es" sz="1800"/>
              <a:t> y </a:t>
            </a:r>
            <a:r>
              <a:rPr i="1" lang="es" sz="1800">
                <a:solidFill>
                  <a:srgbClr val="4ECDC4"/>
                </a:solidFill>
              </a:rPr>
              <a:t>findFirstBy</a:t>
            </a:r>
            <a:r>
              <a:rPr lang="es" sz="1800"/>
              <a:t> devuelven la primera entidad que coincide con los criterios de búsqueda especificados.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Si queremos seleccionar resultados únicos, debemos agregar la palabra clave </a:t>
            </a:r>
            <a:r>
              <a:rPr i="1" lang="es" sz="1800">
                <a:solidFill>
                  <a:srgbClr val="4ECDC4"/>
                </a:solidFill>
              </a:rPr>
              <a:t>Distinct</a:t>
            </a:r>
            <a:r>
              <a:rPr lang="es" sz="1800"/>
              <a:t> antes de la primera palabra </a:t>
            </a:r>
            <a:r>
              <a:rPr i="1" lang="es" sz="1800">
                <a:solidFill>
                  <a:srgbClr val="4ECDC4"/>
                </a:solidFill>
              </a:rPr>
              <a:t>By</a:t>
            </a:r>
            <a:r>
              <a:rPr lang="es" sz="1800"/>
              <a:t>. Por ejemplo, </a:t>
            </a:r>
            <a:r>
              <a:rPr i="1" lang="es" sz="1800">
                <a:solidFill>
                  <a:srgbClr val="4ECDC4"/>
                </a:solidFill>
              </a:rPr>
              <a:t>findTitleDistinctBy</a:t>
            </a:r>
            <a:r>
              <a:rPr lang="es" sz="1800"/>
              <a:t> o </a:t>
            </a:r>
            <a:r>
              <a:rPr i="1" lang="es" sz="1800">
                <a:solidFill>
                  <a:srgbClr val="4ECDC4"/>
                </a:solidFill>
              </a:rPr>
              <a:t>findDistinctTitleBy</a:t>
            </a:r>
            <a:r>
              <a:rPr lang="es" sz="1800"/>
              <a:t> significa que queremos seleccionar todos los títulos únicos que se encuentran en la base de datos.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Reglas de uso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del nombre del método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691200" y="1358700"/>
            <a:ext cx="80211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Debemos agregar los criterios de búsqueda de nuestro método de consulta después de la primer palabra </a:t>
            </a:r>
            <a:r>
              <a:rPr i="1" lang="es" sz="1800">
                <a:solidFill>
                  <a:srgbClr val="4ECDC4"/>
                </a:solidFill>
              </a:rPr>
              <a:t>By</a:t>
            </a:r>
            <a:r>
              <a:rPr lang="es" sz="1800"/>
              <a:t>. Podemos especificar los criterios de búsqueda combinando </a:t>
            </a:r>
            <a:r>
              <a:rPr i="1" lang="es" sz="1800">
                <a:solidFill>
                  <a:srgbClr val="4ECDC4"/>
                </a:solidFill>
              </a:rPr>
              <a:t>expresiones de propiedad</a:t>
            </a:r>
            <a:r>
              <a:rPr lang="es" sz="1800"/>
              <a:t> (</a:t>
            </a:r>
            <a:r>
              <a:rPr i="1" lang="es" sz="1800"/>
              <a:t>referidas a una propiedad de la entidad elegida</a:t>
            </a:r>
            <a:r>
              <a:rPr lang="es" sz="1800"/>
              <a:t>) con las </a:t>
            </a:r>
            <a:r>
              <a:rPr i="1" lang="es" sz="1800">
                <a:solidFill>
                  <a:srgbClr val="4ECDC4"/>
                </a:solidFill>
              </a:rPr>
              <a:t>palabras clave admitidas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□"/>
            </a:pPr>
            <a:r>
              <a:rPr lang="es" sz="1800"/>
              <a:t>Si nuestro método de consulta especifica </a:t>
            </a:r>
            <a:r>
              <a:rPr i="1" lang="es" sz="1800">
                <a:solidFill>
                  <a:srgbClr val="4ECDC4"/>
                </a:solidFill>
              </a:rPr>
              <a:t>x</a:t>
            </a:r>
            <a:r>
              <a:rPr lang="es" sz="1800"/>
              <a:t> condiciones de búsqueda, debemos agregarle </a:t>
            </a:r>
            <a:r>
              <a:rPr i="1" lang="es" sz="1800">
                <a:solidFill>
                  <a:srgbClr val="4ECDC4"/>
                </a:solidFill>
              </a:rPr>
              <a:t>x</a:t>
            </a:r>
            <a:r>
              <a:rPr lang="es" sz="1800"/>
              <a:t> parámetros de método (</a:t>
            </a:r>
            <a:r>
              <a:rPr i="1" lang="es" sz="1800">
                <a:solidFill>
                  <a:srgbClr val="4ECDC4"/>
                </a:solidFill>
              </a:rPr>
              <a:t>el número de parámetros de método debe ser igual que el número de condiciones de búsqueda</a:t>
            </a:r>
            <a:r>
              <a:rPr lang="es" sz="1800"/>
              <a:t>). Además, los parámetros del método se deben dar en el mismo orden que las condiciones de búsqueda.</a:t>
            </a:r>
            <a:endParaRPr sz="1800"/>
          </a:p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Reglas de uso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partir del nombre del método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691200" y="1358700"/>
            <a:ext cx="8021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lang="es" sz="1800">
                <a:solidFill>
                  <a:srgbClr val="738498"/>
                </a:solidFill>
              </a:rPr>
              <a:t>Ejemplo 1</a:t>
            </a:r>
            <a:r>
              <a:rPr lang="es" sz="1800"/>
              <a:t> : Si queremos crear un método de consulta que devuelva objetos </a:t>
            </a:r>
            <a:r>
              <a:rPr i="1" lang="es" sz="1800">
                <a:solidFill>
                  <a:srgbClr val="4ECDC4"/>
                </a:solidFill>
              </a:rPr>
              <a:t>Todo</a:t>
            </a:r>
            <a:r>
              <a:rPr lang="es" sz="1800"/>
              <a:t> cuyo </a:t>
            </a:r>
            <a:r>
              <a:rPr i="1" lang="es" sz="1800">
                <a:solidFill>
                  <a:srgbClr val="4ECDC4"/>
                </a:solidFill>
              </a:rPr>
              <a:t>título</a:t>
            </a:r>
            <a:r>
              <a:rPr lang="es" sz="1800"/>
              <a:t> o </a:t>
            </a:r>
            <a:r>
              <a:rPr i="1" lang="es" sz="1800">
                <a:solidFill>
                  <a:srgbClr val="4ECDC4"/>
                </a:solidFill>
              </a:rPr>
              <a:t>descripción</a:t>
            </a:r>
            <a:r>
              <a:rPr lang="es" sz="1800"/>
              <a:t> se proporcione como un parámetro de método, debemos agregar el siguiente método de consulta a nuestra interfaz de repositorio: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25" y="2887699"/>
            <a:ext cx="6471951" cy="12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Ejemplos de consulta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 partir del nombre del método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691200" y="1358700"/>
            <a:ext cx="8021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lang="es" sz="1800">
                <a:solidFill>
                  <a:srgbClr val="738498"/>
                </a:solidFill>
              </a:rPr>
              <a:t>Ejemplo 2</a:t>
            </a:r>
            <a:r>
              <a:rPr lang="es" sz="1800"/>
              <a:t> : </a:t>
            </a:r>
            <a:r>
              <a:rPr lang="es" sz="1800"/>
              <a:t>si queremos crear un método de consulta que devuelva el número de objetos </a:t>
            </a:r>
            <a:r>
              <a:rPr i="1" lang="es" sz="1800">
                <a:solidFill>
                  <a:srgbClr val="4ECDC4"/>
                </a:solidFill>
              </a:rPr>
              <a:t>Todo</a:t>
            </a:r>
            <a:r>
              <a:rPr lang="es" sz="1800"/>
              <a:t> cuyo </a:t>
            </a:r>
            <a:r>
              <a:rPr i="1" lang="es" sz="1800">
                <a:solidFill>
                  <a:srgbClr val="4ECDC4"/>
                </a:solidFill>
              </a:rPr>
              <a:t>título</a:t>
            </a:r>
            <a:r>
              <a:rPr lang="es" sz="1800"/>
              <a:t> se proporciona como un parámetro de método, debemos agregar el siguiente método de consulta a nuestra interfaz de repositorio: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25" y="3076800"/>
            <a:ext cx="6114724" cy="9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Ejemplos de consulta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25" y="2941635"/>
            <a:ext cx="6114725" cy="110416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 partir del nombre del método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91200" y="1358700"/>
            <a:ext cx="8021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lang="es" sz="1800">
                <a:solidFill>
                  <a:srgbClr val="738498"/>
                </a:solidFill>
              </a:rPr>
              <a:t>Ejemplo 3</a:t>
            </a:r>
            <a:r>
              <a:rPr lang="es" sz="1800"/>
              <a:t> : </a:t>
            </a:r>
            <a:r>
              <a:rPr lang="es" sz="1800"/>
              <a:t>si queremos devolver los distintos objetos </a:t>
            </a:r>
            <a:r>
              <a:rPr i="1" lang="es" sz="1800">
                <a:solidFill>
                  <a:srgbClr val="4ECDC4"/>
                </a:solidFill>
              </a:rPr>
              <a:t>Todo</a:t>
            </a:r>
            <a:r>
              <a:rPr lang="es" sz="1800"/>
              <a:t> cuyo </a:t>
            </a:r>
            <a:r>
              <a:rPr i="1" lang="es" sz="1800">
                <a:solidFill>
                  <a:srgbClr val="4ECDC4"/>
                </a:solidFill>
              </a:rPr>
              <a:t>título</a:t>
            </a:r>
            <a:r>
              <a:rPr lang="es" sz="1800"/>
              <a:t> se proporciona como un parámetro de método, tenemos que agregar el siguiente método de consulta a nuestra interfaz de repositorio: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33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Ejemplos de consulta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691200" y="1358700"/>
            <a:ext cx="8021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b="1" lang="es" sz="1800">
                <a:solidFill>
                  <a:srgbClr val="738498"/>
                </a:solidFill>
              </a:rPr>
              <a:t>Ejemplo 4</a:t>
            </a:r>
            <a:r>
              <a:rPr lang="es" sz="1800"/>
              <a:t> : </a:t>
            </a:r>
            <a:r>
              <a:rPr lang="es" sz="1800"/>
              <a:t>si queremos devolver las primeras 3 entradas de objetos </a:t>
            </a:r>
            <a:r>
              <a:rPr i="1" lang="es" sz="1800">
                <a:solidFill>
                  <a:srgbClr val="4ECDC4"/>
                </a:solidFill>
              </a:rPr>
              <a:t>Todo</a:t>
            </a:r>
            <a:r>
              <a:rPr lang="es" sz="1800"/>
              <a:t> cuyo </a:t>
            </a:r>
            <a:r>
              <a:rPr i="1" lang="es" sz="1800">
                <a:solidFill>
                  <a:srgbClr val="4ECDC4"/>
                </a:solidFill>
              </a:rPr>
              <a:t>título</a:t>
            </a:r>
            <a:r>
              <a:rPr lang="es" sz="1800"/>
              <a:t> se proporciona como un parámetro de método, tenemos que agregar uno de los siguientes métodos de consulta a nuestra interfaz de repositorio: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 partir del nombre del método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25" y="3036075"/>
            <a:ext cx="6116801" cy="10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Ejemplos de consulta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