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4.xml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Montserrat-bold.fntdata"/><Relationship Id="rId16" Type="http://schemas.openxmlformats.org/officeDocument/2006/relationships/slide" Target="slides/slide10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a8339062b_2_68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a8339062b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db521b6b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db521b6b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db50af6c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db50af6c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db521b6b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db521b6b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db521b6b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db521b6b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db521b6b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db521b6b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db50af6c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db50af6c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db56d106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db56d10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db56d106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db56d106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db56d106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db56d106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db56d106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db56d106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a8339062b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a8339062b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db521b6b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db521b6b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db521b6b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db521b6b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db521b6b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db521b6b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db56d106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db56d106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db521b6b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db521b6b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db521b6b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db521b6b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db56d106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db56d106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db521b6b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db521b6b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db56d106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db56d106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db521b6b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db521b6b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a8339062b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a8339062b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db521b6b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db521b6b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e792d8c83_2_0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e792d8c8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db50af6c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db50af6c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db521b6b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db521b6b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db50af6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db50af6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dc7ff1a2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dc7ff1a2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db521b6b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db521b6b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db521b6b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db521b6b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C7F46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ECDC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65" name="Google Shape;65;p16"/>
          <p:cNvSpPr txBox="1"/>
          <p:nvPr/>
        </p:nvSpPr>
        <p:spPr>
          <a:xfrm>
            <a:off x="801025" y="125424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400">
              <a:solidFill>
                <a:srgbClr val="454F5B"/>
              </a:solidFill>
            </a:endParaRPr>
          </a:p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17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6912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6855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18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691200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3" name="Google Shape;83;p19"/>
          <p:cNvSpPr txBox="1"/>
          <p:nvPr>
            <p:ph idx="2" type="body"/>
          </p:nvPr>
        </p:nvSpPr>
        <p:spPr>
          <a:xfrm>
            <a:off x="3321088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4" name="Google Shape;84;p19"/>
          <p:cNvSpPr txBox="1"/>
          <p:nvPr>
            <p:ph idx="3" type="body"/>
          </p:nvPr>
        </p:nvSpPr>
        <p:spPr>
          <a:xfrm>
            <a:off x="5950976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19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9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20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0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457200" y="4335075"/>
            <a:ext cx="82296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Clr>
                <a:srgbClr val="738498"/>
              </a:buClr>
              <a:buSzPts val="1800"/>
              <a:buNone/>
              <a:defRPr sz="1800">
                <a:solidFill>
                  <a:srgbClr val="738498"/>
                </a:solidFill>
              </a:defRPr>
            </a:lvl1pPr>
          </a:lstStyle>
          <a:p/>
        </p:txBody>
      </p:sp>
      <p:sp>
        <p:nvSpPr>
          <p:cNvPr id="95" name="Google Shape;95;p21"/>
          <p:cNvSpPr/>
          <p:nvPr/>
        </p:nvSpPr>
        <p:spPr>
          <a:xfrm>
            <a:off x="3805198" y="4288942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1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4ECDC4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1_2">
  <p:cSld name="TITLE_AND_BODY_1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24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2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2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▣"/>
              <a:defRPr>
                <a:solidFill>
                  <a:schemeClr val="accent1"/>
                </a:solidFill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□"/>
              <a:defRPr>
                <a:solidFill>
                  <a:schemeClr val="accent1"/>
                </a:solidFill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>
                <a:solidFill>
                  <a:schemeClr val="accent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1">
  <p:cSld name="TITLE_1_2">
    <p:bg>
      <p:bgPr>
        <a:solidFill>
          <a:srgbClr val="738498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5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ctrTitle"/>
          </p:nvPr>
        </p:nvSpPr>
        <p:spPr>
          <a:xfrm>
            <a:off x="1528250" y="2220425"/>
            <a:ext cx="69297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Spring MCV (2)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Controladores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Anotación @RequestMapping</a:t>
            </a:r>
            <a:endParaRPr/>
          </a:p>
        </p:txBody>
      </p:sp>
      <p:sp>
        <p:nvSpPr>
          <p:cNvPr id="182" name="Google Shape;182;p35"/>
          <p:cNvSpPr txBox="1"/>
          <p:nvPr>
            <p:ph idx="1" type="body"/>
          </p:nvPr>
        </p:nvSpPr>
        <p:spPr>
          <a:xfrm>
            <a:off x="691200" y="1358700"/>
            <a:ext cx="76989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anotación </a:t>
            </a:r>
            <a:r>
              <a:rPr i="1" lang="es" sz="1800">
                <a:solidFill>
                  <a:srgbClr val="4ECDC4"/>
                </a:solidFill>
              </a:rPr>
              <a:t>@RequestMapping</a:t>
            </a:r>
            <a:r>
              <a:rPr lang="es" sz="1800"/>
              <a:t> no es requerida a nivel de </a:t>
            </a:r>
            <a:r>
              <a:rPr b="1" i="1" lang="es" sz="1800">
                <a:solidFill>
                  <a:srgbClr val="738498"/>
                </a:solidFill>
              </a:rPr>
              <a:t>clase</a:t>
            </a:r>
            <a:r>
              <a:rPr lang="es" sz="1800"/>
              <a:t> (</a:t>
            </a:r>
            <a:r>
              <a:rPr i="1" lang="es" sz="1800"/>
              <a:t>a nivel de clase se usa para agrupar un path común</a:t>
            </a:r>
            <a:r>
              <a:rPr lang="es" sz="1800"/>
              <a:t>)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Sin ésta</a:t>
            </a:r>
            <a:r>
              <a:rPr lang="es" sz="1800"/>
              <a:t>, todas las rutas a nivel de </a:t>
            </a:r>
            <a:r>
              <a:rPr b="1" i="1" lang="es" sz="1800">
                <a:solidFill>
                  <a:srgbClr val="738498"/>
                </a:solidFill>
              </a:rPr>
              <a:t>método</a:t>
            </a:r>
            <a:r>
              <a:rPr lang="es" sz="1800"/>
              <a:t> se convierten en absolut</a:t>
            </a:r>
            <a:r>
              <a:rPr lang="es" sz="1800"/>
              <a:t>as y dejan de ser relativas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3" name="Google Shape;1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900" y="2960287"/>
            <a:ext cx="6656225" cy="186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5"/>
          <p:cNvSpPr/>
          <p:nvPr/>
        </p:nvSpPr>
        <p:spPr>
          <a:xfrm>
            <a:off x="1461150" y="3575325"/>
            <a:ext cx="2021100" cy="209400"/>
          </a:xfrm>
          <a:prstGeom prst="rect">
            <a:avLst/>
          </a:prstGeom>
          <a:noFill/>
          <a:ln cap="flat" cmpd="sng" w="9525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5"/>
          <p:cNvSpPr/>
          <p:nvPr/>
        </p:nvSpPr>
        <p:spPr>
          <a:xfrm>
            <a:off x="5129250" y="3110775"/>
            <a:ext cx="2490900" cy="1559400"/>
          </a:xfrm>
          <a:prstGeom prst="ellipse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5"/>
          <p:cNvSpPr txBox="1"/>
          <p:nvPr/>
        </p:nvSpPr>
        <p:spPr>
          <a:xfrm>
            <a:off x="5149650" y="3110775"/>
            <a:ext cx="2470500" cy="15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/profiles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una URI Template?</a:t>
            </a:r>
            <a:endParaRPr/>
          </a:p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691200" y="1358700"/>
            <a:ext cx="80499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Una </a:t>
            </a:r>
            <a:r>
              <a:rPr i="1" lang="es" sz="1800">
                <a:solidFill>
                  <a:srgbClr val="4ECDC4"/>
                </a:solidFill>
              </a:rPr>
              <a:t>URI Template</a:t>
            </a:r>
            <a:r>
              <a:rPr lang="es" sz="1800"/>
              <a:t> es una cadena de tipo URL que contiene uno o más nombres de variables (</a:t>
            </a:r>
            <a:r>
              <a:rPr i="1" lang="es" sz="1800"/>
              <a:t>variables de URL</a:t>
            </a:r>
            <a:r>
              <a:rPr lang="es" sz="1800"/>
              <a:t>)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Las variables URL tienen la forma: </a:t>
            </a:r>
            <a:r>
              <a:rPr i="1" lang="es" sz="1800">
                <a:solidFill>
                  <a:srgbClr val="4ECDC4"/>
                </a:solidFill>
              </a:rPr>
              <a:t>{userName}</a:t>
            </a:r>
            <a:endParaRPr sz="1800"/>
          </a:p>
          <a:p>
            <a:pPr indent="0" lvl="0" marL="9144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variable </a:t>
            </a:r>
            <a:r>
              <a:rPr i="1" lang="es" sz="1800">
                <a:solidFill>
                  <a:srgbClr val="4ECDC4"/>
                </a:solidFill>
              </a:rPr>
              <a:t>userName</a:t>
            </a:r>
            <a:r>
              <a:rPr lang="es" sz="1800"/>
              <a:t> necesita ser pasada como argumento del método </a:t>
            </a:r>
            <a:r>
              <a:rPr i="1" lang="es" sz="1800"/>
              <a:t>handler</a:t>
            </a:r>
            <a:r>
              <a:rPr lang="es" sz="1800"/>
              <a:t> acompañada de la anotación </a:t>
            </a:r>
            <a:r>
              <a:rPr i="1" lang="es" sz="1800">
                <a:solidFill>
                  <a:srgbClr val="4ECDC4"/>
                </a:solidFill>
              </a:rPr>
              <a:t>@PathVariable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3" name="Google Shape;1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650" y="2693825"/>
            <a:ext cx="3544800" cy="26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8650" y="4045800"/>
            <a:ext cx="5143375" cy="22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una URI Template?</a:t>
            </a:r>
            <a:endParaRPr/>
          </a:p>
        </p:txBody>
      </p:sp>
      <p:sp>
        <p:nvSpPr>
          <p:cNvPr id="200" name="Google Shape;200;p37"/>
          <p:cNvSpPr txBox="1"/>
          <p:nvPr>
            <p:ph idx="1" type="body"/>
          </p:nvPr>
        </p:nvSpPr>
        <p:spPr>
          <a:xfrm>
            <a:off x="691200" y="1358700"/>
            <a:ext cx="80499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Cuando se sustituyen los valores de esas variables, el URI  template </a:t>
            </a:r>
            <a:r>
              <a:rPr i="1" lang="es" sz="1800">
                <a:solidFill>
                  <a:srgbClr val="4ECDC4"/>
                </a:solidFill>
              </a:rPr>
              <a:t>se convierte en una URL concreta</a:t>
            </a:r>
            <a:endParaRPr i="1" sz="1800">
              <a:solidFill>
                <a:srgbClr val="4ECDC4"/>
              </a:solidFill>
            </a:endParaRPr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20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http://localhost:8080/users/3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20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http://localhost:8080/users/99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Solo e</a:t>
            </a:r>
            <a:r>
              <a:rPr lang="es" sz="1800"/>
              <a:t>ntonces, el </a:t>
            </a:r>
            <a:r>
              <a:rPr i="1" lang="es" sz="1800">
                <a:solidFill>
                  <a:srgbClr val="4ECDC4"/>
                </a:solidFill>
              </a:rPr>
              <a:t>request URI</a:t>
            </a:r>
            <a:r>
              <a:rPr lang="es" sz="1800"/>
              <a:t> es comparado con alguna plantilla URI (</a:t>
            </a:r>
            <a:r>
              <a:rPr i="1" lang="es" sz="1800"/>
              <a:t>URI Template</a:t>
            </a:r>
            <a:r>
              <a:rPr lang="es" sz="1800"/>
              <a:t>) y si coincide se invoca el método </a:t>
            </a:r>
            <a:r>
              <a:rPr i="1" lang="es" sz="1800"/>
              <a:t>handler</a:t>
            </a:r>
            <a:r>
              <a:rPr lang="es" sz="1800"/>
              <a:t> correspondiente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una URI Template?</a:t>
            </a:r>
            <a:endParaRPr/>
          </a:p>
        </p:txBody>
      </p:sp>
      <p:sp>
        <p:nvSpPr>
          <p:cNvPr id="206" name="Google Shape;206;p38"/>
          <p:cNvSpPr txBox="1"/>
          <p:nvPr>
            <p:ph idx="1" type="body"/>
          </p:nvPr>
        </p:nvSpPr>
        <p:spPr>
          <a:xfrm>
            <a:off x="691200" y="1358700"/>
            <a:ext cx="78207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Supongamos el siguiente </a:t>
            </a:r>
            <a:r>
              <a:rPr i="1" lang="es" sz="1800"/>
              <a:t>request URL</a:t>
            </a:r>
            <a:r>
              <a:rPr lang="es" sz="1800"/>
              <a:t>: 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20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http://localhost:8080/users/3</a:t>
            </a:r>
            <a:endParaRPr i="1" sz="1800">
              <a:solidFill>
                <a:srgbClr val="FF0000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El valor </a:t>
            </a:r>
            <a:r>
              <a:rPr i="1" lang="es" sz="1800">
                <a:solidFill>
                  <a:srgbClr val="4ECDC4"/>
                </a:solidFill>
              </a:rPr>
              <a:t>3</a:t>
            </a:r>
            <a:r>
              <a:rPr lang="es" sz="1800"/>
              <a:t> será capturado en el argumento </a:t>
            </a:r>
            <a:r>
              <a:rPr i="1" lang="es" sz="1800">
                <a:solidFill>
                  <a:srgbClr val="4ECDC4"/>
                </a:solidFill>
              </a:rPr>
              <a:t>id</a:t>
            </a:r>
            <a:r>
              <a:rPr lang="es" sz="1800"/>
              <a:t> de tipo String y parseado como parámetro del método: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7" name="Google Shape;2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195" y="2983225"/>
            <a:ext cx="5069605" cy="16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una URI Template?</a:t>
            </a:r>
            <a:endParaRPr/>
          </a:p>
        </p:txBody>
      </p:sp>
      <p:sp>
        <p:nvSpPr>
          <p:cNvPr id="213" name="Google Shape;213;p39"/>
          <p:cNvSpPr txBox="1"/>
          <p:nvPr>
            <p:ph idx="1" type="body"/>
          </p:nvPr>
        </p:nvSpPr>
        <p:spPr>
          <a:xfrm>
            <a:off x="691200" y="1358700"/>
            <a:ext cx="78207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Podemos usar múltiples anotaciones </a:t>
            </a:r>
            <a:r>
              <a:rPr i="1" lang="es" sz="1800">
                <a:solidFill>
                  <a:srgbClr val="4ECDC4"/>
                </a:solidFill>
              </a:rPr>
              <a:t>@PathVariable</a:t>
            </a:r>
            <a:r>
              <a:rPr lang="es" sz="1800"/>
              <a:t> para capturar múltiples variables </a:t>
            </a:r>
            <a:r>
              <a:rPr i="1" lang="es" sz="1800"/>
              <a:t>URI Template</a:t>
            </a:r>
            <a:r>
              <a:rPr lang="es" sz="1800"/>
              <a:t>: 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20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http://localhost:8080/users/1/posts/2</a:t>
            </a:r>
            <a:endParaRPr i="1" sz="1800">
              <a:solidFill>
                <a:srgbClr val="FF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4" name="Google Shape;214;p39"/>
          <p:cNvSpPr txBox="1"/>
          <p:nvPr>
            <p:ph idx="1" type="body"/>
          </p:nvPr>
        </p:nvSpPr>
        <p:spPr>
          <a:xfrm>
            <a:off x="556200" y="2760800"/>
            <a:ext cx="2408700" cy="19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/>
              <a:t>El valor </a:t>
            </a:r>
            <a:r>
              <a:rPr i="1" lang="es" sz="1800">
                <a:solidFill>
                  <a:srgbClr val="4ECDC4"/>
                </a:solidFill>
              </a:rPr>
              <a:t>1</a:t>
            </a:r>
            <a:r>
              <a:rPr lang="es" sz="1800"/>
              <a:t> será capturado en el argumento </a:t>
            </a:r>
            <a:r>
              <a:rPr i="1" lang="es" sz="1800">
                <a:solidFill>
                  <a:srgbClr val="4ECDC4"/>
                </a:solidFill>
              </a:rPr>
              <a:t>id</a:t>
            </a:r>
            <a:r>
              <a:rPr lang="es" sz="1800"/>
              <a:t> y el valor </a:t>
            </a:r>
            <a:r>
              <a:rPr i="1" lang="es" sz="1800">
                <a:solidFill>
                  <a:srgbClr val="4ECDC4"/>
                </a:solidFill>
              </a:rPr>
              <a:t>2</a:t>
            </a:r>
            <a:r>
              <a:rPr lang="es" sz="1800"/>
              <a:t> en el argumento </a:t>
            </a:r>
            <a:r>
              <a:rPr i="1" lang="es" sz="1800">
                <a:solidFill>
                  <a:srgbClr val="4ECDC4"/>
                </a:solidFill>
              </a:rPr>
              <a:t>postId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5" name="Google Shape;21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0400" y="2646350"/>
            <a:ext cx="5486100" cy="21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Argumentos en métodos Handler</a:t>
            </a:r>
            <a:endParaRPr/>
          </a:p>
        </p:txBody>
      </p:sp>
      <p:sp>
        <p:nvSpPr>
          <p:cNvPr id="221" name="Google Shape;221;p40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Podemos usar cualquiera de estos objetos como argumentos de los métodos handler del controlador. </a:t>
            </a:r>
            <a:r>
              <a:rPr i="1" lang="es" sz="1800">
                <a:solidFill>
                  <a:srgbClr val="4ECDC4"/>
                </a:solidFill>
              </a:rPr>
              <a:t>Serán creados automáticamente por Spring</a:t>
            </a:r>
            <a:r>
              <a:rPr lang="es" sz="1800"/>
              <a:t> y pasados al método: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i="1" lang="es" sz="1800">
                <a:solidFill>
                  <a:srgbClr val="4ECDC4"/>
                </a:solidFill>
              </a:rPr>
              <a:t>HttpServletRequest</a:t>
            </a:r>
            <a:r>
              <a:rPr lang="es" sz="1800"/>
              <a:t> o </a:t>
            </a:r>
            <a:r>
              <a:rPr i="1" lang="es" sz="1800">
                <a:solidFill>
                  <a:srgbClr val="4ECDC4"/>
                </a:solidFill>
              </a:rPr>
              <a:t>HttpServletResponse</a:t>
            </a:r>
            <a:r>
              <a:rPr lang="es" sz="1800"/>
              <a:t> → Objeto request o response (Servlet API)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i="1" lang="es" sz="1800">
                <a:solidFill>
                  <a:srgbClr val="4ECDC4"/>
                </a:solidFill>
              </a:rPr>
              <a:t>HttpSession</a:t>
            </a:r>
            <a:r>
              <a:rPr lang="es" sz="1800"/>
              <a:t> → Objeto Session (Servlet API)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i="1" lang="es" sz="1800">
                <a:solidFill>
                  <a:srgbClr val="4ECDC4"/>
                </a:solidFill>
              </a:rPr>
              <a:t>java.util.Locale</a:t>
            </a:r>
            <a:r>
              <a:rPr lang="es" sz="1800"/>
              <a:t> → Configuración Regional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i="1" lang="es" sz="1800">
                <a:solidFill>
                  <a:srgbClr val="4ECDC4"/>
                </a:solidFill>
              </a:rPr>
              <a:t>java.security.Principal</a:t>
            </a:r>
            <a:r>
              <a:rPr lang="es" sz="1800"/>
              <a:t> → Usuario autenticado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Anotación @RequestParam</a:t>
            </a:r>
            <a:endParaRPr/>
          </a:p>
        </p:txBody>
      </p:sp>
      <p:sp>
        <p:nvSpPr>
          <p:cNvPr id="227" name="Google Shape;227;p41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b="1" i="1" lang="es" sz="1800">
                <a:solidFill>
                  <a:srgbClr val="4ECDC4"/>
                </a:solidFill>
              </a:rPr>
              <a:t>@RequestParam</a:t>
            </a:r>
            <a:r>
              <a:rPr lang="es" sz="1800"/>
              <a:t> e</a:t>
            </a:r>
            <a:r>
              <a:rPr lang="es" sz="1800"/>
              <a:t>xtrae los parámetros enviados en la URL en la petición (cadena de variables a partir de ?):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20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http://localhost:8080/request1?name=David</a:t>
            </a:r>
            <a:endParaRPr i="1" sz="1800">
              <a:solidFill>
                <a:srgbClr val="660000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ts val="1800"/>
              <a:buChar char="▣"/>
            </a:pPr>
            <a:r>
              <a:rPr lang="es" sz="1800"/>
              <a:t>Los valores de los parámetros son convertidos y pasados como argumentos en los métodos handler</a:t>
            </a:r>
            <a:endParaRPr sz="1800"/>
          </a:p>
        </p:txBody>
      </p:sp>
      <p:pic>
        <p:nvPicPr>
          <p:cNvPr id="228" name="Google Shape;22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588" y="3376625"/>
            <a:ext cx="5840625" cy="8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Anotación @RequestHeader</a:t>
            </a:r>
            <a:endParaRPr/>
          </a:p>
        </p:txBody>
      </p:sp>
      <p:sp>
        <p:nvSpPr>
          <p:cNvPr id="234" name="Google Shape;234;p42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Con </a:t>
            </a:r>
            <a:r>
              <a:rPr b="1" i="1" lang="es" sz="1800">
                <a:solidFill>
                  <a:srgbClr val="4ECDC4"/>
                </a:solidFill>
              </a:rPr>
              <a:t>@RequestHeader</a:t>
            </a:r>
            <a:r>
              <a:rPr lang="es" sz="1800"/>
              <a:t> podemos acceder a las cabeceras específicas HTTP (request HTTP headers)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35" name="Google Shape;23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738" y="2318046"/>
            <a:ext cx="6236326" cy="22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3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Anotación @RequestBody</a:t>
            </a:r>
            <a:endParaRPr/>
          </a:p>
        </p:txBody>
      </p:sp>
      <p:sp>
        <p:nvSpPr>
          <p:cNvPr id="241" name="Google Shape;241;p43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Con </a:t>
            </a:r>
            <a:r>
              <a:rPr b="1" i="1" lang="es" sz="1800">
                <a:solidFill>
                  <a:srgbClr val="4ECDC4"/>
                </a:solidFill>
              </a:rPr>
              <a:t>@RequestBody</a:t>
            </a:r>
            <a:r>
              <a:rPr lang="es" sz="1800"/>
              <a:t> podemos acceder al cuerpo HTTP (</a:t>
            </a:r>
            <a:r>
              <a:rPr i="1" lang="es" sz="1800"/>
              <a:t>request HTTP body</a:t>
            </a:r>
            <a:r>
              <a:rPr lang="es" sz="1800"/>
              <a:t>)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Los valores de los parámetros son convertidos y pasados como argumentos en los métodos handler usando </a:t>
            </a:r>
            <a:r>
              <a:rPr i="1" lang="es" sz="1800">
                <a:solidFill>
                  <a:srgbClr val="4ECDC4"/>
                </a:solidFill>
              </a:rPr>
              <a:t>HttpMessageConverter</a:t>
            </a:r>
            <a:endParaRPr i="1" sz="1800">
              <a:solidFill>
                <a:srgbClr val="4ECDC4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42" name="Google Shape;24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351" y="3179725"/>
            <a:ext cx="5775100" cy="1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Model en métodos Handler</a:t>
            </a:r>
            <a:endParaRPr/>
          </a:p>
        </p:txBody>
      </p:sp>
      <p:sp>
        <p:nvSpPr>
          <p:cNvPr id="248" name="Google Shape;248;p44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El objeto </a:t>
            </a:r>
            <a:r>
              <a:rPr i="1" lang="es" sz="1800">
                <a:solidFill>
                  <a:srgbClr val="4ECDC4"/>
                </a:solidFill>
              </a:rPr>
              <a:t>Model</a:t>
            </a:r>
            <a:r>
              <a:rPr lang="es" sz="1800"/>
              <a:t> es creado por Spring automáticamente y a su vez es pasado como argumento en los métodos </a:t>
            </a:r>
            <a:r>
              <a:rPr i="1" lang="es" sz="1800"/>
              <a:t>handler</a:t>
            </a:r>
            <a:r>
              <a:rPr lang="es" sz="1800"/>
              <a:t> del controlador cuando es especificado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En el objeto </a:t>
            </a:r>
            <a:r>
              <a:rPr i="1" lang="es" sz="1800">
                <a:solidFill>
                  <a:srgbClr val="4ECDC4"/>
                </a:solidFill>
              </a:rPr>
              <a:t>Model</a:t>
            </a:r>
            <a:r>
              <a:rPr lang="es" sz="1800"/>
              <a:t> podemos asignar atributos </a:t>
            </a:r>
            <a:r>
              <a:rPr i="1" lang="es" sz="1800"/>
              <a:t>llave/valor</a:t>
            </a:r>
            <a:endParaRPr i="1"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Los objetos </a:t>
            </a:r>
            <a:r>
              <a:rPr i="1" lang="es" sz="1800">
                <a:solidFill>
                  <a:srgbClr val="4ECDC4"/>
                </a:solidFill>
              </a:rPr>
              <a:t>Models</a:t>
            </a:r>
            <a:r>
              <a:rPr lang="es" sz="1800"/>
              <a:t> son expuestos en las vistas: la vista puede acceder a estos modelos (atributos del objeto </a:t>
            </a:r>
            <a:r>
              <a:rPr i="1" lang="es" sz="1800">
                <a:solidFill>
                  <a:srgbClr val="4ECDC4"/>
                </a:solidFill>
              </a:rPr>
              <a:t>Model</a:t>
            </a:r>
            <a:r>
              <a:rPr lang="es" sz="1800"/>
              <a:t>) usando el lenguaje de expresiones (</a:t>
            </a:r>
            <a:r>
              <a:rPr i="1" lang="es" sz="1800">
                <a:solidFill>
                  <a:srgbClr val="4ECDC4"/>
                </a:solidFill>
              </a:rPr>
              <a:t>EL</a:t>
            </a:r>
            <a:r>
              <a:rPr lang="es" sz="1800"/>
              <a:t>)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ctrTitle"/>
          </p:nvPr>
        </p:nvSpPr>
        <p:spPr>
          <a:xfrm>
            <a:off x="4155750" y="351824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4ECDC4"/>
                </a:solidFill>
              </a:rPr>
              <a:t>Índice</a:t>
            </a:r>
            <a:endParaRPr sz="6000">
              <a:solidFill>
                <a:srgbClr val="4ECDC4"/>
              </a:solidFill>
            </a:endParaRPr>
          </a:p>
        </p:txBody>
      </p:sp>
      <p:sp>
        <p:nvSpPr>
          <p:cNvPr id="128" name="Google Shape;128;p27"/>
          <p:cNvSpPr txBox="1"/>
          <p:nvPr>
            <p:ph idx="1" type="subTitle"/>
          </p:nvPr>
        </p:nvSpPr>
        <p:spPr>
          <a:xfrm>
            <a:off x="671800" y="552850"/>
            <a:ext cx="4505400" cy="43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s" sz="1300">
                <a:solidFill>
                  <a:schemeClr val="lt1"/>
                </a:solidFill>
              </a:rPr>
              <a:t>¿Qué hace un controlador?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s" sz="1300">
                <a:solidFill>
                  <a:schemeClr val="lt1"/>
                </a:solidFill>
              </a:rPr>
              <a:t>Anotación @Controller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s" sz="1300">
                <a:solidFill>
                  <a:schemeClr val="lt1"/>
                </a:solidFill>
              </a:rPr>
              <a:t>Anotación @RequestMapping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s" sz="1300">
                <a:solidFill>
                  <a:schemeClr val="lt1"/>
                </a:solidFill>
              </a:rPr>
              <a:t>¿Qué es una URI Template?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s" sz="1300">
                <a:solidFill>
                  <a:schemeClr val="lt1"/>
                </a:solidFill>
              </a:rPr>
              <a:t>Argumentos en métodos Handler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s" sz="1300">
                <a:solidFill>
                  <a:schemeClr val="lt1"/>
                </a:solidFill>
              </a:rPr>
              <a:t>Anotación </a:t>
            </a:r>
            <a:r>
              <a:rPr b="1" lang="es" sz="1300">
                <a:solidFill>
                  <a:schemeClr val="lt1"/>
                </a:solidFill>
              </a:rPr>
              <a:t>@RequestParam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s" sz="1300">
                <a:solidFill>
                  <a:schemeClr val="lt1"/>
                </a:solidFill>
              </a:rPr>
              <a:t>Anotación </a:t>
            </a:r>
            <a:r>
              <a:rPr b="1" lang="es" sz="1300">
                <a:solidFill>
                  <a:schemeClr val="lt1"/>
                </a:solidFill>
              </a:rPr>
              <a:t>@RequestHeader 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s" sz="1300">
                <a:solidFill>
                  <a:schemeClr val="lt1"/>
                </a:solidFill>
              </a:rPr>
              <a:t>Anotación </a:t>
            </a:r>
            <a:r>
              <a:rPr b="1" lang="es" sz="1300">
                <a:solidFill>
                  <a:schemeClr val="lt1"/>
                </a:solidFill>
              </a:rPr>
              <a:t>@RequestBody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s" sz="1300">
                <a:solidFill>
                  <a:schemeClr val="lt1"/>
                </a:solidFill>
              </a:rPr>
              <a:t>Tipos de Model </a:t>
            </a:r>
            <a:r>
              <a:rPr b="1" lang="es" sz="1300">
                <a:solidFill>
                  <a:schemeClr val="lt1"/>
                </a:solidFill>
              </a:rPr>
              <a:t>en métodos Handler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s" sz="1300">
                <a:solidFill>
                  <a:schemeClr val="lt1"/>
                </a:solidFill>
              </a:rPr>
              <a:t>Selección de vista con el tipo de retorno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s" sz="1300">
                <a:solidFill>
                  <a:schemeClr val="lt1"/>
                </a:solidFill>
              </a:rPr>
              <a:t>Anotación @ResponseBody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s" sz="1300">
                <a:solidFill>
                  <a:schemeClr val="lt1"/>
                </a:solidFill>
              </a:rPr>
              <a:t>@PostMapping y redirecciones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300"/>
              <a:buChar char="●"/>
            </a:pPr>
            <a:r>
              <a:rPr b="1" lang="es" sz="1300">
                <a:solidFill>
                  <a:schemeClr val="lt1"/>
                </a:solidFill>
              </a:rPr>
              <a:t>Anotación @SessionAttributes</a:t>
            </a:r>
            <a:endParaRPr b="1"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Model en métodos Handler</a:t>
            </a:r>
            <a:endParaRPr/>
          </a:p>
        </p:txBody>
      </p:sp>
      <p:sp>
        <p:nvSpPr>
          <p:cNvPr id="254" name="Google Shape;254;p45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Los tipos de </a:t>
            </a:r>
            <a:r>
              <a:rPr i="1" lang="es" sz="1800">
                <a:solidFill>
                  <a:srgbClr val="4ECDC4"/>
                </a:solidFill>
              </a:rPr>
              <a:t>Model</a:t>
            </a:r>
            <a:r>
              <a:rPr lang="es" sz="1800"/>
              <a:t> soportados son: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i="1" lang="es" sz="1800">
                <a:solidFill>
                  <a:srgbClr val="4ECDC4"/>
                </a:solidFill>
              </a:rPr>
              <a:t>org.springframework.ui.Model</a:t>
            </a:r>
            <a:r>
              <a:rPr lang="es" sz="1800"/>
              <a:t>: </a:t>
            </a:r>
            <a:endParaRPr sz="1800"/>
          </a:p>
          <a:p>
            <a:pPr indent="-342900" lvl="2" marL="13716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</a:pPr>
            <a:r>
              <a:rPr lang="es" sz="1800"/>
              <a:t>contenedor de atributos para la vista (más básico)</a:t>
            </a:r>
            <a:endParaRPr sz="1800"/>
          </a:p>
        </p:txBody>
      </p:sp>
      <p:pic>
        <p:nvPicPr>
          <p:cNvPr id="255" name="Google Shape;25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223" y="2887975"/>
            <a:ext cx="3905274" cy="13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6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Model en métodos Handler</a:t>
            </a:r>
            <a:endParaRPr/>
          </a:p>
        </p:txBody>
      </p:sp>
      <p:sp>
        <p:nvSpPr>
          <p:cNvPr id="261" name="Google Shape;261;p46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>
              <a:spcBef>
                <a:spcPts val="480"/>
              </a:spcBef>
              <a:spcAft>
                <a:spcPts val="0"/>
              </a:spcAft>
              <a:buSzPts val="1800"/>
              <a:buChar char="□"/>
            </a:pPr>
            <a:r>
              <a:rPr i="1" lang="es" sz="1800">
                <a:solidFill>
                  <a:srgbClr val="4ECDC4"/>
                </a:solidFill>
              </a:rPr>
              <a:t>org.springframework.ui.ModelMap</a:t>
            </a:r>
            <a:r>
              <a:rPr lang="es" sz="1800"/>
              <a:t>: </a:t>
            </a:r>
            <a:endParaRPr sz="1800"/>
          </a:p>
          <a:p>
            <a:pPr indent="-342900" lvl="2" marL="13716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</a:pPr>
            <a:r>
              <a:rPr lang="es" sz="1800"/>
              <a:t>soporta invocación de métodos en cadena y auto-generación de nombres de atributos</a:t>
            </a:r>
            <a:endParaRPr sz="1800"/>
          </a:p>
        </p:txBody>
      </p:sp>
      <p:pic>
        <p:nvPicPr>
          <p:cNvPr id="262" name="Google Shape;26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738" y="2848500"/>
            <a:ext cx="4168525" cy="11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7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Model en métodos Handler</a:t>
            </a:r>
            <a:endParaRPr/>
          </a:p>
        </p:txBody>
      </p:sp>
      <p:sp>
        <p:nvSpPr>
          <p:cNvPr id="268" name="Google Shape;268;p47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>
              <a:spcBef>
                <a:spcPts val="480"/>
              </a:spcBef>
              <a:spcAft>
                <a:spcPts val="0"/>
              </a:spcAft>
              <a:buSzPts val="1800"/>
              <a:buChar char="□"/>
            </a:pPr>
            <a:r>
              <a:rPr i="1" lang="es" sz="1800">
                <a:solidFill>
                  <a:srgbClr val="4ECDC4"/>
                </a:solidFill>
              </a:rPr>
              <a:t>org.springframework.web.servlet.ModelView</a:t>
            </a:r>
            <a:r>
              <a:rPr lang="es" sz="1800"/>
              <a:t>: </a:t>
            </a:r>
            <a:endParaRPr sz="1800"/>
          </a:p>
          <a:p>
            <a:pPr indent="-342900" lvl="2" marL="13716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</a:pPr>
            <a:r>
              <a:rPr lang="es" sz="1800"/>
              <a:t>similar al anterior pero nos permite pasar toda la información a la vista en un </a:t>
            </a:r>
            <a:r>
              <a:rPr i="1" lang="es" sz="1800">
                <a:solidFill>
                  <a:srgbClr val="4ECDC4"/>
                </a:solidFill>
              </a:rPr>
              <a:t>return</a:t>
            </a:r>
            <a:endParaRPr sz="1800"/>
          </a:p>
        </p:txBody>
      </p:sp>
      <p:pic>
        <p:nvPicPr>
          <p:cNvPr id="269" name="Google Shape;26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7626" y="2753825"/>
            <a:ext cx="4888750" cy="12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8"/>
          <p:cNvSpPr txBox="1"/>
          <p:nvPr>
            <p:ph type="title"/>
          </p:nvPr>
        </p:nvSpPr>
        <p:spPr>
          <a:xfrm>
            <a:off x="691200" y="0"/>
            <a:ext cx="82614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Selección de vista con el tipo de retorno</a:t>
            </a:r>
            <a:endParaRPr/>
          </a:p>
        </p:txBody>
      </p:sp>
      <p:sp>
        <p:nvSpPr>
          <p:cNvPr id="275" name="Google Shape;275;p48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Podemos devolver en el método un tipo String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Será interpretado como el nombre de la vista (es la forma más común)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76" name="Google Shape;27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574" y="2707925"/>
            <a:ext cx="5866851" cy="195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8"/>
          <p:cNvSpPr/>
          <p:nvPr/>
        </p:nvSpPr>
        <p:spPr>
          <a:xfrm>
            <a:off x="6331500" y="2301000"/>
            <a:ext cx="2490900" cy="1559400"/>
          </a:xfrm>
          <a:prstGeom prst="ellipse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8"/>
          <p:cNvSpPr txBox="1"/>
          <p:nvPr/>
        </p:nvSpPr>
        <p:spPr>
          <a:xfrm>
            <a:off x="6351900" y="2301000"/>
            <a:ext cx="2470500" cy="15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my-page.html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Podemos devolver la URL con el nombre de la vista que resolverá el despliegue de la aplicación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84" name="Google Shape;28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475" y="2524953"/>
            <a:ext cx="5866850" cy="1947297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9"/>
          <p:cNvSpPr txBox="1"/>
          <p:nvPr>
            <p:ph type="title"/>
          </p:nvPr>
        </p:nvSpPr>
        <p:spPr>
          <a:xfrm>
            <a:off x="691200" y="0"/>
            <a:ext cx="82614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Selección de vista con el tipo de retorno</a:t>
            </a:r>
            <a:endParaRPr/>
          </a:p>
        </p:txBody>
      </p:sp>
      <p:sp>
        <p:nvSpPr>
          <p:cNvPr id="286" name="Google Shape;286;p49"/>
          <p:cNvSpPr/>
          <p:nvPr/>
        </p:nvSpPr>
        <p:spPr>
          <a:xfrm>
            <a:off x="6331500" y="2148600"/>
            <a:ext cx="2490900" cy="1559400"/>
          </a:xfrm>
          <a:prstGeom prst="ellipse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9"/>
          <p:cNvSpPr txBox="1"/>
          <p:nvPr/>
        </p:nvSpPr>
        <p:spPr>
          <a:xfrm>
            <a:off x="6351900" y="2148600"/>
            <a:ext cx="2470500" cy="15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/path/</a:t>
            </a:r>
            <a:r>
              <a:rPr b="1" lang="es">
                <a:solidFill>
                  <a:schemeClr val="lt1"/>
                </a:solidFill>
              </a:rPr>
              <a:t>my-page.html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0"/>
          <p:cNvSpPr txBox="1"/>
          <p:nvPr>
            <p:ph type="title"/>
          </p:nvPr>
        </p:nvSpPr>
        <p:spPr>
          <a:xfrm>
            <a:off x="691200" y="0"/>
            <a:ext cx="82614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Selección de vista con el tipo de retorno</a:t>
            </a:r>
            <a:endParaRPr/>
          </a:p>
        </p:txBody>
      </p:sp>
      <p:sp>
        <p:nvSpPr>
          <p:cNvPr id="293" name="Google Shape;293;p50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Se puede usar </a:t>
            </a:r>
            <a:r>
              <a:rPr i="1" lang="es" sz="1800">
                <a:solidFill>
                  <a:srgbClr val="4ECDC4"/>
                </a:solidFill>
              </a:rPr>
              <a:t>void</a:t>
            </a:r>
            <a:r>
              <a:rPr lang="es" sz="1800"/>
              <a:t> como tipo de retorno cuando el nombre de la vista es implícita, es decir no se define en ninguna parte en el método </a:t>
            </a:r>
            <a:r>
              <a:rPr i="1" lang="es" sz="1800"/>
              <a:t>handler</a:t>
            </a:r>
            <a:endParaRPr i="1"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Es determinada mediante </a:t>
            </a:r>
            <a:r>
              <a:rPr i="1" lang="es" sz="1800">
                <a:solidFill>
                  <a:srgbClr val="4ECDC4"/>
                </a:solidFill>
              </a:rPr>
              <a:t>RequestToViewNameTranslator</a:t>
            </a:r>
            <a:r>
              <a:rPr lang="es" sz="1800"/>
              <a:t>, vía </a:t>
            </a:r>
            <a:r>
              <a:rPr i="1" lang="es" sz="1800"/>
              <a:t>Mapping URL</a:t>
            </a:r>
            <a:r>
              <a:rPr lang="es" sz="1800"/>
              <a:t> (</a:t>
            </a:r>
            <a:r>
              <a:rPr i="1" lang="es" sz="1800"/>
              <a:t>Request Mapping</a:t>
            </a:r>
            <a:r>
              <a:rPr lang="es" sz="1800"/>
              <a:t>)</a:t>
            </a:r>
            <a:endParaRPr sz="18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94" name="Google Shape;29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525" y="3305350"/>
            <a:ext cx="6088949" cy="14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50"/>
          <p:cNvSpPr/>
          <p:nvPr/>
        </p:nvSpPr>
        <p:spPr>
          <a:xfrm>
            <a:off x="6014250" y="3247738"/>
            <a:ext cx="2490900" cy="1559400"/>
          </a:xfrm>
          <a:prstGeom prst="ellipse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0"/>
          <p:cNvSpPr txBox="1"/>
          <p:nvPr/>
        </p:nvSpPr>
        <p:spPr>
          <a:xfrm>
            <a:off x="6034650" y="3247738"/>
            <a:ext cx="2470500" cy="15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/same-as-view.html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97" name="Google Shape;29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5675" y="4057875"/>
            <a:ext cx="402100" cy="14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50"/>
          <p:cNvSpPr txBox="1"/>
          <p:nvPr/>
        </p:nvSpPr>
        <p:spPr>
          <a:xfrm>
            <a:off x="736150" y="3556475"/>
            <a:ext cx="55068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50"/>
          <p:cNvSpPr txBox="1"/>
          <p:nvPr/>
        </p:nvSpPr>
        <p:spPr>
          <a:xfrm>
            <a:off x="2208175" y="3963525"/>
            <a:ext cx="4971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endParaRPr sz="8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1"/>
          <p:cNvSpPr txBox="1"/>
          <p:nvPr>
            <p:ph type="title"/>
          </p:nvPr>
        </p:nvSpPr>
        <p:spPr>
          <a:xfrm>
            <a:off x="691200" y="0"/>
            <a:ext cx="80250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Anotación @ResponseBody</a:t>
            </a:r>
            <a:endParaRPr/>
          </a:p>
        </p:txBody>
      </p:sp>
      <p:sp>
        <p:nvSpPr>
          <p:cNvPr id="305" name="Google Shape;305;p51"/>
          <p:cNvSpPr txBox="1"/>
          <p:nvPr>
            <p:ph idx="1" type="body"/>
          </p:nvPr>
        </p:nvSpPr>
        <p:spPr>
          <a:xfrm>
            <a:off x="691200" y="1358700"/>
            <a:ext cx="78072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Si el método es anotado con </a:t>
            </a:r>
            <a:r>
              <a:rPr b="1" i="1" lang="es" sz="1800">
                <a:solidFill>
                  <a:srgbClr val="4ECDC4"/>
                </a:solidFill>
              </a:rPr>
              <a:t>@ResponseBody</a:t>
            </a:r>
            <a:r>
              <a:rPr lang="es" sz="1800"/>
              <a:t>, se declara el tipo de retorno como String y su contenido es almacenado en la respuesta dentro del cuerpo HTTP (</a:t>
            </a:r>
            <a:r>
              <a:rPr i="1" lang="es" sz="1800"/>
              <a:t>response HTTP body</a:t>
            </a:r>
            <a:r>
              <a:rPr lang="es" sz="1800"/>
              <a:t>)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ts val="1800"/>
              <a:buChar char="▣"/>
            </a:pPr>
            <a:r>
              <a:rPr lang="es" sz="1800"/>
              <a:t>No hay selección de vista (comúnmente usado para peticiones del tipo AJAX y RESTful)</a:t>
            </a:r>
            <a:endParaRPr sz="1800"/>
          </a:p>
        </p:txBody>
      </p:sp>
      <p:pic>
        <p:nvPicPr>
          <p:cNvPr id="306" name="Google Shape;30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775" y="3181750"/>
            <a:ext cx="6598049" cy="156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/>
          <p:nvPr>
            <p:ph type="title"/>
          </p:nvPr>
        </p:nvSpPr>
        <p:spPr>
          <a:xfrm>
            <a:off x="691200" y="0"/>
            <a:ext cx="80250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Anotación @ResponseBody</a:t>
            </a:r>
            <a:endParaRPr/>
          </a:p>
        </p:txBody>
      </p:sp>
      <p:sp>
        <p:nvSpPr>
          <p:cNvPr id="312" name="Google Shape;312;p52"/>
          <p:cNvSpPr txBox="1"/>
          <p:nvPr>
            <p:ph idx="1" type="body"/>
          </p:nvPr>
        </p:nvSpPr>
        <p:spPr>
          <a:xfrm>
            <a:off x="691200" y="1358700"/>
            <a:ext cx="78072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s"/>
              <a:t>¿View vs @ResponseBody?</a:t>
            </a:r>
            <a:endParaRPr b="1" i="1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Usamos </a:t>
            </a:r>
            <a:r>
              <a:rPr i="1" lang="es" sz="1800">
                <a:solidFill>
                  <a:srgbClr val="4ECDC4"/>
                </a:solidFill>
              </a:rPr>
              <a:t>ViewResolver + View</a:t>
            </a:r>
            <a:r>
              <a:rPr lang="es" sz="1800"/>
              <a:t> para generar documentos en el navegador, ejemplo HTML, PDF, XLS etc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ts val="1800"/>
              <a:buChar char="▣"/>
            </a:pPr>
            <a:r>
              <a:rPr lang="es" sz="1800"/>
              <a:t>Usamos </a:t>
            </a:r>
            <a:r>
              <a:rPr i="1" lang="es" sz="1800">
                <a:solidFill>
                  <a:srgbClr val="4ECDC4"/>
                </a:solidFill>
              </a:rPr>
              <a:t>@ResponseBody</a:t>
            </a:r>
            <a:r>
              <a:rPr lang="es" sz="1800"/>
              <a:t> para el intercambio de datos con web servicios y Ajax, ejemplo JSON, XML, etc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3"/>
          <p:cNvSpPr txBox="1"/>
          <p:nvPr>
            <p:ph type="title"/>
          </p:nvPr>
        </p:nvSpPr>
        <p:spPr>
          <a:xfrm>
            <a:off x="691200" y="0"/>
            <a:ext cx="80250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@PostMapping y redirecciones</a:t>
            </a:r>
            <a:endParaRPr/>
          </a:p>
        </p:txBody>
      </p:sp>
      <p:sp>
        <p:nvSpPr>
          <p:cNvPr id="318" name="Google Shape;318;p53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anotación </a:t>
            </a:r>
            <a:r>
              <a:rPr i="1" lang="es" sz="1800">
                <a:solidFill>
                  <a:srgbClr val="4ECDC4"/>
                </a:solidFill>
              </a:rPr>
              <a:t>@PostMapping</a:t>
            </a:r>
            <a:r>
              <a:rPr lang="es" sz="1800"/>
              <a:t> en un método handler que atenderá peticiones POST (para formularios)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Es equivalente a: </a:t>
            </a:r>
            <a:endParaRPr sz="1800"/>
          </a:p>
          <a:p>
            <a:pPr indent="-3048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onsolas"/>
              <a:buChar char="□"/>
            </a:pPr>
            <a:r>
              <a:rPr lang="es" sz="1200">
                <a:solidFill>
                  <a:srgbClr val="4ECDC4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@RequestMapping(</a:t>
            </a:r>
            <a:r>
              <a:rPr lang="es" sz="120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value = “/path”, method = RequestMethod.POST)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Es habitual que una vez atendida la petición sea necesario redirigir el flujo al final de la lógica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ts val="1800"/>
              <a:buChar char="▣"/>
            </a:pPr>
            <a:r>
              <a:rPr lang="es" sz="1800"/>
              <a:t>Podemos hacerlo devolviendo la cadena de texto </a:t>
            </a:r>
            <a:r>
              <a:rPr i="1" lang="es" sz="1800">
                <a:solidFill>
                  <a:srgbClr val="4ECDC4"/>
                </a:solidFill>
              </a:rPr>
              <a:t>redirect</a:t>
            </a:r>
            <a:r>
              <a:rPr lang="es" sz="1800"/>
              <a:t>:</a:t>
            </a:r>
            <a:endParaRPr sz="1800"/>
          </a:p>
        </p:txBody>
      </p:sp>
      <p:pic>
        <p:nvPicPr>
          <p:cNvPr id="319" name="Google Shape;31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863" y="3922448"/>
            <a:ext cx="5176125" cy="8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4"/>
          <p:cNvSpPr txBox="1"/>
          <p:nvPr>
            <p:ph type="title"/>
          </p:nvPr>
        </p:nvSpPr>
        <p:spPr>
          <a:xfrm>
            <a:off x="691200" y="0"/>
            <a:ext cx="80250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@PostMapping y redirecciones</a:t>
            </a:r>
            <a:endParaRPr/>
          </a:p>
        </p:txBody>
      </p:sp>
      <p:sp>
        <p:nvSpPr>
          <p:cNvPr id="325" name="Google Shape;325;p54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Si necesitamos pasar parámetros en la redirección, lo haremos mediante el objeto </a:t>
            </a:r>
            <a:r>
              <a:rPr i="1" lang="es" sz="1800">
                <a:solidFill>
                  <a:srgbClr val="4ECDC4"/>
                </a:solidFill>
              </a:rPr>
              <a:t>RedirectAttributes</a:t>
            </a:r>
            <a:r>
              <a:rPr lang="es" sz="1800"/>
              <a:t> 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RedirectAttributes</a:t>
            </a:r>
            <a:r>
              <a:rPr lang="es" sz="1800"/>
              <a:t> es una </a:t>
            </a:r>
            <a:r>
              <a:rPr lang="es" sz="1800"/>
              <a:t>sub-interfaz del objeto </a:t>
            </a:r>
            <a:r>
              <a:rPr i="1" lang="es" sz="1800">
                <a:solidFill>
                  <a:srgbClr val="4ECDC4"/>
                </a:solidFill>
              </a:rPr>
              <a:t>Model</a:t>
            </a:r>
            <a:r>
              <a:rPr lang="es" sz="1800"/>
              <a:t> y puede usarse de la misma manera (declarándolo en los parámetros del método):</a:t>
            </a:r>
            <a:endParaRPr sz="1800"/>
          </a:p>
        </p:txBody>
      </p:sp>
      <p:pic>
        <p:nvPicPr>
          <p:cNvPr id="326" name="Google Shape;32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235" y="3417175"/>
            <a:ext cx="4835319" cy="8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hace un controlador?</a:t>
            </a:r>
            <a:endParaRPr/>
          </a:p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691200" y="1358700"/>
            <a:ext cx="80028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Los controladores </a:t>
            </a:r>
            <a:r>
              <a:rPr i="1" lang="es" sz="1800">
                <a:solidFill>
                  <a:srgbClr val="4ECDC4"/>
                </a:solidFill>
              </a:rPr>
              <a:t>proporcionan acceso a la lógica de negocio</a:t>
            </a:r>
            <a:endParaRPr i="1" sz="1800">
              <a:solidFill>
                <a:srgbClr val="4ECDC4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Normalmente, </a:t>
            </a:r>
            <a:r>
              <a:rPr i="1" lang="es" sz="1800">
                <a:solidFill>
                  <a:srgbClr val="4ECDC4"/>
                </a:solidFill>
              </a:rPr>
              <a:t>un controlador delega el proceso de lógica</a:t>
            </a:r>
            <a:r>
              <a:rPr lang="es" sz="1800"/>
              <a:t> de negocio a un conjunto de componentes de servicios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Los </a:t>
            </a:r>
            <a:r>
              <a:rPr i="1" lang="es" sz="1800">
                <a:solidFill>
                  <a:srgbClr val="4ECDC4"/>
                </a:solidFill>
              </a:rPr>
              <a:t>servicios</a:t>
            </a:r>
            <a:r>
              <a:rPr lang="es" sz="1800"/>
              <a:t> a su vez </a:t>
            </a:r>
            <a:r>
              <a:rPr i="1" lang="es" sz="1800">
                <a:solidFill>
                  <a:srgbClr val="4ECDC4"/>
                </a:solidFill>
              </a:rPr>
              <a:t>acceden a las bases de datos mediante la interfaz Dao</a:t>
            </a:r>
            <a:r>
              <a:rPr lang="es" sz="1800"/>
              <a:t> (</a:t>
            </a:r>
            <a:r>
              <a:rPr i="1" lang="es" sz="1800"/>
              <a:t>Objeto de Acceso a Datos</a:t>
            </a:r>
            <a:r>
              <a:rPr lang="es" sz="1800"/>
              <a:t>)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Los controladores reciben parámetros del usuario (</a:t>
            </a:r>
            <a:r>
              <a:rPr i="1" lang="es" sz="1800"/>
              <a:t>input</a:t>
            </a:r>
            <a:r>
              <a:rPr lang="es" sz="1800"/>
              <a:t>) y lo convierten en un objeto del modelo, poblando en sus atributos los datos enviados, como resultado de la lógica de negocio</a:t>
            </a:r>
            <a:endParaRPr sz="18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5"/>
          <p:cNvSpPr txBox="1"/>
          <p:nvPr>
            <p:ph type="title"/>
          </p:nvPr>
        </p:nvSpPr>
        <p:spPr>
          <a:xfrm>
            <a:off x="691200" y="0"/>
            <a:ext cx="80250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Anotación @SessionAttributes</a:t>
            </a:r>
            <a:endParaRPr/>
          </a:p>
        </p:txBody>
      </p:sp>
      <p:sp>
        <p:nvSpPr>
          <p:cNvPr id="332" name="Google Shape;332;p55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Define atributos de sesión utilizados por un controlador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Contiene una lista de los nombres de los atributos del objeto </a:t>
            </a:r>
            <a:r>
              <a:rPr i="1" lang="es" sz="1800">
                <a:solidFill>
                  <a:srgbClr val="4ECDC4"/>
                </a:solidFill>
              </a:rPr>
              <a:t>Model</a:t>
            </a:r>
            <a:r>
              <a:rPr lang="es" sz="1800"/>
              <a:t>, cuyos valores u objetos son almacenados en la sesión HTTP, típicamente beans asociados a un formulario (objeto comando o de formulario) </a:t>
            </a:r>
            <a:r>
              <a:rPr i="1" lang="es" sz="1800">
                <a:solidFill>
                  <a:srgbClr val="4ECDC4"/>
                </a:solidFill>
              </a:rPr>
              <a:t>para que sean persistentes y accesibles entre diferentes requests</a:t>
            </a:r>
            <a:r>
              <a:rPr lang="es" sz="1800"/>
              <a:t> (solicitudes posteriores)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ts val="1800"/>
              <a:buChar char="▣"/>
            </a:pPr>
            <a:r>
              <a:rPr lang="es" sz="1800"/>
              <a:t>Ideal para formularios</a:t>
            </a:r>
            <a:endParaRPr sz="1800"/>
          </a:p>
        </p:txBody>
      </p:sp>
      <p:pic>
        <p:nvPicPr>
          <p:cNvPr id="333" name="Google Shape;33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350" y="3850800"/>
            <a:ext cx="6267299" cy="8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6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56"/>
          <p:cNvSpPr txBox="1"/>
          <p:nvPr>
            <p:ph idx="4294967295" type="ctrTitle"/>
          </p:nvPr>
        </p:nvSpPr>
        <p:spPr>
          <a:xfrm>
            <a:off x="582500" y="1279825"/>
            <a:ext cx="8409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4ECDC4"/>
                </a:solidFill>
              </a:rPr>
              <a:t>Ref</a:t>
            </a:r>
            <a:endParaRPr sz="12000">
              <a:solidFill>
                <a:srgbClr val="4ECDC4"/>
              </a:solidFill>
            </a:endParaRPr>
          </a:p>
        </p:txBody>
      </p:sp>
      <p:sp>
        <p:nvSpPr>
          <p:cNvPr id="340" name="Google Shape;340;p56"/>
          <p:cNvSpPr txBox="1"/>
          <p:nvPr>
            <p:ph idx="4294967295" type="subTitle"/>
          </p:nvPr>
        </p:nvSpPr>
        <p:spPr>
          <a:xfrm>
            <a:off x="701975" y="2188400"/>
            <a:ext cx="79314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4000"/>
              <a:t>Controladores</a:t>
            </a:r>
            <a:endParaRPr b="1" sz="4000"/>
          </a:p>
        </p:txBody>
      </p:sp>
      <p:sp>
        <p:nvSpPr>
          <p:cNvPr id="341" name="Google Shape;341;p56"/>
          <p:cNvSpPr txBox="1"/>
          <p:nvPr>
            <p:ph idx="4294967295" type="body"/>
          </p:nvPr>
        </p:nvSpPr>
        <p:spPr>
          <a:xfrm>
            <a:off x="701975" y="3448988"/>
            <a:ext cx="6665100" cy="1419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https://docs.spring.io/spring/docs/current/spring-framework-reference/web.html#mvc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https://www.tutorialspoint.com/spring/spring_web_mvc_framework.htm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https://crunchify.com/spring-mvc-introduction-to-spring-3-mvc-framework/</a:t>
            </a:r>
            <a:endParaRPr sz="1000"/>
          </a:p>
          <a:p>
            <a:pPr indent="-292100" lvl="0" marL="457200">
              <a:spcBef>
                <a:spcPts val="1000"/>
              </a:spcBef>
              <a:spcAft>
                <a:spcPts val="1000"/>
              </a:spcAft>
              <a:buSzPts val="1000"/>
              <a:buChar char="▣"/>
            </a:pPr>
            <a:r>
              <a:rPr lang="es" sz="1000"/>
              <a:t>https://www.boraji.com/spring-mvc-4-sessionattributes-example</a:t>
            </a:r>
            <a:endParaRPr sz="1000"/>
          </a:p>
        </p:txBody>
      </p:sp>
      <p:sp>
        <p:nvSpPr>
          <p:cNvPr id="342" name="Google Shape;342;p56"/>
          <p:cNvSpPr/>
          <p:nvPr/>
        </p:nvSpPr>
        <p:spPr>
          <a:xfrm>
            <a:off x="813273" y="3075198"/>
            <a:ext cx="1533600" cy="103275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343" name="Google Shape;343;p56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Anotación @Controller</a:t>
            </a:r>
            <a:endParaRPr/>
          </a:p>
        </p:txBody>
      </p:sp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Los controladores anotados con </a:t>
            </a:r>
            <a:r>
              <a:rPr b="1" i="1" lang="es" sz="1800">
                <a:solidFill>
                  <a:srgbClr val="4ECDC4"/>
                </a:solidFill>
              </a:rPr>
              <a:t>@Controller</a:t>
            </a:r>
            <a:r>
              <a:rPr lang="es" sz="1800"/>
              <a:t> no necesitan extender de ninguna clase base ni tampoco implementar la interfaz específica </a:t>
            </a:r>
            <a:r>
              <a:rPr i="1" lang="es" sz="1800"/>
              <a:t>controller</a:t>
            </a:r>
            <a:endParaRPr i="1"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Los controladores anotados con </a:t>
            </a:r>
            <a:r>
              <a:rPr b="1" i="1" lang="es" sz="1800">
                <a:solidFill>
                  <a:srgbClr val="4ECDC4"/>
                </a:solidFill>
              </a:rPr>
              <a:t>@Controller</a:t>
            </a:r>
            <a:r>
              <a:rPr lang="es" sz="1800"/>
              <a:t> tampoco tienen dependencia </a:t>
            </a:r>
            <a:r>
              <a:rPr lang="es" sz="1800"/>
              <a:t>directa </a:t>
            </a:r>
            <a:r>
              <a:rPr lang="es" sz="1800"/>
              <a:t>de los </a:t>
            </a:r>
            <a:r>
              <a:rPr i="1" lang="es" sz="1800"/>
              <a:t>Servlets</a:t>
            </a:r>
            <a:endParaRPr i="1"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En otras palabras, los controladores en Spring son clases POJO anotadas </a:t>
            </a:r>
            <a:r>
              <a:rPr lang="es" sz="1800"/>
              <a:t>con </a:t>
            </a:r>
            <a:r>
              <a:rPr b="1" i="1" lang="es" sz="1800">
                <a:solidFill>
                  <a:srgbClr val="4ECDC4"/>
                </a:solidFill>
              </a:rPr>
              <a:t>@Controller</a:t>
            </a:r>
            <a:r>
              <a:rPr lang="es" sz="1800"/>
              <a:t> </a:t>
            </a:r>
            <a:r>
              <a:rPr lang="es" sz="1800"/>
              <a:t>que no heredan de nada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Anotación @Controller</a:t>
            </a:r>
            <a:endParaRPr/>
          </a:p>
        </p:txBody>
      </p:sp>
      <p:sp>
        <p:nvSpPr>
          <p:cNvPr id="146" name="Google Shape;146;p30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Un ejemplo típico de controlador anotado: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7" name="Google Shape;1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888" y="2329385"/>
            <a:ext cx="6934228" cy="136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0"/>
          <p:cNvSpPr txBox="1"/>
          <p:nvPr/>
        </p:nvSpPr>
        <p:spPr>
          <a:xfrm>
            <a:off x="3967500" y="2742000"/>
            <a:ext cx="40716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 sz="48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rPr>
              <a:t>@Controller</a:t>
            </a:r>
            <a:endParaRPr i="1" sz="4800">
              <a:solidFill>
                <a:srgbClr val="4ECDC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Anotación @RequestMapping</a:t>
            </a:r>
            <a:endParaRPr/>
          </a:p>
        </p:txBody>
      </p:sp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b="1" i="1" lang="es" sz="1800">
                <a:solidFill>
                  <a:srgbClr val="4ECDC4"/>
                </a:solidFill>
              </a:rPr>
              <a:t>@RequestMapping</a:t>
            </a:r>
            <a:r>
              <a:rPr lang="es" sz="1800"/>
              <a:t> es usada para mapear las URLs hacia métodos handler de una clase </a:t>
            </a:r>
            <a:r>
              <a:rPr i="1" lang="es" sz="1800"/>
              <a:t>Controller</a:t>
            </a:r>
            <a:endParaRPr i="1"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anotación </a:t>
            </a:r>
            <a:r>
              <a:rPr b="1" i="1" lang="es" sz="1800">
                <a:solidFill>
                  <a:srgbClr val="4ECDC4"/>
                </a:solidFill>
              </a:rPr>
              <a:t>@RequestMapping</a:t>
            </a:r>
            <a:r>
              <a:rPr lang="es" sz="1800"/>
              <a:t> se puede especificar: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A nivel de la </a:t>
            </a:r>
            <a:r>
              <a:rPr b="1" i="1" lang="es" sz="1800">
                <a:solidFill>
                  <a:srgbClr val="738498"/>
                </a:solidFill>
              </a:rPr>
              <a:t>clase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A nivel de </a:t>
            </a:r>
            <a:r>
              <a:rPr b="1" i="1" lang="es" sz="1800">
                <a:solidFill>
                  <a:srgbClr val="738498"/>
                </a:solidFill>
              </a:rPr>
              <a:t>método</a:t>
            </a:r>
            <a:endParaRPr b="1" i="1" sz="1800">
              <a:solidFill>
                <a:srgbClr val="738498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Acepta el atributo </a:t>
            </a:r>
            <a:r>
              <a:rPr i="1" lang="es" sz="1800">
                <a:solidFill>
                  <a:srgbClr val="4ECDC4"/>
                </a:solidFill>
              </a:rPr>
              <a:t>value</a:t>
            </a:r>
            <a:r>
              <a:rPr lang="es" sz="1800"/>
              <a:t> para indicar el path y el atributo </a:t>
            </a:r>
            <a:r>
              <a:rPr i="1" lang="es" sz="1800">
                <a:solidFill>
                  <a:srgbClr val="4ECDC4"/>
                </a:solidFill>
              </a:rPr>
              <a:t>method</a:t>
            </a:r>
            <a:r>
              <a:rPr lang="es" sz="1800"/>
              <a:t> para indicar la acción (GET, POST)</a:t>
            </a:r>
            <a:endParaRPr b="1" i="1" sz="1800">
              <a:solidFill>
                <a:srgbClr val="738498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Anotación @RequestMapping</a:t>
            </a:r>
            <a:endParaRPr/>
          </a:p>
        </p:txBody>
      </p:sp>
      <p:sp>
        <p:nvSpPr>
          <p:cNvPr id="160" name="Google Shape;160;p32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b="1" i="1" lang="es" sz="1800">
                <a:solidFill>
                  <a:srgbClr val="4ECDC4"/>
                </a:solidFill>
              </a:rPr>
              <a:t>@RequestMapping</a:t>
            </a:r>
            <a:r>
              <a:rPr lang="es" sz="1800"/>
              <a:t> puede usarse de las siguientes formas: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200">
                <a:solidFill>
                  <a:srgbClr val="4ECDC4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@RequestMapping(</a:t>
            </a:r>
            <a:r>
              <a:rPr lang="es" sz="120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“/path”) </a:t>
            </a:r>
            <a:r>
              <a:rPr lang="es" sz="1200"/>
              <a:t>→ Por defecto considera un GET</a:t>
            </a:r>
            <a:endParaRPr sz="12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200">
                <a:solidFill>
                  <a:srgbClr val="4ECDC4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@RequestMapping(</a:t>
            </a:r>
            <a:r>
              <a:rPr lang="es" sz="120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value = “/path”, method = RequestMethod.GET)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200">
                <a:solidFill>
                  <a:srgbClr val="4ECDC4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@RequestMapping(</a:t>
            </a:r>
            <a:r>
              <a:rPr lang="es" sz="120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value = “/path”, method = RequestMethod.POST)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Existen otras anotaciones equivalentes a nivel de método que </a:t>
            </a:r>
            <a:r>
              <a:rPr i="1" lang="es" sz="1800"/>
              <a:t>‘embeben’</a:t>
            </a:r>
            <a:r>
              <a:rPr lang="es" sz="1800"/>
              <a:t> la acción de la solicitud:</a:t>
            </a:r>
            <a:endParaRPr sz="1800"/>
          </a:p>
          <a:p>
            <a:pPr indent="-342900" lvl="1" marL="914400" rtl="0">
              <a:spcBef>
                <a:spcPts val="480"/>
              </a:spcBef>
              <a:spcAft>
                <a:spcPts val="0"/>
              </a:spcAft>
              <a:buSzPts val="1800"/>
              <a:buChar char="□"/>
            </a:pPr>
            <a:r>
              <a:rPr lang="es" sz="1200">
                <a:solidFill>
                  <a:srgbClr val="4ECDC4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@GetMapping(</a:t>
            </a:r>
            <a:r>
              <a:rPr lang="es" sz="120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“/path”)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>
              <a:spcBef>
                <a:spcPts val="1000"/>
              </a:spcBef>
              <a:spcAft>
                <a:spcPts val="1000"/>
              </a:spcAft>
              <a:buSzPts val="1800"/>
              <a:buChar char="□"/>
            </a:pPr>
            <a:r>
              <a:rPr lang="es" sz="1200">
                <a:solidFill>
                  <a:srgbClr val="4ECDC4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@PostMapping(</a:t>
            </a:r>
            <a:r>
              <a:rPr lang="es" sz="120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“/path”)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Anotación @RequestMapping</a:t>
            </a:r>
            <a:endParaRPr/>
          </a:p>
        </p:txBody>
      </p:sp>
      <p:sp>
        <p:nvSpPr>
          <p:cNvPr id="166" name="Google Shape;166;p33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i="1" lang="es" sz="1800"/>
              <a:t>La URL especificada en la anotación </a:t>
            </a:r>
            <a:r>
              <a:rPr i="1" lang="es" sz="1800">
                <a:solidFill>
                  <a:srgbClr val="4ECDC4"/>
                </a:solidFill>
              </a:rPr>
              <a:t>@RequestMapping</a:t>
            </a:r>
            <a:r>
              <a:rPr i="1" lang="es" sz="1800"/>
              <a:t> a nivel de </a:t>
            </a:r>
            <a:r>
              <a:rPr b="1" i="1" lang="es" sz="1800">
                <a:solidFill>
                  <a:srgbClr val="738498"/>
                </a:solidFill>
              </a:rPr>
              <a:t>clase</a:t>
            </a:r>
            <a:r>
              <a:rPr lang="es" sz="1800"/>
              <a:t> se concatena con </a:t>
            </a:r>
            <a:r>
              <a:rPr i="1" lang="es" sz="1800"/>
              <a:t>la URL especificada en la anotación </a:t>
            </a:r>
            <a:r>
              <a:rPr i="1" lang="es" sz="1800">
                <a:solidFill>
                  <a:srgbClr val="4ECDC4"/>
                </a:solidFill>
              </a:rPr>
              <a:t>@RequestMapping</a:t>
            </a:r>
            <a:r>
              <a:rPr i="1" lang="es" sz="1800"/>
              <a:t> a nivel de </a:t>
            </a:r>
            <a:r>
              <a:rPr b="1" i="1" lang="es" sz="1800">
                <a:solidFill>
                  <a:srgbClr val="738498"/>
                </a:solidFill>
              </a:rPr>
              <a:t>método</a:t>
            </a:r>
            <a:r>
              <a:rPr i="1" lang="es" sz="1800"/>
              <a:t> </a:t>
            </a:r>
            <a:endParaRPr i="1"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▣"/>
            </a:pPr>
            <a:r>
              <a:rPr lang="es" sz="1800"/>
              <a:t>Por lo tanto, la URL especificada en la anotación  </a:t>
            </a:r>
            <a:r>
              <a:rPr i="1" lang="es" sz="1800">
                <a:solidFill>
                  <a:srgbClr val="4ECDC4"/>
                </a:solidFill>
              </a:rPr>
              <a:t>@RequestMapping</a:t>
            </a:r>
            <a:r>
              <a:rPr lang="es" sz="1800"/>
              <a:t> a nivel de </a:t>
            </a:r>
            <a:r>
              <a:rPr b="1" i="1" lang="es" sz="1800">
                <a:solidFill>
                  <a:srgbClr val="738498"/>
                </a:solidFill>
              </a:rPr>
              <a:t>método</a:t>
            </a:r>
            <a:r>
              <a:rPr lang="es" sz="1800"/>
              <a:t> </a:t>
            </a:r>
            <a:r>
              <a:rPr i="1" lang="es" sz="1800">
                <a:solidFill>
                  <a:srgbClr val="4ECDC4"/>
                </a:solidFill>
              </a:rPr>
              <a:t>es relativa</a:t>
            </a:r>
            <a:r>
              <a:rPr lang="es" sz="1800"/>
              <a:t> a la URL especificada en la anotación </a:t>
            </a:r>
            <a:r>
              <a:rPr i="1" lang="es" sz="1800">
                <a:solidFill>
                  <a:srgbClr val="4ECDC4"/>
                </a:solidFill>
              </a:rPr>
              <a:t>@RequestMapping</a:t>
            </a:r>
            <a:r>
              <a:rPr lang="es" sz="1800"/>
              <a:t> a nivel de </a:t>
            </a:r>
            <a:r>
              <a:rPr b="1" i="1" lang="es" sz="1800">
                <a:solidFill>
                  <a:srgbClr val="738498"/>
                </a:solidFill>
              </a:rPr>
              <a:t>clase </a:t>
            </a:r>
            <a:r>
              <a:rPr lang="es" sz="1800"/>
              <a:t>siempre y cuando ésta se haya especificado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500" y="2012200"/>
            <a:ext cx="6999000" cy="21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4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Anotación @RequestMapping</a:t>
            </a:r>
            <a:endParaRPr/>
          </a:p>
        </p:txBody>
      </p:sp>
      <p:sp>
        <p:nvSpPr>
          <p:cNvPr id="173" name="Google Shape;173;p34"/>
          <p:cNvSpPr/>
          <p:nvPr/>
        </p:nvSpPr>
        <p:spPr>
          <a:xfrm>
            <a:off x="1154250" y="2288250"/>
            <a:ext cx="1721100" cy="209400"/>
          </a:xfrm>
          <a:prstGeom prst="rect">
            <a:avLst/>
          </a:prstGeom>
          <a:noFill/>
          <a:ln cap="flat" cmpd="sng" w="9525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4"/>
          <p:cNvSpPr/>
          <p:nvPr/>
        </p:nvSpPr>
        <p:spPr>
          <a:xfrm>
            <a:off x="1394400" y="2859150"/>
            <a:ext cx="2021100" cy="209400"/>
          </a:xfrm>
          <a:prstGeom prst="rect">
            <a:avLst/>
          </a:prstGeom>
          <a:noFill/>
          <a:ln cap="flat" cmpd="sng" w="9525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4"/>
          <p:cNvSpPr/>
          <p:nvPr/>
        </p:nvSpPr>
        <p:spPr>
          <a:xfrm>
            <a:off x="5062500" y="1404000"/>
            <a:ext cx="2490900" cy="1559400"/>
          </a:xfrm>
          <a:prstGeom prst="ellipse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4"/>
          <p:cNvSpPr txBox="1"/>
          <p:nvPr/>
        </p:nvSpPr>
        <p:spPr>
          <a:xfrm>
            <a:off x="5082900" y="1404000"/>
            <a:ext cx="2470500" cy="15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/users/profiles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