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0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05/11/2014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3528" y="1162043"/>
            <a:ext cx="2998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Avant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l’Institut du Service Civique</a:t>
            </a:r>
            <a:endParaRPr lang="fr-FR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866536" y="1144156"/>
            <a:ext cx="3179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Après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l’Institut du Service Civique</a:t>
            </a:r>
            <a:endParaRPr lang="fr-FR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55346" y="1700808"/>
            <a:ext cx="26670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Seuls </a:t>
            </a:r>
            <a:r>
              <a:rPr lang="fr-FR" sz="1100" b="1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59%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avaient 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une idée très claire de ce qu’ils souhaitaient faire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399434" y="1785447"/>
            <a:ext cx="2248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71% 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 aujourd’hui 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idées très claires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597" t="15602" r="8363" b="13896"/>
          <a:stretch/>
        </p:blipFill>
        <p:spPr bwMode="auto">
          <a:xfrm>
            <a:off x="7930013" y="6237312"/>
            <a:ext cx="1106483" cy="563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176738" y="2914221"/>
            <a:ext cx="29456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Seuls </a:t>
            </a:r>
            <a:r>
              <a:rPr lang="fr-FR" sz="1100" b="1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7%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étaient convaincus que 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réalisation de leur projet allait être facile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399434" y="2998860"/>
            <a:ext cx="2248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34% 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sont 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aujourd’hui convaincus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76738" y="3999394"/>
            <a:ext cx="2945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Seuls </a:t>
            </a:r>
            <a:r>
              <a:rPr lang="fr-FR" sz="1100" b="1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34%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pensaient 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avoir les compétences et les connaissances nécessaires pour réaliser leur projet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328527" y="4253309"/>
            <a:ext cx="2364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68% 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pensent désormais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07504" y="5205100"/>
            <a:ext cx="30841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Seuls </a:t>
            </a:r>
            <a:r>
              <a:rPr lang="fr-FR" sz="1100" b="1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18%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pensaient 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disposer d’un réseau suffisant pour réaliser leur projet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254868" y="5374377"/>
            <a:ext cx="2484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37% 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pensent aujourd’hui</a:t>
            </a:r>
          </a:p>
        </p:txBody>
      </p:sp>
      <p:cxnSp>
        <p:nvCxnSpPr>
          <p:cNvPr id="1031" name="Connecteur droit avec flèche 1030"/>
          <p:cNvCxnSpPr/>
          <p:nvPr/>
        </p:nvCxnSpPr>
        <p:spPr>
          <a:xfrm>
            <a:off x="3358879" y="2000890"/>
            <a:ext cx="5760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3358879" y="3214303"/>
            <a:ext cx="5760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3358879" y="4384114"/>
            <a:ext cx="5760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3358879" y="5505182"/>
            <a:ext cx="5760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ZoneTexte 1031"/>
          <p:cNvSpPr txBox="1"/>
          <p:nvPr/>
        </p:nvSpPr>
        <p:spPr>
          <a:xfrm>
            <a:off x="0" y="645333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Notes de 8 à 10/10 </a:t>
            </a:r>
          </a:p>
          <a:p>
            <a:r>
              <a:rPr lang="fr-FR" sz="1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 : 136 répondants de la promotion 2013, toutes filières confondues</a:t>
            </a:r>
            <a:endParaRPr lang="fr-FR" sz="10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6887271" y="2000890"/>
            <a:ext cx="5760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6887271" y="3214303"/>
            <a:ext cx="5760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887271" y="4384114"/>
            <a:ext cx="5760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6887271" y="5505182"/>
            <a:ext cx="5760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1" name="Picture 17" descr="U:\SlickSlides4\ICONS\Time\Time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087" y="1052736"/>
            <a:ext cx="444449" cy="44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ZoneTexte 1032"/>
          <p:cNvSpPr txBox="1"/>
          <p:nvPr/>
        </p:nvSpPr>
        <p:spPr>
          <a:xfrm>
            <a:off x="7569973" y="1125905"/>
            <a:ext cx="14665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Gain moyen : </a:t>
            </a:r>
          </a:p>
          <a:p>
            <a:pPr algn="ctr"/>
            <a:r>
              <a:rPr lang="fr-FR" sz="11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+ 23 points</a:t>
            </a:r>
            <a:endParaRPr lang="fr-FR" sz="11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7725000" y="3083498"/>
            <a:ext cx="1466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+ 27 points</a:t>
            </a:r>
            <a:endParaRPr lang="fr-FR" sz="14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7725000" y="4201343"/>
            <a:ext cx="1466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+ 34 points</a:t>
            </a:r>
            <a:endParaRPr lang="fr-FR" sz="14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7725000" y="5389766"/>
            <a:ext cx="1466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+ 20 points</a:t>
            </a:r>
            <a:endParaRPr lang="fr-FR" sz="11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4" name="ZoneTexte 1033"/>
          <p:cNvSpPr txBox="1"/>
          <p:nvPr/>
        </p:nvSpPr>
        <p:spPr>
          <a:xfrm>
            <a:off x="176738" y="169476"/>
            <a:ext cx="73475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 global de la promotion, l’Institut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 Service Civique permet à ses lauréats d’être plus </a:t>
            </a:r>
            <a:r>
              <a:rPr lang="fr-FR" sz="1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optimistes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sur leur projet, notamment en leur apportant les </a:t>
            </a:r>
            <a:r>
              <a:rPr lang="fr-FR" sz="1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compétences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</a:t>
            </a:r>
            <a:r>
              <a:rPr lang="fr-FR" sz="1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connaissances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nécessaires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5" name="ZoneTexte 1034"/>
          <p:cNvSpPr txBox="1"/>
          <p:nvPr/>
        </p:nvSpPr>
        <p:spPr>
          <a:xfrm>
            <a:off x="7904512" y="0"/>
            <a:ext cx="1239488" cy="41549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Ensemble de la promotion</a:t>
            </a:r>
            <a:endParaRPr lang="fr-FR" sz="105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7877400" y="2022485"/>
            <a:ext cx="1466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+ 12 points</a:t>
            </a:r>
            <a:endParaRPr lang="fr-FR" sz="11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0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3528" y="1162043"/>
            <a:ext cx="2998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Avant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l’Institut du Service Civique</a:t>
            </a:r>
            <a:endParaRPr lang="fr-FR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866536" y="1144156"/>
            <a:ext cx="3179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Après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l’Institut du Service Civique</a:t>
            </a:r>
            <a:endParaRPr lang="fr-FR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55346" y="1700808"/>
            <a:ext cx="26670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Seuls </a:t>
            </a:r>
            <a:r>
              <a:rPr lang="fr-FR" sz="1100" b="1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66%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avaient 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une idée très claire de ce qu’ils souhaitaient faire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399434" y="1785447"/>
            <a:ext cx="2248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82% 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 aujourd’hui 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idées très claires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597" t="15602" r="8363" b="13896"/>
          <a:stretch/>
        </p:blipFill>
        <p:spPr bwMode="auto">
          <a:xfrm>
            <a:off x="7930013" y="6237312"/>
            <a:ext cx="1106483" cy="563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176738" y="2914221"/>
            <a:ext cx="29456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Seuls </a:t>
            </a:r>
            <a:r>
              <a:rPr lang="fr-FR" sz="1100" b="1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6%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étaient convaincus que 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réalisation de leur projet allait être facile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399434" y="2998860"/>
            <a:ext cx="2248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37% 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sont 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aujourd’hui convaincus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76738" y="3999394"/>
            <a:ext cx="2945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Seuls </a:t>
            </a:r>
            <a:r>
              <a:rPr lang="fr-FR" sz="1100" b="1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34%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pensaient 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avoir les compétences et les connaissances nécessaires pour réaliser leur projet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328527" y="4253309"/>
            <a:ext cx="2364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75% 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pensent désormais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07504" y="5205100"/>
            <a:ext cx="30841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Seuls </a:t>
            </a:r>
            <a:r>
              <a:rPr lang="fr-FR" sz="1100" b="1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20%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pensaient 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disposer d’un réseau suffisant pour réaliser leur projet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254868" y="5374377"/>
            <a:ext cx="2484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39% 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pensent aujourd’hui</a:t>
            </a:r>
          </a:p>
        </p:txBody>
      </p:sp>
      <p:cxnSp>
        <p:nvCxnSpPr>
          <p:cNvPr id="1031" name="Connecteur droit avec flèche 1030"/>
          <p:cNvCxnSpPr/>
          <p:nvPr/>
        </p:nvCxnSpPr>
        <p:spPr>
          <a:xfrm>
            <a:off x="3358879" y="2000890"/>
            <a:ext cx="5760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3358879" y="3214303"/>
            <a:ext cx="5760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3358879" y="4384114"/>
            <a:ext cx="5760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3358879" y="5505182"/>
            <a:ext cx="5760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ZoneTexte 1031"/>
          <p:cNvSpPr txBox="1"/>
          <p:nvPr/>
        </p:nvSpPr>
        <p:spPr>
          <a:xfrm>
            <a:off x="0" y="645333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Notes de 8 à 10/10 </a:t>
            </a:r>
          </a:p>
          <a:p>
            <a:r>
              <a:rPr lang="fr-FR" sz="1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 : 80 répondants de la promotion 2013, filière formation</a:t>
            </a:r>
            <a:endParaRPr lang="fr-FR" sz="10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6887271" y="2000890"/>
            <a:ext cx="5760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6887271" y="3214303"/>
            <a:ext cx="5760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887271" y="4384114"/>
            <a:ext cx="5760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6887271" y="5505182"/>
            <a:ext cx="5760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1" name="Picture 17" descr="U:\SlickSlides4\ICONS\Time\Time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087" y="1052736"/>
            <a:ext cx="444449" cy="44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ZoneTexte 1032"/>
          <p:cNvSpPr txBox="1"/>
          <p:nvPr/>
        </p:nvSpPr>
        <p:spPr>
          <a:xfrm>
            <a:off x="7725000" y="1870085"/>
            <a:ext cx="1466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+ 16 points</a:t>
            </a:r>
            <a:endParaRPr lang="fr-FR" sz="11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7725000" y="3083498"/>
            <a:ext cx="1466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points</a:t>
            </a:r>
            <a:endParaRPr lang="fr-FR" sz="11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7725000" y="4201343"/>
            <a:ext cx="1466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+ 41 points</a:t>
            </a:r>
            <a:endParaRPr lang="fr-FR" sz="14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7724999" y="5351293"/>
            <a:ext cx="1466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+ 19 points</a:t>
            </a:r>
            <a:endParaRPr lang="fr-FR" sz="11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4" name="ZoneTexte 1033"/>
          <p:cNvSpPr txBox="1"/>
          <p:nvPr/>
        </p:nvSpPr>
        <p:spPr>
          <a:xfrm>
            <a:off x="176738" y="169476"/>
            <a:ext cx="7347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lauréats en formation sont ceux qui semblent le plus avoir bénéficié de leur année à l’Institut, assez logiquement grâce à l’acquisition de </a:t>
            </a:r>
            <a:r>
              <a:rPr lang="fr-FR" sz="1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connaissances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5" name="ZoneTexte 1034"/>
          <p:cNvSpPr txBox="1"/>
          <p:nvPr/>
        </p:nvSpPr>
        <p:spPr>
          <a:xfrm>
            <a:off x="7904512" y="0"/>
            <a:ext cx="1239488" cy="25391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Formation</a:t>
            </a:r>
            <a:endParaRPr lang="fr-FR" sz="105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569973" y="1125905"/>
            <a:ext cx="14665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Gain moyen : </a:t>
            </a:r>
          </a:p>
          <a:p>
            <a:pPr algn="ctr"/>
            <a:r>
              <a:rPr lang="fr-FR" sz="11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+ 27 points</a:t>
            </a:r>
            <a:endParaRPr lang="fr-FR" sz="11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74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3528" y="1162043"/>
            <a:ext cx="2998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Avant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l’Institut du Service Civique</a:t>
            </a:r>
            <a:endParaRPr lang="fr-FR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866536" y="1144156"/>
            <a:ext cx="3179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Après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l’Institut du Service Civique</a:t>
            </a:r>
            <a:endParaRPr lang="fr-FR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55346" y="1700808"/>
            <a:ext cx="26670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Seuls </a:t>
            </a:r>
            <a:r>
              <a:rPr lang="fr-FR" sz="1100" b="1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42%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avaient 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une idée très claire de ce qu’ils souhaitaient faire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399434" y="1785447"/>
            <a:ext cx="2248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50% 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 aujourd’hui 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idées très claires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597" t="15602" r="8363" b="13896"/>
          <a:stretch/>
        </p:blipFill>
        <p:spPr bwMode="auto">
          <a:xfrm>
            <a:off x="7930013" y="6237312"/>
            <a:ext cx="1106483" cy="563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176738" y="2914221"/>
            <a:ext cx="29456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Seuls </a:t>
            </a:r>
            <a:r>
              <a:rPr lang="fr-FR" sz="1100" b="1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r>
              <a:rPr lang="fr-FR" sz="1100" b="1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%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étaient convaincus que 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réalisation de leur projet allait être facile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399434" y="2998860"/>
            <a:ext cx="2248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25% 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sont 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aujourd’hui convaincus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76738" y="3999394"/>
            <a:ext cx="2945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Seuls </a:t>
            </a:r>
            <a:r>
              <a:rPr lang="fr-FR" sz="1100" b="1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25%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pensaient 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avoir les compétences et les connaissances nécessaires pour réaliser leur projet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328527" y="4253309"/>
            <a:ext cx="2364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42% 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pensent désormais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07504" y="5205100"/>
            <a:ext cx="30841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Seuls </a:t>
            </a:r>
            <a:r>
              <a:rPr lang="fr-FR" sz="1100" b="1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17%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pensaient 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disposer d’un réseau suffisant pour réaliser leur projet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254868" y="5374377"/>
            <a:ext cx="2484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42% 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pensent aujourd’hui</a:t>
            </a:r>
          </a:p>
        </p:txBody>
      </p:sp>
      <p:cxnSp>
        <p:nvCxnSpPr>
          <p:cNvPr id="1031" name="Connecteur droit avec flèche 1030"/>
          <p:cNvCxnSpPr/>
          <p:nvPr/>
        </p:nvCxnSpPr>
        <p:spPr>
          <a:xfrm>
            <a:off x="3358879" y="2000890"/>
            <a:ext cx="5760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3358879" y="3214303"/>
            <a:ext cx="5760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3358879" y="4384114"/>
            <a:ext cx="5760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3358879" y="5505182"/>
            <a:ext cx="5760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ZoneTexte 1031"/>
          <p:cNvSpPr txBox="1"/>
          <p:nvPr/>
        </p:nvSpPr>
        <p:spPr>
          <a:xfrm>
            <a:off x="0" y="645333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Notes de 8 à 10/10 </a:t>
            </a:r>
          </a:p>
          <a:p>
            <a:r>
              <a:rPr lang="fr-FR" sz="1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 : 24 répondants de la promotion 2013, filière création d’activités</a:t>
            </a:r>
            <a:endParaRPr lang="fr-FR" sz="10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6887271" y="2000890"/>
            <a:ext cx="5760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6887271" y="3214303"/>
            <a:ext cx="5760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887271" y="4384114"/>
            <a:ext cx="5760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6887271" y="5505182"/>
            <a:ext cx="5760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1" name="Picture 17" descr="U:\SlickSlides4\ICONS\Time\Time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087" y="1052736"/>
            <a:ext cx="444449" cy="44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ZoneTexte 1032"/>
          <p:cNvSpPr txBox="1"/>
          <p:nvPr/>
        </p:nvSpPr>
        <p:spPr>
          <a:xfrm>
            <a:off x="7725000" y="1870085"/>
            <a:ext cx="1466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+ 8 points</a:t>
            </a:r>
            <a:endParaRPr lang="fr-FR" sz="11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7725000" y="3083498"/>
            <a:ext cx="1466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+ 17 points</a:t>
            </a:r>
            <a:endParaRPr lang="fr-FR" sz="11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7725000" y="4201343"/>
            <a:ext cx="1466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+ 17 points</a:t>
            </a:r>
            <a:endParaRPr lang="fr-FR" sz="11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7724999" y="5351293"/>
            <a:ext cx="1466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+ 25 points</a:t>
            </a:r>
            <a:endParaRPr lang="fr-FR" sz="14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4" name="ZoneTexte 1033"/>
          <p:cNvSpPr txBox="1"/>
          <p:nvPr/>
        </p:nvSpPr>
        <p:spPr>
          <a:xfrm>
            <a:off x="176738" y="169476"/>
            <a:ext cx="73475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Auprès des créateurs d’activité, l’Institut du Service Civique permet surtout de permettre à ses lauréats de disposer d’un </a:t>
            </a:r>
            <a:r>
              <a:rPr lang="fr-FR" sz="1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réseau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suffisant pour réaliser leur projet.</a:t>
            </a:r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5" name="ZoneTexte 1034"/>
          <p:cNvSpPr txBox="1"/>
          <p:nvPr/>
        </p:nvSpPr>
        <p:spPr>
          <a:xfrm>
            <a:off x="7904512" y="0"/>
            <a:ext cx="1239488" cy="41549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Créateurs d’activité</a:t>
            </a:r>
            <a:endParaRPr lang="fr-FR" sz="105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569973" y="1125905"/>
            <a:ext cx="14665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Gain moyen : </a:t>
            </a:r>
          </a:p>
          <a:p>
            <a:pPr algn="ctr"/>
            <a:r>
              <a:rPr lang="fr-FR" sz="11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+ 17 points</a:t>
            </a:r>
            <a:endParaRPr lang="fr-FR" sz="11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7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3528" y="1162043"/>
            <a:ext cx="2998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Avant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l’Institut du Service Civique</a:t>
            </a:r>
            <a:endParaRPr lang="fr-FR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866536" y="1144156"/>
            <a:ext cx="3179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Après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l’Institut du Service Civique</a:t>
            </a:r>
            <a:endParaRPr lang="fr-FR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55346" y="1700808"/>
            <a:ext cx="26670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Seuls </a:t>
            </a:r>
            <a:r>
              <a:rPr lang="fr-FR" sz="1100" b="1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54%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avaient 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une idée très claire de ce qu’ils souhaitaient faire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399434" y="1785447"/>
            <a:ext cx="2248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60% 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 aujourd’hui 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idées très claires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597" t="15602" r="8363" b="13896"/>
          <a:stretch/>
        </p:blipFill>
        <p:spPr bwMode="auto">
          <a:xfrm>
            <a:off x="7930013" y="6237312"/>
            <a:ext cx="1106483" cy="563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176738" y="2914221"/>
            <a:ext cx="29456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Seuls </a:t>
            </a:r>
            <a:r>
              <a:rPr lang="fr-FR" sz="1100" b="1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9%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étaient convaincus que 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réalisation de leur projet allait être facile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399434" y="2998860"/>
            <a:ext cx="2248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30% 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sont 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aujourd’hui convaincus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76738" y="3999394"/>
            <a:ext cx="2945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Seuls </a:t>
            </a:r>
            <a:r>
              <a:rPr lang="fr-FR" sz="1100" b="1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39%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pensaient 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avoir les compétences et les connaissances nécessaires pour réaliser leur projet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328527" y="4253309"/>
            <a:ext cx="2364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70% 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pensent désormais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07504" y="5205100"/>
            <a:ext cx="30841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Seuls </a:t>
            </a:r>
            <a:r>
              <a:rPr lang="fr-FR" sz="1100" b="1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12%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pensaient 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disposer d’un réseau suffisant pour réaliser leur projet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254868" y="5374377"/>
            <a:ext cx="2484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30% </a:t>
            </a:r>
            <a:r>
              <a:rPr lang="fr-FR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</a:t>
            </a:r>
            <a:r>
              <a:rPr lang="fr-FR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pensent aujourd’hui</a:t>
            </a:r>
          </a:p>
        </p:txBody>
      </p:sp>
      <p:cxnSp>
        <p:nvCxnSpPr>
          <p:cNvPr id="1031" name="Connecteur droit avec flèche 1030"/>
          <p:cNvCxnSpPr/>
          <p:nvPr/>
        </p:nvCxnSpPr>
        <p:spPr>
          <a:xfrm>
            <a:off x="3358879" y="2000890"/>
            <a:ext cx="5760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3358879" y="3214303"/>
            <a:ext cx="5760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3358879" y="4384114"/>
            <a:ext cx="5760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3358879" y="5505182"/>
            <a:ext cx="5760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ZoneTexte 1031"/>
          <p:cNvSpPr txBox="1"/>
          <p:nvPr/>
        </p:nvSpPr>
        <p:spPr>
          <a:xfrm>
            <a:off x="0" y="645333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Notes de 8 à 10/10 </a:t>
            </a:r>
          </a:p>
          <a:p>
            <a:r>
              <a:rPr lang="fr-FR" sz="1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 : 33 répondants de la promotion 2013, filière projet professionnel</a:t>
            </a:r>
            <a:endParaRPr lang="fr-FR" sz="10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6887271" y="2000890"/>
            <a:ext cx="5760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6887271" y="3214303"/>
            <a:ext cx="5760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887271" y="4384114"/>
            <a:ext cx="5760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6887271" y="5505182"/>
            <a:ext cx="5760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1" name="Picture 17" descr="U:\SlickSlides4\ICONS\Time\Time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087" y="1052736"/>
            <a:ext cx="444449" cy="44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ZoneTexte 1032"/>
          <p:cNvSpPr txBox="1"/>
          <p:nvPr/>
        </p:nvSpPr>
        <p:spPr>
          <a:xfrm>
            <a:off x="7725000" y="1870085"/>
            <a:ext cx="1466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+ 6 points</a:t>
            </a:r>
            <a:endParaRPr lang="fr-FR" sz="11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7725000" y="3083498"/>
            <a:ext cx="1466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+ 21 points</a:t>
            </a:r>
            <a:endParaRPr lang="fr-FR" sz="11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7725000" y="4201343"/>
            <a:ext cx="1466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points</a:t>
            </a:r>
            <a:endParaRPr lang="fr-FR" sz="14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7724999" y="5351293"/>
            <a:ext cx="1466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+ 18 points</a:t>
            </a:r>
            <a:endParaRPr lang="fr-FR" sz="11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4" name="ZoneTexte 1033"/>
          <p:cNvSpPr txBox="1"/>
          <p:nvPr/>
        </p:nvSpPr>
        <p:spPr>
          <a:xfrm>
            <a:off x="176738" y="169476"/>
            <a:ext cx="7347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lauréats en projet professionnel : un apport de l’Institut </a:t>
            </a:r>
            <a:r>
              <a:rPr lang="fr-FR" sz="1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comparable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à l’ensemble de la promotion.</a:t>
            </a:r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5" name="ZoneTexte 1034"/>
          <p:cNvSpPr txBox="1"/>
          <p:nvPr/>
        </p:nvSpPr>
        <p:spPr>
          <a:xfrm>
            <a:off x="7904512" y="0"/>
            <a:ext cx="1239488" cy="41549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Projet professionnel</a:t>
            </a:r>
            <a:endParaRPr lang="fr-FR" sz="105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569973" y="1125905"/>
            <a:ext cx="14665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Gain moyen : </a:t>
            </a:r>
          </a:p>
          <a:p>
            <a:pPr algn="ctr"/>
            <a:r>
              <a:rPr lang="fr-FR" sz="11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+ 19 points</a:t>
            </a:r>
            <a:endParaRPr lang="fr-FR" sz="11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03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600</Words>
  <Application>Microsoft Office PowerPoint</Application>
  <PresentationFormat>Affichage à l'écran (4:3)</PresentationFormat>
  <Paragraphs>80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Verdana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Mougne, Lucie (TSPRI)</dc:creator>
  <cp:lastModifiedBy>Grégoire Seizilles De Mazancourt</cp:lastModifiedBy>
  <cp:revision>32</cp:revision>
  <dcterms:created xsi:type="dcterms:W3CDTF">2014-11-05T15:58:15Z</dcterms:created>
  <dcterms:modified xsi:type="dcterms:W3CDTF">2014-11-05T17:10:18Z</dcterms:modified>
</cp:coreProperties>
</file>