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67" r:id="rId5"/>
    <p:sldId id="269" r:id="rId6"/>
    <p:sldId id="271" r:id="rId7"/>
    <p:sldId id="328" r:id="rId8"/>
    <p:sldId id="326" r:id="rId9"/>
    <p:sldId id="275" r:id="rId10"/>
    <p:sldId id="274" r:id="rId11"/>
    <p:sldId id="295" r:id="rId12"/>
    <p:sldId id="287" r:id="rId13"/>
    <p:sldId id="283" r:id="rId14"/>
    <p:sldId id="284" r:id="rId15"/>
    <p:sldId id="285" r:id="rId16"/>
    <p:sldId id="286" r:id="rId17"/>
    <p:sldId id="329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13" autoAdjust="0"/>
  </p:normalViewPr>
  <p:slideViewPr>
    <p:cSldViewPr snapToGrid="0" snapToObjects="1">
      <p:cViewPr varScale="1">
        <p:scale>
          <a:sx n="106" d="100"/>
          <a:sy n="106" d="100"/>
        </p:scale>
        <p:origin x="-976" y="-112"/>
      </p:cViewPr>
      <p:guideLst>
        <p:guide orient="horz" pos="2164"/>
        <p:guide pos="2880"/>
      </p:guideLst>
    </p:cSldViewPr>
  </p:slideViewPr>
  <p:outlineViewPr>
    <p:cViewPr>
      <p:scale>
        <a:sx n="33" d="100"/>
        <a:sy n="33" d="100"/>
      </p:scale>
      <p:origin x="0" y="126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anose="020B0604030504040204" pitchFamily="34" charset="0"/>
              </a:defRPr>
            </a:lvl1pPr>
            <a:lvl2pPr marL="171450" indent="1905">
              <a:buNone/>
              <a:defRPr>
                <a:solidFill>
                  <a:schemeClr val="bg2"/>
                </a:solidFill>
              </a:defRPr>
            </a:lvl2pPr>
            <a:lvl3pPr marL="344805" indent="6350">
              <a:buNone/>
              <a:defRPr>
                <a:solidFill>
                  <a:schemeClr val="bg2"/>
                </a:solidFill>
              </a:defRPr>
            </a:lvl3pPr>
            <a:lvl4pPr marL="516255" indent="3175">
              <a:buNone/>
              <a:defRPr>
                <a:solidFill>
                  <a:schemeClr val="bg2"/>
                </a:solidFill>
              </a:defRPr>
            </a:lvl4pPr>
            <a:lvl5pPr marL="688975" indent="-1905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74F0C02-0EF4-4745-9D82-E8D3F59464E3}" type="datetime4">
              <a:rPr lang="en-US" smtClean="0"/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744759D-0EFF-4FB2-9CCE-04E00944F0FE}" type="slidenum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anose="020B0604030504040204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052" y="3424143"/>
            <a:ext cx="4085897" cy="706821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latin typeface="Andale Mono"/>
                <a:cs typeface="Andale Mono"/>
              </a:rPr>
              <a:t>Version 2.0</a:t>
            </a:r>
            <a:endParaRPr lang="en-US" sz="3600" cap="none" dirty="0">
              <a:latin typeface="Andale Mono"/>
              <a:cs typeface="Andale Mono"/>
            </a:endParaRPr>
          </a:p>
        </p:txBody>
      </p:sp>
      <p:pic>
        <p:nvPicPr>
          <p:cNvPr id="4" name="Picture 3" descr="incredible-india-logo-tran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152"/>
            <a:ext cx="9144000" cy="2712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387787-001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" y="2257582"/>
            <a:ext cx="899906" cy="1902704"/>
          </a:xfrm>
          <a:prstGeom prst="rect">
            <a:avLst/>
          </a:prstGeom>
        </p:spPr>
      </p:pic>
      <p:sp>
        <p:nvSpPr>
          <p:cNvPr id="6" name="Connector 5"/>
          <p:cNvSpPr/>
          <p:nvPr/>
        </p:nvSpPr>
        <p:spPr>
          <a:xfrm>
            <a:off x="3844189" y="184728"/>
            <a:ext cx="1717762" cy="509010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Opens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6" idx="2"/>
          </p:cNvCxnSpPr>
          <p:nvPr/>
        </p:nvCxnSpPr>
        <p:spPr>
          <a:xfrm flipV="1">
            <a:off x="1037277" y="439233"/>
            <a:ext cx="2806912" cy="27697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g-iPhoneSE-RsGld-PF_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75" y="2250032"/>
            <a:ext cx="2129903" cy="215959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6" idx="6"/>
            <a:endCxn id="14" idx="0"/>
          </p:cNvCxnSpPr>
          <p:nvPr/>
        </p:nvCxnSpPr>
        <p:spPr>
          <a:xfrm>
            <a:off x="5561951" y="439233"/>
            <a:ext cx="2952176" cy="181079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24" idx="2"/>
          </p:cNvCxnSpPr>
          <p:nvPr/>
        </p:nvCxnSpPr>
        <p:spPr>
          <a:xfrm flipV="1">
            <a:off x="1037277" y="1125309"/>
            <a:ext cx="2791355" cy="20836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nector 23"/>
          <p:cNvSpPr/>
          <p:nvPr/>
        </p:nvSpPr>
        <p:spPr>
          <a:xfrm>
            <a:off x="3828632" y="839627"/>
            <a:ext cx="2149808" cy="57136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Displays Menu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9" name="Straight Arrow Connector 28"/>
          <p:cNvCxnSpPr>
            <a:stCxn id="24" idx="6"/>
            <a:endCxn id="14" idx="0"/>
          </p:cNvCxnSpPr>
          <p:nvPr/>
        </p:nvCxnSpPr>
        <p:spPr>
          <a:xfrm>
            <a:off x="5978440" y="1125309"/>
            <a:ext cx="2535687" cy="112472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9" idx="0"/>
            <a:endCxn id="24" idx="4"/>
          </p:cNvCxnSpPr>
          <p:nvPr/>
        </p:nvCxnSpPr>
        <p:spPr>
          <a:xfrm flipV="1">
            <a:off x="2472122" y="1410990"/>
            <a:ext cx="2431414" cy="99857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67" idx="0"/>
          </p:cNvCxnSpPr>
          <p:nvPr/>
        </p:nvCxnSpPr>
        <p:spPr>
          <a:xfrm>
            <a:off x="4903536" y="1410990"/>
            <a:ext cx="2146503" cy="4619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62" idx="0"/>
          </p:cNvCxnSpPr>
          <p:nvPr/>
        </p:nvCxnSpPr>
        <p:spPr>
          <a:xfrm>
            <a:off x="4903536" y="1410990"/>
            <a:ext cx="1422045" cy="109018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4"/>
            <a:endCxn id="55" idx="0"/>
          </p:cNvCxnSpPr>
          <p:nvPr/>
        </p:nvCxnSpPr>
        <p:spPr>
          <a:xfrm>
            <a:off x="4903536" y="1410990"/>
            <a:ext cx="271129" cy="58937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onnector 48"/>
          <p:cNvSpPr/>
          <p:nvPr/>
        </p:nvSpPr>
        <p:spPr>
          <a:xfrm>
            <a:off x="1797365" y="2409569"/>
            <a:ext cx="1349514" cy="57518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Explore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Connector 54"/>
          <p:cNvSpPr/>
          <p:nvPr/>
        </p:nvSpPr>
        <p:spPr>
          <a:xfrm>
            <a:off x="4370889" y="2000367"/>
            <a:ext cx="1607551" cy="615901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Upcoming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Connector 61"/>
          <p:cNvSpPr/>
          <p:nvPr/>
        </p:nvSpPr>
        <p:spPr>
          <a:xfrm>
            <a:off x="5648350" y="2501176"/>
            <a:ext cx="1354461" cy="561456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Booking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Connector 66"/>
          <p:cNvSpPr/>
          <p:nvPr/>
        </p:nvSpPr>
        <p:spPr>
          <a:xfrm>
            <a:off x="6342822" y="1872893"/>
            <a:ext cx="1414434" cy="62828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Planner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Connector 74"/>
          <p:cNvSpPr/>
          <p:nvPr/>
        </p:nvSpPr>
        <p:spPr>
          <a:xfrm>
            <a:off x="3098878" y="2250032"/>
            <a:ext cx="1301821" cy="57305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Cuisine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6" name="Straight Arrow Connector 75"/>
          <p:cNvCxnSpPr>
            <a:stCxn id="24" idx="4"/>
            <a:endCxn id="75" idx="7"/>
          </p:cNvCxnSpPr>
          <p:nvPr/>
        </p:nvCxnSpPr>
        <p:spPr>
          <a:xfrm flipH="1">
            <a:off x="4210052" y="1410990"/>
            <a:ext cx="693484" cy="92296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" idx="3"/>
            <a:endCxn id="130" idx="2"/>
          </p:cNvCxnSpPr>
          <p:nvPr/>
        </p:nvCxnSpPr>
        <p:spPr>
          <a:xfrm>
            <a:off x="1037277" y="3208934"/>
            <a:ext cx="2109602" cy="22691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onnector 129"/>
          <p:cNvSpPr/>
          <p:nvPr/>
        </p:nvSpPr>
        <p:spPr>
          <a:xfrm>
            <a:off x="3146879" y="3120809"/>
            <a:ext cx="2831561" cy="630074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Chooses to Explore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2" name="Straight Arrow Connector 131"/>
          <p:cNvCxnSpPr>
            <a:stCxn id="130" idx="6"/>
            <a:endCxn id="14" idx="2"/>
          </p:cNvCxnSpPr>
          <p:nvPr/>
        </p:nvCxnSpPr>
        <p:spPr>
          <a:xfrm>
            <a:off x="5978440" y="3435846"/>
            <a:ext cx="2535687" cy="97377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Connector 169"/>
          <p:cNvSpPr/>
          <p:nvPr/>
        </p:nvSpPr>
        <p:spPr>
          <a:xfrm>
            <a:off x="3146879" y="3801096"/>
            <a:ext cx="2737024" cy="65205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Searches for site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1" name="Straight Arrow Connector 170"/>
          <p:cNvCxnSpPr>
            <a:stCxn id="2" idx="3"/>
            <a:endCxn id="170" idx="2"/>
          </p:cNvCxnSpPr>
          <p:nvPr/>
        </p:nvCxnSpPr>
        <p:spPr>
          <a:xfrm>
            <a:off x="1037277" y="3208934"/>
            <a:ext cx="2109602" cy="91818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0" idx="6"/>
            <a:endCxn id="14" idx="2"/>
          </p:cNvCxnSpPr>
          <p:nvPr/>
        </p:nvCxnSpPr>
        <p:spPr>
          <a:xfrm>
            <a:off x="5883903" y="4127123"/>
            <a:ext cx="2630224" cy="28250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" idx="3"/>
            <a:endCxn id="273" idx="2"/>
          </p:cNvCxnSpPr>
          <p:nvPr/>
        </p:nvCxnSpPr>
        <p:spPr>
          <a:xfrm>
            <a:off x="1037277" y="3208934"/>
            <a:ext cx="2204139" cy="16643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Connector 272"/>
          <p:cNvSpPr/>
          <p:nvPr/>
        </p:nvSpPr>
        <p:spPr>
          <a:xfrm>
            <a:off x="3241416" y="4547215"/>
            <a:ext cx="2737024" cy="652053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Displays site specifications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5" name="Straight Arrow Connector 274"/>
          <p:cNvCxnSpPr>
            <a:stCxn id="273" idx="6"/>
            <a:endCxn id="14" idx="2"/>
          </p:cNvCxnSpPr>
          <p:nvPr/>
        </p:nvCxnSpPr>
        <p:spPr>
          <a:xfrm flipV="1">
            <a:off x="5978440" y="4409625"/>
            <a:ext cx="2535687" cy="46361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88" idx="0"/>
            <a:endCxn id="273" idx="4"/>
          </p:cNvCxnSpPr>
          <p:nvPr/>
        </p:nvCxnSpPr>
        <p:spPr>
          <a:xfrm flipV="1">
            <a:off x="917958" y="5199268"/>
            <a:ext cx="3691970" cy="3533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Connector 287"/>
          <p:cNvSpPr/>
          <p:nvPr/>
        </p:nvSpPr>
        <p:spPr>
          <a:xfrm>
            <a:off x="243201" y="5552655"/>
            <a:ext cx="1349514" cy="57518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Contact Info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1" name="Connector 290"/>
          <p:cNvSpPr/>
          <p:nvPr/>
        </p:nvSpPr>
        <p:spPr>
          <a:xfrm>
            <a:off x="1349514" y="6016077"/>
            <a:ext cx="1840630" cy="57518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Site 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Description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2" name="Connector 291"/>
          <p:cNvSpPr/>
          <p:nvPr/>
        </p:nvSpPr>
        <p:spPr>
          <a:xfrm>
            <a:off x="3597620" y="6127837"/>
            <a:ext cx="1546538" cy="57518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Getting around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93" name="Straight Arrow Connector 292"/>
          <p:cNvCxnSpPr>
            <a:stCxn id="291" idx="0"/>
            <a:endCxn id="273" idx="4"/>
          </p:cNvCxnSpPr>
          <p:nvPr/>
        </p:nvCxnSpPr>
        <p:spPr>
          <a:xfrm flipV="1">
            <a:off x="2269829" y="5199268"/>
            <a:ext cx="2340099" cy="81680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92" idx="0"/>
            <a:endCxn id="273" idx="4"/>
          </p:cNvCxnSpPr>
          <p:nvPr/>
        </p:nvCxnSpPr>
        <p:spPr>
          <a:xfrm flipV="1">
            <a:off x="4370889" y="5199268"/>
            <a:ext cx="239039" cy="9285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3" idx="4"/>
            <a:endCxn id="301" idx="0"/>
          </p:cNvCxnSpPr>
          <p:nvPr/>
        </p:nvCxnSpPr>
        <p:spPr>
          <a:xfrm>
            <a:off x="4609928" y="5199268"/>
            <a:ext cx="1666842" cy="92856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Connector 300"/>
          <p:cNvSpPr/>
          <p:nvPr/>
        </p:nvSpPr>
        <p:spPr>
          <a:xfrm>
            <a:off x="5503501" y="6127837"/>
            <a:ext cx="1546538" cy="575182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Entry Fee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5" name="Connector 304"/>
          <p:cNvSpPr/>
          <p:nvPr/>
        </p:nvSpPr>
        <p:spPr>
          <a:xfrm>
            <a:off x="6913060" y="5478831"/>
            <a:ext cx="1894342" cy="644401"/>
          </a:xfrm>
          <a:prstGeom prst="flowChartConnecto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Language Assist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10" name="Straight Arrow Connector 309"/>
          <p:cNvCxnSpPr>
            <a:stCxn id="273" idx="4"/>
            <a:endCxn id="305" idx="1"/>
          </p:cNvCxnSpPr>
          <p:nvPr/>
        </p:nvCxnSpPr>
        <p:spPr>
          <a:xfrm>
            <a:off x="4609928" y="5199268"/>
            <a:ext cx="2580552" cy="37393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2693" y="639572"/>
            <a:ext cx="296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Case Diagram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5400" y="2541172"/>
            <a:ext cx="4013200" cy="599440"/>
          </a:xfrm>
        </p:spPr>
        <p:txBody>
          <a:bodyPr>
            <a:normAutofit fontScale="90000"/>
          </a:bodyPr>
          <a:lstStyle/>
          <a:p>
            <a:r>
              <a:rPr lang="en-US" sz="3600" cap="none" dirty="0" smtClean="0">
                <a:latin typeface="Andale Mono"/>
                <a:cs typeface="Andale Mono"/>
              </a:rPr>
              <a:t>Our </a:t>
            </a:r>
            <a:r>
              <a:rPr lang="en-US" sz="3600" dirty="0" err="1" smtClean="0">
                <a:latin typeface="Andale Mono"/>
                <a:cs typeface="Andale Mono"/>
              </a:rPr>
              <a:t>ui</a:t>
            </a:r>
            <a:r>
              <a:rPr lang="en-US" sz="3600" dirty="0" smtClean="0">
                <a:latin typeface="Andale Mono"/>
                <a:cs typeface="Andale Mono"/>
              </a:rPr>
              <a:t> </a:t>
            </a:r>
            <a:r>
              <a:rPr lang="en-US" sz="3600" cap="none" dirty="0" smtClean="0">
                <a:latin typeface="Andale Mono"/>
                <a:cs typeface="Andale Mono"/>
              </a:rPr>
              <a:t>Designs</a:t>
            </a:r>
            <a:endParaRPr lang="en-US" sz="3600" cap="none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1-Screen 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5" y="626098"/>
            <a:ext cx="3364574" cy="5981464"/>
          </a:xfrm>
          <a:prstGeom prst="rect">
            <a:avLst/>
          </a:prstGeom>
        </p:spPr>
      </p:pic>
      <p:pic>
        <p:nvPicPr>
          <p:cNvPr id="4" name="Picture 3" descr="2.1-H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03" y="626099"/>
            <a:ext cx="3313481" cy="5890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1-WILD LIF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6" y="446940"/>
            <a:ext cx="3324324" cy="5909910"/>
          </a:xfrm>
          <a:prstGeom prst="rect">
            <a:avLst/>
          </a:prstGeom>
        </p:spPr>
      </p:pic>
      <p:pic>
        <p:nvPicPr>
          <p:cNvPr id="7" name="Picture 6" descr="3.1-Categories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9" y="439510"/>
            <a:ext cx="3328504" cy="5917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-SITE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35" y="607936"/>
            <a:ext cx="3344602" cy="5945959"/>
          </a:xfrm>
          <a:prstGeom prst="rect">
            <a:avLst/>
          </a:prstGeom>
        </p:spPr>
      </p:pic>
      <p:pic>
        <p:nvPicPr>
          <p:cNvPr id="4" name="Picture 3" descr="8.1-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63" y="607936"/>
            <a:ext cx="3344603" cy="5945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1-Planner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40" y="554379"/>
            <a:ext cx="3344449" cy="594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b="1" dirty="0"/>
              <a:t>Weather Alert </a:t>
            </a:r>
            <a:r>
              <a:rPr lang="en-IN" altLang="en-US" sz="2800" dirty="0"/>
              <a:t>for the tourists to prevent them from getting into any danger.</a:t>
            </a:r>
            <a:endParaRPr lang="en-IN" altLang="en-US" sz="2800" dirty="0"/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b="1" dirty="0"/>
              <a:t>Language Translation </a:t>
            </a:r>
            <a:r>
              <a:rPr lang="en-IN" altLang="en-US" sz="2800" dirty="0"/>
              <a:t>to help tourist.</a:t>
            </a:r>
            <a:endParaRPr lang="en-IN" altLang="en-US" sz="2800" dirty="0"/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b="1" dirty="0"/>
              <a:t>Applying Machine Learning</a:t>
            </a:r>
            <a:r>
              <a:rPr lang="en-IN" altLang="en-US" sz="2800" dirty="0"/>
              <a:t> Algorithms to analyse the reviews and to give suggestions.</a:t>
            </a:r>
            <a:endParaRPr lang="en-IN" altLang="en-US" sz="2800" dirty="0"/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en-IN" altLang="en-US" sz="2800" dirty="0"/>
          </a:p>
          <a:p>
            <a:pPr algn="l">
              <a:lnSpc>
                <a:spcPct val="140000"/>
              </a:lnSpc>
              <a:buFont typeface="Wingdings" panose="05000000000000000000" charset="0"/>
            </a:pPr>
            <a:endParaRPr lang="en-IN" altLang="en-US" sz="2800" dirty="0"/>
          </a:p>
          <a:p>
            <a:pPr marL="342900" indent="-342900" algn="l">
              <a:lnSpc>
                <a:spcPct val="140000"/>
              </a:lnSpc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774065"/>
            <a:ext cx="4114800" cy="902335"/>
          </a:xfrm>
        </p:spPr>
        <p:txBody>
          <a:bodyPr>
            <a:normAutofit fontScale="90000"/>
          </a:bodyPr>
          <a:lstStyle/>
          <a:p>
            <a:r>
              <a:rPr lang="en-IN" sz="3600" cap="none" dirty="0" smtClean="0">
                <a:latin typeface="Andale Mono"/>
                <a:cs typeface="Andale Mono"/>
                <a:sym typeface="+mn-ea"/>
              </a:rPr>
              <a:t>The Future as we see it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Thank You</a:t>
            </a:r>
            <a:endParaRPr lang="en-US" sz="40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3"/>
            <a:ext cx="8229600" cy="4446407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40000"/>
              </a:lnSpc>
            </a:pPr>
            <a:r>
              <a:rPr lang="en-US" sz="3800" b="1" dirty="0" smtClean="0"/>
              <a:t>The Wow Factor…</a:t>
            </a:r>
            <a:endParaRPr lang="en-US" sz="3800" b="1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/>
              <a:t>Categorization</a:t>
            </a:r>
            <a:r>
              <a:rPr lang="en-US" sz="2800" dirty="0" smtClean="0"/>
              <a:t> </a:t>
            </a:r>
            <a:r>
              <a:rPr lang="en-US" sz="2800" dirty="0"/>
              <a:t>of the tourist sites as: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Heritage tourism sites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Eco-tourism sites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Pilgrimage tourism sites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Wildlife tourism sites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Adventure tourism sites</a:t>
            </a:r>
            <a:endParaRPr lang="en-US" sz="2800" dirty="0"/>
          </a:p>
          <a:p>
            <a:pPr algn="l">
              <a:lnSpc>
                <a:spcPct val="140000"/>
              </a:lnSpc>
            </a:pPr>
            <a:r>
              <a:rPr lang="en-US" sz="2800" dirty="0" smtClean="0"/>
              <a:t>			 </a:t>
            </a:r>
            <a:r>
              <a:rPr lang="en-US" sz="2800" dirty="0"/>
              <a:t>Medical tourism sites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 smtClean="0">
                <a:latin typeface="Andale Mono"/>
                <a:cs typeface="Andale Mono"/>
              </a:rPr>
              <a:t>Features</a:t>
            </a:r>
            <a:endParaRPr lang="en-IN" altLang="en-US" sz="3600" cap="none" dirty="0" smtClean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0000"/>
          </a:bodyPr>
          <a:lstStyle/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US" sz="2800" b="1" dirty="0"/>
              <a:t>Booking services </a:t>
            </a:r>
            <a:r>
              <a:rPr lang="en-US" sz="2800" dirty="0"/>
              <a:t>for </a:t>
            </a:r>
            <a:r>
              <a:rPr lang="en-US" sz="2800" b="1" dirty="0"/>
              <a:t>airways, buses </a:t>
            </a:r>
            <a:r>
              <a:rPr lang="en-IN" altLang="en-US" sz="2800" b="1" dirty="0"/>
              <a:t>and</a:t>
            </a:r>
            <a:r>
              <a:rPr lang="en-US" sz="2800" b="1" dirty="0" smtClean="0"/>
              <a:t> railways </a:t>
            </a:r>
            <a:r>
              <a:rPr lang="en-US" sz="2800" dirty="0" smtClean="0"/>
              <a:t>by rendering </a:t>
            </a:r>
            <a:r>
              <a:rPr lang="en-US" sz="2800" dirty="0"/>
              <a:t>links that redirect to the respective ticket </a:t>
            </a:r>
            <a:r>
              <a:rPr lang="en-US" sz="2800" dirty="0" smtClean="0"/>
              <a:t>booking websites </a:t>
            </a:r>
            <a:r>
              <a:rPr lang="en-US" sz="2800" b="1" dirty="0"/>
              <a:t>recognized by the Ministry of Tourism.</a:t>
            </a:r>
            <a:endParaRPr lang="en-US" sz="2800" b="1" dirty="0"/>
          </a:p>
          <a:p>
            <a:pPr marL="514350" indent="-51435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sz="2800" dirty="0" smtClean="0">
                <a:sym typeface="+mn-ea"/>
              </a:rPr>
              <a:t>For </a:t>
            </a:r>
            <a:r>
              <a:rPr lang="en-I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emergency – nearby</a:t>
            </a:r>
            <a:r>
              <a:rPr lang="en-I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sz="2800" dirty="0">
                <a:sym typeface="+mn-ea"/>
              </a:rPr>
              <a:t>Police Station ,ATM,Hospitals,Gas Stations.</a:t>
            </a:r>
            <a:endParaRPr lang="en-IN" sz="2800" dirty="0">
              <a:sym typeface="+mn-ea"/>
            </a:endParaRPr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b="1" dirty="0" smtClean="0">
                <a:sym typeface="+mn-ea"/>
              </a:rPr>
              <a:t>Tour Guides and Tour Operators </a:t>
            </a:r>
            <a:r>
              <a:rPr lang="en-IN" altLang="en-US" sz="2800" dirty="0" smtClean="0">
                <a:sym typeface="+mn-ea"/>
              </a:rPr>
              <a:t>for assisting the tourists</a:t>
            </a:r>
            <a:endParaRPr lang="en-IN" alt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ym typeface="+mn-ea"/>
              </a:rPr>
              <a:t> </a:t>
            </a:r>
            <a:r>
              <a:rPr lang="en-IN" sz="2800" b="1" dirty="0">
                <a:sym typeface="+mn-ea"/>
              </a:rPr>
              <a:t>Location or Route map</a:t>
            </a:r>
            <a:r>
              <a:rPr lang="en-IN" sz="2800" dirty="0">
                <a:sym typeface="+mn-ea"/>
              </a:rPr>
              <a:t> to visit the  particular tourist place .</a:t>
            </a:r>
            <a:endParaRPr lang="en-US" sz="2800" b="1" dirty="0"/>
          </a:p>
          <a:p>
            <a:pPr marL="342900" indent="-342900" algn="l">
              <a:lnSpc>
                <a:spcPct val="140000"/>
              </a:lnSpc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 smtClean="0">
                <a:latin typeface="Andale Mono"/>
                <a:cs typeface="Andale Mono"/>
                <a:sym typeface="+mn-ea"/>
              </a:rPr>
              <a:t>Features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60000"/>
              </a:lnSpc>
              <a:buFont typeface="Wingdings" panose="05000000000000000000" charset="0"/>
            </a:pPr>
            <a:endParaRPr lang="en-IN" altLang="en-US" sz="2800" dirty="0" smtClean="0"/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An </a:t>
            </a:r>
            <a:r>
              <a:rPr lang="en-US" sz="2800" b="1" dirty="0" smtClean="0"/>
              <a:t>ENTIRE </a:t>
            </a:r>
            <a:r>
              <a:rPr lang="en-US" sz="2800" dirty="0" smtClean="0"/>
              <a:t>section on</a:t>
            </a:r>
            <a:r>
              <a:rPr lang="en-US" sz="2800" b="1" dirty="0" smtClean="0"/>
              <a:t> </a:t>
            </a:r>
            <a:r>
              <a:rPr lang="en-US" sz="3200" b="1" dirty="0" smtClean="0"/>
              <a:t>Cuisine !</a:t>
            </a:r>
            <a:endParaRPr lang="en-US" sz="3200" b="1" dirty="0" smtClean="0"/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Notification of </a:t>
            </a:r>
            <a:r>
              <a:rPr lang="en-US" sz="3200" b="1" dirty="0" smtClean="0"/>
              <a:t>Upcoming Events</a:t>
            </a:r>
            <a:endParaRPr lang="en-US" sz="3200" b="1" dirty="0"/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Support </a:t>
            </a:r>
            <a:r>
              <a:rPr lang="en-US" sz="2800" dirty="0"/>
              <a:t>across </a:t>
            </a:r>
            <a:r>
              <a:rPr lang="en-US" sz="3200" b="1" dirty="0"/>
              <a:t>all platforms</a:t>
            </a:r>
            <a:endParaRPr lang="en-US" sz="3200" b="1" dirty="0"/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 smtClean="0">
                <a:latin typeface="Andale Mono"/>
                <a:cs typeface="Andale Mono"/>
                <a:sym typeface="+mn-ea"/>
              </a:rPr>
              <a:t>Features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US" sz="3200" b="1" dirty="0" smtClean="0"/>
              <a:t>Contact</a:t>
            </a:r>
            <a:r>
              <a:rPr lang="en-US" sz="2800" dirty="0" smtClean="0"/>
              <a:t> information for each site</a:t>
            </a:r>
            <a:endParaRPr 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US" sz="2800" dirty="0" smtClean="0"/>
              <a:t>A section on </a:t>
            </a:r>
            <a:r>
              <a:rPr lang="en-US" sz="3200" b="1" dirty="0"/>
              <a:t>H</a:t>
            </a:r>
            <a:r>
              <a:rPr lang="en-US" sz="3200" b="1" dirty="0" smtClean="0"/>
              <a:t>ow to get around </a:t>
            </a:r>
            <a:r>
              <a:rPr lang="en-US" sz="2800" dirty="0" smtClean="0"/>
              <a:t>while visiting the place</a:t>
            </a:r>
            <a:endParaRPr 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3200" b="1" dirty="0" smtClean="0"/>
              <a:t>Ratings and </a:t>
            </a:r>
            <a:r>
              <a:rPr lang="en-US" sz="3200" b="1" dirty="0" smtClean="0"/>
              <a:t>Timing </a:t>
            </a:r>
            <a:r>
              <a:rPr lang="en-US" sz="2800" dirty="0" smtClean="0"/>
              <a:t>information</a:t>
            </a:r>
            <a:endParaRPr 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sz="2800" dirty="0" smtClean="0">
                <a:sym typeface="+mn-ea"/>
              </a:rPr>
              <a:t>Separate Interface for Ministry of Tourism to </a:t>
            </a:r>
            <a:r>
              <a:rPr lang="en-IN" sz="2800" b="1" dirty="0" smtClean="0">
                <a:sym typeface="+mn-ea"/>
              </a:rPr>
              <a:t>manipulate</a:t>
            </a:r>
            <a:r>
              <a:rPr lang="en-IN" sz="2800" dirty="0" smtClean="0">
                <a:sym typeface="+mn-ea"/>
              </a:rPr>
              <a:t>  the data in the Tourism site database.</a:t>
            </a:r>
            <a:endParaRPr lang="en-US" sz="2800" dirty="0" smtClean="0"/>
          </a:p>
          <a:p>
            <a:pPr marL="342900" indent="-342900" algn="l">
              <a:lnSpc>
                <a:spcPct val="120000"/>
              </a:lnSpc>
              <a:buFont typeface="Courier New" panose="02070309020205020404"/>
              <a:buChar char="o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 smtClean="0">
                <a:latin typeface="Andale Mono"/>
                <a:cs typeface="Andale Mono"/>
                <a:sym typeface="+mn-ea"/>
              </a:rPr>
              <a:t>Features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IN" altLang="en-US" sz="2800" dirty="0" smtClean="0"/>
              <a:t>We have developed a daily tour planner for the tourists.</a:t>
            </a:r>
            <a:endParaRPr lang="en-IN" altLang="en-US" sz="2800" dirty="0" smtClean="0"/>
          </a:p>
          <a:p>
            <a:pPr algn="l">
              <a:lnSpc>
                <a:spcPct val="120000"/>
              </a:lnSpc>
            </a:pPr>
            <a:r>
              <a:rPr lang="en-IN" altLang="en-US" sz="2800" dirty="0" smtClean="0"/>
              <a:t>What does it do?</a:t>
            </a:r>
            <a:endParaRPr lang="en-IN" altLang="en-US" sz="2800" dirty="0" smtClean="0"/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v"/>
            </a:pPr>
            <a:r>
              <a:rPr lang="en-IN" altLang="en-US" sz="2800" dirty="0" smtClean="0"/>
              <a:t>It suggests the nearby tourists spots based on the tourist's interest </a:t>
            </a:r>
            <a:r>
              <a:rPr lang="en-IN" altLang="en-US" sz="2800" b="1" dirty="0" smtClean="0"/>
              <a:t>dynamically</a:t>
            </a:r>
            <a:endParaRPr lang="en-IN" altLang="en-US" sz="2800" b="1" dirty="0" smtClean="0"/>
          </a:p>
          <a:p>
            <a:pPr marL="457200" indent="-457200" algn="l">
              <a:lnSpc>
                <a:spcPct val="120000"/>
              </a:lnSpc>
              <a:buFont typeface="Wingdings" panose="05000000000000000000" charset="0"/>
              <a:buChar char="v"/>
            </a:pPr>
            <a:endParaRPr lang="en-IN" altLang="en-US" sz="2800" dirty="0" smtClean="0"/>
          </a:p>
          <a:p>
            <a:pPr algn="l">
              <a:lnSpc>
                <a:spcPct val="120000"/>
              </a:lnSpc>
            </a:pPr>
            <a:endParaRPr lang="en-IN" altLang="en-US" sz="2800" b="1" dirty="0" smtClean="0"/>
          </a:p>
          <a:p>
            <a:pPr algn="l">
              <a:lnSpc>
                <a:spcPct val="120000"/>
              </a:lnSpc>
              <a:buFont typeface="Courier New" panose="02070309020205020404"/>
            </a:pPr>
            <a:endParaRPr lang="en-IN" alt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>
                <a:latin typeface="Andale Mono"/>
                <a:cs typeface="Andale Mono"/>
              </a:rPr>
              <a:t>Tour Planner</a:t>
            </a:r>
            <a:endParaRPr lang="en-IN" altLang="en-US" sz="3600" cap="none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lnSpc>
                <a:spcPct val="140000"/>
              </a:lnSpc>
              <a:buFont typeface="Courier New" panose="02070309020205020404"/>
            </a:pPr>
            <a:r>
              <a:rPr lang="en-IN" altLang="en-US" sz="2800" dirty="0" smtClean="0"/>
              <a:t>What do we provide for the government ?</a:t>
            </a:r>
            <a:endParaRPr lang="en-IN" alt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dirty="0" smtClean="0"/>
              <a:t>We provide a Statistical report of how many tourists visited a particular place during a particular time .</a:t>
            </a:r>
            <a:endParaRPr lang="en-IN" altLang="en-US" sz="2800" dirty="0" smtClean="0"/>
          </a:p>
          <a:p>
            <a:pPr marL="457200" indent="-457200" algn="l">
              <a:lnSpc>
                <a:spcPct val="140000"/>
              </a:lnSpc>
              <a:buFont typeface="Wingdings" panose="05000000000000000000" charset="0"/>
              <a:buChar char="v"/>
            </a:pPr>
            <a:r>
              <a:rPr lang="en-IN" altLang="en-US" sz="2800" dirty="0" smtClean="0"/>
              <a:t>This will help in providing better facilities like transport,accomadations etc for that place.</a:t>
            </a:r>
            <a:endParaRPr lang="en-IN" altLang="en-US" sz="2800" dirty="0" smtClean="0"/>
          </a:p>
          <a:p>
            <a:pPr marL="342900" indent="-342900" algn="l">
              <a:lnSpc>
                <a:spcPct val="120000"/>
              </a:lnSpc>
              <a:buFont typeface="Courier New" panose="02070309020205020404"/>
              <a:buChar char="o"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cap="none" dirty="0">
                <a:latin typeface="Andale Mono"/>
                <a:cs typeface="Andale Mono"/>
              </a:rPr>
              <a:t>Statistical Analysis</a:t>
            </a:r>
            <a:endParaRPr lang="en-IN" altLang="en-US" sz="3600" cap="none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0924" y="2560710"/>
            <a:ext cx="4200769" cy="599440"/>
          </a:xfrm>
        </p:spPr>
        <p:txBody>
          <a:bodyPr>
            <a:noAutofit/>
          </a:bodyPr>
          <a:lstStyle/>
          <a:p>
            <a:r>
              <a:rPr lang="en-US" sz="3200" cap="none" dirty="0" smtClean="0">
                <a:latin typeface="Andale Mono"/>
                <a:cs typeface="Andale Mono"/>
              </a:rPr>
              <a:t>Technology Stack</a:t>
            </a:r>
            <a:endParaRPr lang="en-US" sz="3200" dirty="0">
              <a:latin typeface="Andale Mono"/>
              <a:cs typeface="Andale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/>
          <p:nvPr/>
        </p:nvGraphicFramePr>
        <p:xfrm>
          <a:off x="457200" y="92393"/>
          <a:ext cx="8229600" cy="6628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325483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69797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Application-User</a:t>
                      </a:r>
                      <a:r>
                        <a:rPr lang="en-US" sz="2800" baseline="0" dirty="0" smtClean="0">
                          <a:latin typeface="Andale Mono"/>
                          <a:cs typeface="Andale Mono"/>
                        </a:rPr>
                        <a:t> Interaction</a:t>
                      </a:r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16096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Front-end</a:t>
                      </a:r>
                      <a:r>
                        <a:rPr lang="en-US" sz="2800" baseline="0" dirty="0" smtClean="0">
                          <a:latin typeface="Andale Mono"/>
                          <a:cs typeface="Andale Mono"/>
                        </a:rPr>
                        <a:t> –User Interface (UI)</a:t>
                      </a:r>
                      <a:endParaRPr lang="en-US" sz="2800" baseline="0" dirty="0" smtClean="0"/>
                    </a:p>
                    <a:p>
                      <a:pPr algn="ctr"/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7620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Phone Gap</a:t>
                      </a:r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7019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APIs for interaction</a:t>
                      </a:r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691076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800" dirty="0" smtClean="0">
                          <a:latin typeface="Andale Mono"/>
                          <a:cs typeface="Andale Mono"/>
                        </a:rPr>
                        <a:t>Tableau</a:t>
                      </a:r>
                      <a:endParaRPr lang="en-IN" alt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621178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2800" dirty="0">
                          <a:latin typeface="Andale Mono"/>
                          <a:cs typeface="Andale Mono"/>
                        </a:rPr>
                        <a:t>Mongo DB</a:t>
                      </a:r>
                      <a:endParaRPr lang="en-IN" alt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60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Android SDK</a:t>
                      </a:r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  <a:tr h="609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ndale Mono"/>
                          <a:cs typeface="Andale Mono"/>
                        </a:rPr>
                        <a:t>Java SDK</a:t>
                      </a:r>
                      <a:endParaRPr lang="en-US" sz="2800" dirty="0">
                        <a:latin typeface="Andale Mono"/>
                        <a:cs typeface="Andale Mon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764311"/>
          <a:ext cx="60569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974"/>
                <a:gridCol w="2018974"/>
                <a:gridCol w="2018974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CSS3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HTML5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jQuery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Mobile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jQuery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0</TotalTime>
  <Words>1943</Words>
  <Application>WPS Presentation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Tunga</vt:lpstr>
      <vt:lpstr>Tahoma</vt:lpstr>
      <vt:lpstr>Andale Mono</vt:lpstr>
      <vt:lpstr>Arial</vt:lpstr>
      <vt:lpstr>Courier New</vt:lpstr>
      <vt:lpstr>Wingdings</vt:lpstr>
      <vt:lpstr>Garamond</vt:lpstr>
      <vt:lpstr>Segoe Print</vt:lpstr>
      <vt:lpstr>Microsoft YaHei</vt:lpstr>
      <vt:lpstr>Calibri</vt:lpstr>
      <vt:lpstr/>
      <vt:lpstr>Arial Unicode MS</vt:lpstr>
      <vt:lpstr>Wingdings</vt:lpstr>
      <vt:lpstr>BlackTie</vt:lpstr>
      <vt:lpstr>Version 2.0</vt:lpstr>
      <vt:lpstr>Idea</vt:lpstr>
      <vt:lpstr>Idea</vt:lpstr>
      <vt:lpstr>Idea</vt:lpstr>
      <vt:lpstr>Idea</vt:lpstr>
      <vt:lpstr>Statistical Analysis</vt:lpstr>
      <vt:lpstr>Idea</vt:lpstr>
      <vt:lpstr>Technology Stack</vt:lpstr>
      <vt:lpstr>PowerPoint 演示文稿</vt:lpstr>
      <vt:lpstr>PowerPoint 演示文稿</vt:lpstr>
      <vt:lpstr>Our ui Designs</vt:lpstr>
      <vt:lpstr>PowerPoint 演示文稿</vt:lpstr>
      <vt:lpstr>PowerPoint 演示文稿</vt:lpstr>
      <vt:lpstr>PowerPoint 演示文稿</vt:lpstr>
      <vt:lpstr>PowerPoint 演示文稿</vt:lpstr>
      <vt:lpstr>Features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Poorani</dc:creator>
  <cp:lastModifiedBy>Gowti</cp:lastModifiedBy>
  <cp:revision>70</cp:revision>
  <dcterms:created xsi:type="dcterms:W3CDTF">2017-01-11T15:02:00Z</dcterms:created>
  <dcterms:modified xsi:type="dcterms:W3CDTF">2017-04-02T12:42:26Z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