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60" r:id="rId5"/>
    <p:sldId id="261" r:id="rId6"/>
    <p:sldId id="258" r:id="rId7"/>
    <p:sldId id="25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D6933E-75EB-4339-9C2D-B69C39175A5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0D082BD6-4412-4406-AEEE-C3D9143E0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0A7F42F6-D307-41B4-A4F8-B67CA4A94461}"/>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39A57247-E7E7-4156-B1C4-2486D8BA7FC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361B126C-46D5-4375-A5BA-2F0E883AD49F}"/>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403285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EA22D-5B0C-43A4-AE47-7287742DFFD8}"/>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65EA1200-FA3E-4198-9261-C031E3B786D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756AFE89-2E57-4734-B6D7-2BAE4D81CF2E}"/>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26BAF662-977C-4211-8C07-EEE223B37778}"/>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A89F5D5-1095-40C6-9B2C-566FFD24245E}"/>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392481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2DB124E-D988-4D53-A1F4-D21402C2BDF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FE54EE22-6E39-4586-ABBF-04B4ECF0588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71D9B58C-DB80-4F19-BCDE-84D475129AFC}"/>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3AF337EC-4190-4A99-B6D7-CFE48AE63230}"/>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EC98AA4-B3BA-4533-8228-B8B90222DBD7}"/>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223356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8328F-6DD7-42E4-90EF-0D1E411ABCB4}"/>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51605371-08FF-4872-9A5D-6C3FFC29A95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E80FA5DF-233A-4AAA-9D32-C71A5ED230D0}"/>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215EF157-0FA4-400A-B5B9-A586C4E95BBE}"/>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9CFEADF-6502-43A8-B8FD-2209CF8ACD51}"/>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100241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E15FB-14D1-460A-BEAB-ACEB3A64923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6E658A0E-5FF1-44E4-9F86-87AF84D18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A5EF3D1-5C52-4F5F-AA11-9EEC47E9505A}"/>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80B91046-78A4-4AB1-B69C-9D76FBB824D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3446F4C-DB6D-425F-B6D0-96698F06D8E7}"/>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215740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C1BE90-3255-479A-888B-6058FD53003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225EC035-EF44-4338-8F14-38FD637DCFD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F4F82061-D5B8-4C2E-9306-44FCDB1C706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F8A9E419-9D01-4509-B759-B774D4698A9F}"/>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6" name="Нижний колонтитул 5">
            <a:extLst>
              <a:ext uri="{FF2B5EF4-FFF2-40B4-BE49-F238E27FC236}">
                <a16:creationId xmlns:a16="http://schemas.microsoft.com/office/drawing/2014/main" id="{6090DF33-CDAC-46C7-8459-624370A009EC}"/>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8A9F408-3929-41F1-B060-273E8E946D49}"/>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256706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1E1EAA-088E-4EF4-AC10-C9CBF2D64DA6}"/>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E7293ECC-EA13-45F9-B61F-6E41091AB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20B5DE2-B803-4B73-A24B-E11C4882C9F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E16B1AA1-BBD1-4F25-B085-314012304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D629619-6C17-4C69-A9BA-9A982D5CC1C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8FE13754-49AD-4501-96AD-F14E739764D6}"/>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8" name="Нижний колонтитул 7">
            <a:extLst>
              <a:ext uri="{FF2B5EF4-FFF2-40B4-BE49-F238E27FC236}">
                <a16:creationId xmlns:a16="http://schemas.microsoft.com/office/drawing/2014/main" id="{DB8C86D5-366B-4CFF-9729-9A2551832D32}"/>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26B91F7D-33C7-4753-B734-CCB5387BE841}"/>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319077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AB029D-B7C8-431F-A6CC-B0B30E96A772}"/>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4458DF50-56ED-46A9-BA4A-5B1706810D15}"/>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4" name="Нижний колонтитул 3">
            <a:extLst>
              <a:ext uri="{FF2B5EF4-FFF2-40B4-BE49-F238E27FC236}">
                <a16:creationId xmlns:a16="http://schemas.microsoft.com/office/drawing/2014/main" id="{81683002-5196-4961-A435-70B850F1546D}"/>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4A68A2FB-A71E-4D4D-9AA9-04CC832F0A35}"/>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417152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F557332-1778-4821-81AD-19310E891CCF}"/>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3" name="Нижний колонтитул 2">
            <a:extLst>
              <a:ext uri="{FF2B5EF4-FFF2-40B4-BE49-F238E27FC236}">
                <a16:creationId xmlns:a16="http://schemas.microsoft.com/office/drawing/2014/main" id="{AF59403C-0D7A-4523-AAC2-B7AACB73268E}"/>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D8C39D48-8ED0-4E9C-92A0-5204BEF7B989}"/>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405065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6BA0C-6DE2-4C3A-9A73-D6D43FB91E7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FF874E28-80A9-44AE-B685-4D58CDCF4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26DCF17E-6D62-45E9-8261-F88F71249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063E002-C227-43C5-BAB0-7B46A4BFBDE8}"/>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6" name="Нижний колонтитул 5">
            <a:extLst>
              <a:ext uri="{FF2B5EF4-FFF2-40B4-BE49-F238E27FC236}">
                <a16:creationId xmlns:a16="http://schemas.microsoft.com/office/drawing/2014/main" id="{BDB4414D-CADF-4187-8780-84E9DB103719}"/>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CD3C29EE-6EA3-4F0D-BCE3-5AA4CD804A2C}"/>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34212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595A0E-AB84-48DF-8745-0D09882441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7709FB78-D0D7-4FD7-A9ED-7794F7E97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2EAAA073-C80D-4D04-97EA-C106E339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BAD2B6B-3D2F-4BA4-974F-5B217F91C7F6}"/>
              </a:ext>
            </a:extLst>
          </p:cNvPr>
          <p:cNvSpPr>
            <a:spLocks noGrp="1"/>
          </p:cNvSpPr>
          <p:nvPr>
            <p:ph type="dt" sz="half" idx="10"/>
          </p:nvPr>
        </p:nvSpPr>
        <p:spPr/>
        <p:txBody>
          <a:bodyPr/>
          <a:lstStyle/>
          <a:p>
            <a:fld id="{D997F07F-B1DD-4E51-B39E-4CD48092BEC0}" type="datetimeFigureOut">
              <a:rPr lang="en-US" smtClean="0"/>
              <a:t>9/29/2022</a:t>
            </a:fld>
            <a:endParaRPr lang="en-US"/>
          </a:p>
        </p:txBody>
      </p:sp>
      <p:sp>
        <p:nvSpPr>
          <p:cNvPr id="6" name="Нижний колонтитул 5">
            <a:extLst>
              <a:ext uri="{FF2B5EF4-FFF2-40B4-BE49-F238E27FC236}">
                <a16:creationId xmlns:a16="http://schemas.microsoft.com/office/drawing/2014/main" id="{F09A6F6A-FA0B-4BE4-BD36-52C20B4BF19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192FC04E-928C-4E04-94E5-D87CA861ADF7}"/>
              </a:ext>
            </a:extLst>
          </p:cNvPr>
          <p:cNvSpPr>
            <a:spLocks noGrp="1"/>
          </p:cNvSpPr>
          <p:nvPr>
            <p:ph type="sldNum" sz="quarter" idx="12"/>
          </p:nvPr>
        </p:nvSpPr>
        <p:spPr/>
        <p:txBody>
          <a:bodyPr/>
          <a:lstStyle/>
          <a:p>
            <a:fld id="{8DAF8873-6B63-4D8B-BF3B-16ECAE711E7D}" type="slidenum">
              <a:rPr lang="en-US" smtClean="0"/>
              <a:t>‹#›</a:t>
            </a:fld>
            <a:endParaRPr lang="en-US"/>
          </a:p>
        </p:txBody>
      </p:sp>
    </p:spTree>
    <p:extLst>
      <p:ext uri="{BB962C8B-B14F-4D97-AF65-F5344CB8AC3E}">
        <p14:creationId xmlns:p14="http://schemas.microsoft.com/office/powerpoint/2010/main" val="52474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62E6B2-1132-45ED-8343-84F2CE9BE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8CC9A9A5-BCD4-44CF-ADDC-40545DBA8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45BD4AA6-8A5A-43BA-BAAC-1AE3F2781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F07F-B1DD-4E51-B39E-4CD48092BEC0}" type="datetimeFigureOut">
              <a:rPr lang="en-US" smtClean="0"/>
              <a:t>9/29/2022</a:t>
            </a:fld>
            <a:endParaRPr lang="en-US"/>
          </a:p>
        </p:txBody>
      </p:sp>
      <p:sp>
        <p:nvSpPr>
          <p:cNvPr id="5" name="Нижний колонтитул 4">
            <a:extLst>
              <a:ext uri="{FF2B5EF4-FFF2-40B4-BE49-F238E27FC236}">
                <a16:creationId xmlns:a16="http://schemas.microsoft.com/office/drawing/2014/main" id="{3683B2CB-BA1F-4544-B7A1-B152BB795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5674A392-DA58-4769-953C-55230D72F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F8873-6B63-4D8B-BF3B-16ECAE711E7D}" type="slidenum">
              <a:rPr lang="en-US" smtClean="0"/>
              <a:t>‹#›</a:t>
            </a:fld>
            <a:endParaRPr lang="en-US"/>
          </a:p>
        </p:txBody>
      </p:sp>
    </p:spTree>
    <p:extLst>
      <p:ext uri="{BB962C8B-B14F-4D97-AF65-F5344CB8AC3E}">
        <p14:creationId xmlns:p14="http://schemas.microsoft.com/office/powerpoint/2010/main" val="364730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mages.engage.3m.com/Web/3MCompanyGlobal/%7b74b63b20-014d-49b3-b044-71789f42f8d9%7d_FC_commonConfig.j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semakin/FormComponent/blob/master/README_ConfigTemplates.md"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images.engage.3m.com/Web/3MCompanyGlobal/%7b74b63b20-014d-49b3-b044-71789f42f8d9%7d_FC_commonConfig.js"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gsemakin/FormComponent/blob/master/README_ConfigTemplates.m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github.com/gsemakin/FormComponent/blob/master/README_ConfigTemplates.m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7DC6EB-833E-41EE-A2BC-4ABC384AA0FF}"/>
              </a:ext>
            </a:extLst>
          </p:cNvPr>
          <p:cNvSpPr txBox="1"/>
          <p:nvPr/>
        </p:nvSpPr>
        <p:spPr>
          <a:xfrm>
            <a:off x="640862" y="554892"/>
            <a:ext cx="11332307" cy="5416868"/>
          </a:xfrm>
          <a:prstGeom prst="rect">
            <a:avLst/>
          </a:prstGeom>
          <a:noFill/>
        </p:spPr>
        <p:txBody>
          <a:bodyPr wrap="square" rtlCol="0">
            <a:spAutoFit/>
          </a:bodyPr>
          <a:lstStyle/>
          <a:p>
            <a:r>
              <a:rPr lang="en-US" sz="1600" dirty="0"/>
              <a:t>To minimize the necessity of making any updates in the initial code, </a:t>
            </a:r>
            <a:r>
              <a:rPr lang="en-US" sz="1600" i="1" dirty="0"/>
              <a:t>a </a:t>
            </a:r>
            <a:r>
              <a:rPr lang="en-US" sz="1600" i="1" u="sng" dirty="0">
                <a:hlinkClick r:id="rId2"/>
              </a:rPr>
              <a:t>Common Config file</a:t>
            </a:r>
            <a:r>
              <a:rPr lang="en-US" sz="1600" i="1" u="sng" dirty="0"/>
              <a:t> </a:t>
            </a:r>
            <a:r>
              <a:rPr lang="en-US" sz="1600" dirty="0"/>
              <a:t>was created. You don’t need to add it to already existing LPs with the forms, but only to new ones, starting from the time, when you will update a common config file once during the process of deploying the tool to new divisions / SMP segments.</a:t>
            </a:r>
            <a:br>
              <a:rPr lang="ru-RU" sz="1600" dirty="0"/>
            </a:br>
            <a:br>
              <a:rPr lang="ru-RU" dirty="0"/>
            </a:br>
            <a:r>
              <a:rPr lang="en-US" sz="1600" b="1" dirty="0"/>
              <a:t>In that file you will find:</a:t>
            </a:r>
            <a:br>
              <a:rPr lang="en-US" sz="1400" dirty="0"/>
            </a:br>
            <a:r>
              <a:rPr lang="en-US" sz="1400" dirty="0"/>
              <a:t>1) </a:t>
            </a:r>
            <a:r>
              <a:rPr kumimoji="0" lang="en-US" altLang="en-US" sz="1400" b="1" i="0" u="none" strike="noStrike" cap="none" normalizeH="0" baseline="0" dirty="0" err="1">
                <a:ln>
                  <a:noFill/>
                </a:ln>
                <a:solidFill>
                  <a:srgbClr val="000000"/>
                </a:solidFill>
                <a:effectLst/>
              </a:rPr>
              <a:t>existingDivisions</a:t>
            </a:r>
            <a:r>
              <a:rPr kumimoji="0" lang="en-US" altLang="en-US" sz="1400" b="0" i="0" u="none" strike="noStrike" cap="none" normalizeH="0" baseline="0" dirty="0">
                <a:ln>
                  <a:noFill/>
                </a:ln>
                <a:solidFill>
                  <a:schemeClr val="tx1"/>
                </a:solidFill>
                <a:effectLst/>
              </a:rPr>
              <a:t> (used in the tool for routing to templates, filling up the division1 field, </a:t>
            </a:r>
            <a:r>
              <a:rPr kumimoji="0" lang="en-US" altLang="en-US" sz="1400" b="0" i="0" u="none" strike="noStrike" cap="none" normalizeH="0" baseline="0" dirty="0" err="1">
                <a:ln>
                  <a:noFill/>
                </a:ln>
                <a:solidFill>
                  <a:schemeClr val="tx1"/>
                </a:solidFill>
                <a:effectLst/>
              </a:rPr>
              <a:t>etc</a:t>
            </a:r>
            <a:r>
              <a:rPr kumimoji="0" lang="en-US" altLang="en-US" sz="1400" b="0" i="0" u="none" strike="noStrike" cap="none" normalizeH="0" baseline="0" dirty="0">
                <a:ln>
                  <a:noFill/>
                </a:ln>
                <a:solidFill>
                  <a:schemeClr val="tx1"/>
                </a:solidFill>
                <a:effectLst/>
              </a:rPr>
              <a:t>)</a:t>
            </a:r>
            <a:br>
              <a:rPr kumimoji="0" lang="ru-RU" altLang="en-US" sz="1400" b="0" i="0" u="none" strike="noStrike" cap="none" normalizeH="0" baseline="0" dirty="0">
                <a:ln>
                  <a:noFill/>
                </a:ln>
                <a:solidFill>
                  <a:schemeClr val="tx1"/>
                </a:solidFill>
                <a:effectLst/>
              </a:rPr>
            </a:br>
            <a:r>
              <a:rPr lang="en-US" sz="1400" dirty="0"/>
              <a:t>2) </a:t>
            </a:r>
            <a:r>
              <a:rPr kumimoji="0" lang="en-US" altLang="en-US" sz="1400" b="1" i="0" u="none" strike="noStrike" cap="none" normalizeH="0" baseline="0" dirty="0" err="1">
                <a:ln>
                  <a:noFill/>
                </a:ln>
                <a:solidFill>
                  <a:srgbClr val="000000"/>
                </a:solidFill>
                <a:effectLst/>
              </a:rPr>
              <a:t>leadGenTypesExisting</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(properties, existing in Division fields configuration templates)</a:t>
            </a:r>
            <a:br>
              <a:rPr kumimoji="0" lang="ru-RU" altLang="en-US" sz="1400" b="0" i="0" u="none" strike="noStrike" cap="none" normalizeH="0" baseline="0" dirty="0">
                <a:ln>
                  <a:noFill/>
                </a:ln>
                <a:solidFill>
                  <a:schemeClr val="tx1"/>
                </a:solidFill>
                <a:effectLst/>
              </a:rPr>
            </a:br>
            <a:r>
              <a:rPr lang="en-US" altLang="en-US" sz="1400" dirty="0"/>
              <a:t>3) </a:t>
            </a:r>
            <a:r>
              <a:rPr kumimoji="0" lang="en-US" altLang="en-US" sz="1400" b="1" i="0" u="none" strike="noStrike" cap="none" normalizeH="0" baseline="0" dirty="0" err="1">
                <a:ln>
                  <a:noFill/>
                </a:ln>
                <a:solidFill>
                  <a:srgbClr val="000000"/>
                </a:solidFill>
                <a:effectLst/>
              </a:rPr>
              <a:t>mqlFormTypes</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(if form type is not in the list, a non-</a:t>
            </a:r>
            <a:r>
              <a:rPr kumimoji="0" lang="en-US" altLang="en-US" sz="1400" b="0" i="0" u="none" strike="noStrike" cap="none" normalizeH="0" baseline="0" dirty="0" err="1">
                <a:ln>
                  <a:noFill/>
                </a:ln>
                <a:solidFill>
                  <a:schemeClr val="tx1"/>
                </a:solidFill>
                <a:effectLst/>
              </a:rPr>
              <a:t>mql</a:t>
            </a:r>
            <a:r>
              <a:rPr kumimoji="0" lang="en-US" altLang="en-US" sz="1400" b="0" i="0" u="none" strike="noStrike" cap="none" normalizeH="0" baseline="0" dirty="0">
                <a:ln>
                  <a:noFill/>
                </a:ln>
                <a:solidFill>
                  <a:schemeClr val="tx1"/>
                </a:solidFill>
                <a:effectLst/>
              </a:rPr>
              <a:t> form type will be loaded)</a:t>
            </a:r>
            <a:br>
              <a:rPr kumimoji="0" lang="ru-RU" altLang="en-US" sz="1400" b="0" i="0" u="none" strike="noStrike" cap="none" normalizeH="0" baseline="0" dirty="0">
                <a:ln>
                  <a:noFill/>
                </a:ln>
                <a:solidFill>
                  <a:schemeClr val="tx1"/>
                </a:solidFill>
                <a:effectLst/>
              </a:rPr>
            </a:br>
            <a:r>
              <a:rPr lang="en-US" altLang="en-US" sz="1400" dirty="0"/>
              <a:t>4)</a:t>
            </a:r>
            <a:r>
              <a:rPr lang="en-US" altLang="en-US" sz="1400" b="1" dirty="0"/>
              <a:t> </a:t>
            </a:r>
            <a:r>
              <a:rPr kumimoji="0" lang="en-US" altLang="en-US" sz="1400" b="1" i="0" u="none" strike="noStrike" cap="none" normalizeH="0" baseline="0" dirty="0">
                <a:ln>
                  <a:noFill/>
                </a:ln>
                <a:solidFill>
                  <a:srgbClr val="000000"/>
                </a:solidFill>
                <a:effectLst/>
              </a:rPr>
              <a:t>countries </a:t>
            </a:r>
          </a:p>
          <a:p>
            <a:r>
              <a:rPr lang="en-US" altLang="en-US" sz="1400" dirty="0"/>
              <a:t>5) </a:t>
            </a:r>
            <a:r>
              <a:rPr kumimoji="0" lang="en-US" altLang="en-US" sz="1400" b="1" i="0" u="none" strike="noStrike" cap="none" normalizeH="0" baseline="0" dirty="0" err="1">
                <a:ln>
                  <a:noFill/>
                </a:ln>
                <a:solidFill>
                  <a:srgbClr val="000000"/>
                </a:solidFill>
                <a:effectLst/>
              </a:rPr>
              <a:t>smpRouting</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(place links to new Division fields configuration templates here)</a:t>
            </a:r>
          </a:p>
          <a:p>
            <a:r>
              <a:rPr lang="en-US" altLang="en-US" sz="1400" dirty="0"/>
              <a:t>6) </a:t>
            </a:r>
            <a:r>
              <a:rPr kumimoji="0" lang="en-US" altLang="en-US" sz="1400" b="1" i="0" u="none" strike="noStrike" cap="none" normalizeH="0" baseline="0" dirty="0" err="1">
                <a:ln>
                  <a:noFill/>
                </a:ln>
                <a:solidFill>
                  <a:srgbClr val="000000"/>
                </a:solidFill>
                <a:effectLst/>
              </a:rPr>
              <a:t>nonSMP_baseTemplate</a:t>
            </a:r>
            <a:r>
              <a:rPr kumimoji="0" lang="en-US" altLang="en-US" sz="1400" b="1"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(link to non-</a:t>
            </a:r>
            <a:r>
              <a:rPr kumimoji="0" lang="en-US" altLang="en-US" sz="1400" b="0" i="0" u="none" strike="noStrike" cap="none" normalizeH="0" baseline="0" dirty="0" err="1">
                <a:ln>
                  <a:noFill/>
                </a:ln>
                <a:solidFill>
                  <a:schemeClr val="tx1"/>
                </a:solidFill>
                <a:effectLst/>
              </a:rPr>
              <a:t>smp</a:t>
            </a:r>
            <a:r>
              <a:rPr kumimoji="0" lang="en-US" altLang="en-US" sz="1400" b="0" i="0" u="none" strike="noStrike" cap="none" normalizeH="0" baseline="0" dirty="0">
                <a:ln>
                  <a:noFill/>
                </a:ln>
                <a:solidFill>
                  <a:schemeClr val="tx1"/>
                </a:solidFill>
                <a:effectLst/>
              </a:rPr>
              <a:t> template)</a:t>
            </a:r>
          </a:p>
          <a:p>
            <a:r>
              <a:rPr lang="en-US" altLang="en-US" sz="1400" dirty="0"/>
              <a:t>7) </a:t>
            </a:r>
            <a:r>
              <a:rPr kumimoji="0" lang="en-US" altLang="en-US" sz="1400" b="1" i="0" u="none" strike="noStrike" cap="none" normalizeH="0" baseline="0" dirty="0" err="1">
                <a:ln>
                  <a:noFill/>
                </a:ln>
                <a:solidFill>
                  <a:srgbClr val="000000"/>
                </a:solidFill>
                <a:effectLst/>
              </a:rPr>
              <a:t>langRouting</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(place links to Language configuration templates here)</a:t>
            </a:r>
          </a:p>
          <a:p>
            <a:r>
              <a:rPr lang="en-US" altLang="en-US" sz="1400" dirty="0"/>
              <a:t>8)</a:t>
            </a:r>
            <a:r>
              <a:rPr lang="en-US" altLang="en-US" sz="1400" b="1" dirty="0"/>
              <a:t> </a:t>
            </a:r>
            <a:r>
              <a:rPr kumimoji="0" lang="en-US" altLang="en-US" sz="1400" b="1" i="0" u="none" strike="noStrike" cap="none" normalizeH="0" baseline="0" dirty="0" err="1">
                <a:ln>
                  <a:noFill/>
                </a:ln>
                <a:solidFill>
                  <a:srgbClr val="000000"/>
                </a:solidFill>
                <a:effectLst/>
              </a:rPr>
              <a:t>mqlFormTypes</a:t>
            </a:r>
            <a:r>
              <a:rPr kumimoji="0" lang="en-US" altLang="en-US" sz="1400" b="1"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(used in routing, to </a:t>
            </a:r>
            <a:r>
              <a:rPr kumimoji="0" lang="en-US" altLang="en-US" sz="1400" b="0" i="0" u="none" strike="noStrike" cap="none" normalizeH="0" baseline="0" dirty="0" err="1">
                <a:ln>
                  <a:noFill/>
                </a:ln>
                <a:solidFill>
                  <a:schemeClr val="tx1"/>
                </a:solidFill>
                <a:effectLst/>
              </a:rPr>
              <a:t>mql</a:t>
            </a:r>
            <a:r>
              <a:rPr kumimoji="0" lang="en-US" altLang="en-US" sz="1400" b="0" i="0" u="none" strike="noStrike" cap="none" normalizeH="0" baseline="0" dirty="0">
                <a:ln>
                  <a:noFill/>
                </a:ln>
                <a:solidFill>
                  <a:schemeClr val="tx1"/>
                </a:solidFill>
                <a:effectLst/>
              </a:rPr>
              <a:t> templates or not)</a:t>
            </a:r>
          </a:p>
          <a:p>
            <a:r>
              <a:rPr lang="en-US" altLang="en-US" sz="1400" dirty="0"/>
              <a:t>9) </a:t>
            </a:r>
            <a:r>
              <a:rPr kumimoji="0" lang="en-US" altLang="en-US" sz="1400" b="1" i="0" u="none" strike="noStrike" cap="none" normalizeH="0" baseline="0" dirty="0" err="1">
                <a:ln>
                  <a:noFill/>
                </a:ln>
                <a:solidFill>
                  <a:srgbClr val="000000"/>
                </a:solidFill>
                <a:effectLst/>
              </a:rPr>
              <a:t>additionalFieldsConfig</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(this functionality was a plan for future (adding ON24 fields, </a:t>
            </a:r>
            <a:r>
              <a:rPr kumimoji="0" lang="en-US" altLang="en-US" sz="1400" b="0" i="0" u="none" strike="noStrike" cap="none" normalizeH="0" baseline="0" dirty="0" err="1">
                <a:ln>
                  <a:noFill/>
                </a:ln>
                <a:solidFill>
                  <a:schemeClr val="tx1"/>
                </a:solidFill>
                <a:effectLst/>
              </a:rPr>
              <a:t>etc</a:t>
            </a:r>
            <a:r>
              <a:rPr kumimoji="0" lang="en-US" altLang="en-US" sz="1400" b="0" i="0" u="none" strike="noStrike" cap="none" normalizeH="0" baseline="0" dirty="0">
                <a:ln>
                  <a:noFill/>
                </a:ln>
                <a:solidFill>
                  <a:schemeClr val="tx1"/>
                </a:solidFill>
                <a:effectLst/>
              </a:rPr>
              <a:t>)</a:t>
            </a:r>
          </a:p>
          <a:p>
            <a:r>
              <a:rPr lang="en-US" altLang="en-US" sz="1400" dirty="0"/>
              <a:t>10) </a:t>
            </a:r>
            <a:r>
              <a:rPr kumimoji="0" lang="en-US" altLang="en-US" sz="1400" b="1" i="0" u="none" strike="noStrike" cap="none" normalizeH="0" baseline="0" dirty="0">
                <a:ln>
                  <a:noFill/>
                </a:ln>
                <a:solidFill>
                  <a:srgbClr val="000000"/>
                </a:solidFill>
                <a:effectLst/>
              </a:rPr>
              <a:t>scriptsAndModules3M</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chemeClr val="tx1"/>
                </a:solidFill>
                <a:effectLst/>
              </a:rPr>
              <a:t>(Global form script, other 3M scripts and modules currently used in 3M. They are loading after the form has been generated)</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rgbClr val="000000"/>
                </a:solidFill>
                <a:effectLst/>
              </a:rPr>
              <a:t>loadModule1 – is a link to 3M module, </a:t>
            </a:r>
            <a:br>
              <a:rPr kumimoji="0" lang="en-US" altLang="en-US" sz="1400" b="0" i="0" u="none" strike="noStrike" cap="none" normalizeH="0" baseline="0" dirty="0">
                <a:ln>
                  <a:noFill/>
                </a:ln>
                <a:solidFill>
                  <a:srgbClr val="000000"/>
                </a:solidFill>
                <a:effectLst/>
              </a:rPr>
            </a:br>
            <a:r>
              <a:rPr kumimoji="0" lang="en-US" altLang="en-US" sz="1400" b="0" i="0" u="none" strike="noStrike" cap="none" normalizeH="0" baseline="0" dirty="0">
                <a:ln>
                  <a:noFill/>
                </a:ln>
                <a:solidFill>
                  <a:srgbClr val="000000"/>
                </a:solidFill>
                <a:effectLst/>
              </a:rPr>
              <a:t>scripts3M – list of scripts to be loaded</a:t>
            </a:r>
            <a:r>
              <a:rPr kumimoji="0" lang="en-US" altLang="en-US" sz="1400" b="0" i="0" u="none" strike="noStrike" cap="none" normalizeH="0" baseline="0" dirty="0">
                <a:ln>
                  <a:noFill/>
                </a:ln>
                <a:solidFill>
                  <a:schemeClr val="tx1"/>
                </a:solidFill>
                <a:effectLst/>
              </a:rPr>
              <a:t>)</a:t>
            </a:r>
          </a:p>
          <a:p>
            <a:r>
              <a:rPr kumimoji="0" lang="en-US" altLang="en-US" sz="1400" b="0" i="0" u="none" strike="noStrike" cap="none" normalizeH="0" baseline="0" dirty="0" err="1">
                <a:ln>
                  <a:noFill/>
                </a:ln>
                <a:solidFill>
                  <a:srgbClr val="000000"/>
                </a:solidFill>
                <a:effectLst/>
              </a:rPr>
              <a:t>restModules</a:t>
            </a:r>
            <a:r>
              <a:rPr kumimoji="0" lang="en-US" altLang="en-US" sz="1400" b="0" i="0" u="none" strike="noStrike" cap="none" normalizeH="0" baseline="0" dirty="0">
                <a:ln>
                  <a:noFill/>
                </a:ln>
                <a:solidFill>
                  <a:srgbClr val="000000"/>
                </a:solidFill>
                <a:effectLst/>
              </a:rPr>
              <a:t> – list of other 3M modules</a:t>
            </a:r>
            <a:endParaRPr kumimoji="0" lang="en-US" altLang="en-US" sz="1400" b="0" i="0" u="none" strike="noStrike" cap="none" normalizeH="0" baseline="0" dirty="0">
              <a:ln>
                <a:noFill/>
              </a:ln>
              <a:solidFill>
                <a:schemeClr val="tx1"/>
              </a:solidFill>
              <a:effectLst/>
            </a:endParaRPr>
          </a:p>
          <a:p>
            <a:r>
              <a:rPr kumimoji="0" lang="en-US" altLang="en-US" sz="1400" b="0" i="0" u="none" strike="noStrike" cap="none" normalizeH="0" baseline="0" dirty="0" err="1">
                <a:ln>
                  <a:noFill/>
                </a:ln>
                <a:solidFill>
                  <a:srgbClr val="000000"/>
                </a:solidFill>
                <a:effectLst/>
              </a:rPr>
              <a:t>restScripts</a:t>
            </a:r>
            <a:r>
              <a:rPr kumimoji="0" lang="en-US" altLang="en-US" sz="1400" b="0" i="0" u="none" strike="noStrike" cap="none" normalizeH="0" baseline="0" dirty="0">
                <a:ln>
                  <a:noFill/>
                </a:ln>
                <a:solidFill>
                  <a:srgbClr val="000000"/>
                </a:solidFill>
                <a:effectLst/>
              </a:rPr>
              <a:t>,</a:t>
            </a:r>
            <a:r>
              <a:rPr kumimoji="0" lang="en-US" altLang="en-US" sz="1400" b="0" i="0" u="none" strike="noStrike" cap="none" normalizeH="0" baseline="0" dirty="0">
                <a:ln>
                  <a:noFill/>
                </a:ln>
                <a:solidFill>
                  <a:schemeClr val="tx1"/>
                </a:solidFill>
                <a:effectLst/>
              </a:rPr>
              <a:t> - you can add new scripts here, if needed (Array of strings)</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(All they will be loaded AFTER the form has been generated)</a:t>
            </a:r>
          </a:p>
          <a:p>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dirty="0"/>
              <a:t>How to use (just place the script right above the </a:t>
            </a:r>
            <a:r>
              <a:rPr lang="en-US" dirty="0" err="1"/>
              <a:t>FormComponent</a:t>
            </a:r>
            <a:r>
              <a:rPr lang="en-US" dirty="0"/>
              <a:t> </a:t>
            </a:r>
            <a:r>
              <a:rPr lang="en-US" dirty="0" err="1"/>
              <a:t>js</a:t>
            </a:r>
            <a:r>
              <a:rPr lang="en-US" dirty="0"/>
              <a:t> file on LP, like below:</a:t>
            </a:r>
            <a:br>
              <a:rPr lang="en-US" dirty="0"/>
            </a:br>
            <a:endParaRPr lang="en-US" dirty="0"/>
          </a:p>
        </p:txBody>
      </p:sp>
      <p:sp>
        <p:nvSpPr>
          <p:cNvPr id="8" name="Rectangle 2">
            <a:extLst>
              <a:ext uri="{FF2B5EF4-FFF2-40B4-BE49-F238E27FC236}">
                <a16:creationId xmlns:a16="http://schemas.microsoft.com/office/drawing/2014/main" id="{DF9354FD-DBED-465F-AB0D-5DFCF3EF16A6}"/>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1A34FEF-5C58-49EF-A057-F2B55C918AA8}"/>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563A49B8-3028-4610-98FE-5C7A6310590A}"/>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7DB95A0-8935-45B7-8B1C-F97CBBB85BEE}"/>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F138A4E2-6272-4F47-B66E-9A0E6D988A5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D3BAFA70-5307-455C-9667-2D25575340E9}"/>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B0BA0B14-1229-44B4-A5A6-D8385BE747B5}"/>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D1B739AD-5118-40F2-83A7-5C0DA8448635}"/>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F6211E16-62AD-4677-B921-65C1951EF98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EE2DD90E-0F7A-4971-AF47-2B6776D6509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 name="Рисунок 20">
            <a:extLst>
              <a:ext uri="{FF2B5EF4-FFF2-40B4-BE49-F238E27FC236}">
                <a16:creationId xmlns:a16="http://schemas.microsoft.com/office/drawing/2014/main" id="{CD8A358B-6F37-4CAC-BF84-59CDDB464E56}"/>
              </a:ext>
            </a:extLst>
          </p:cNvPr>
          <p:cNvPicPr>
            <a:picLocks noChangeAspect="1"/>
          </p:cNvPicPr>
          <p:nvPr/>
        </p:nvPicPr>
        <p:blipFill>
          <a:blip r:embed="rId3"/>
          <a:stretch>
            <a:fillRect/>
          </a:stretch>
        </p:blipFill>
        <p:spPr>
          <a:xfrm>
            <a:off x="523631" y="5623018"/>
            <a:ext cx="9777046" cy="467312"/>
          </a:xfrm>
          <a:prstGeom prst="rect">
            <a:avLst/>
          </a:prstGeom>
        </p:spPr>
      </p:pic>
      <p:sp>
        <p:nvSpPr>
          <p:cNvPr id="22" name="TextBox 21">
            <a:extLst>
              <a:ext uri="{FF2B5EF4-FFF2-40B4-BE49-F238E27FC236}">
                <a16:creationId xmlns:a16="http://schemas.microsoft.com/office/drawing/2014/main" id="{C8F10299-7454-412D-96D3-FA001219288C}"/>
              </a:ext>
            </a:extLst>
          </p:cNvPr>
          <p:cNvSpPr txBox="1"/>
          <p:nvPr/>
        </p:nvSpPr>
        <p:spPr>
          <a:xfrm>
            <a:off x="324338" y="6168685"/>
            <a:ext cx="11543323" cy="646331"/>
          </a:xfrm>
          <a:prstGeom prst="rect">
            <a:avLst/>
          </a:prstGeom>
          <a:noFill/>
        </p:spPr>
        <p:txBody>
          <a:bodyPr wrap="square" rtlCol="0">
            <a:spAutoFit/>
          </a:bodyPr>
          <a:lstStyle/>
          <a:p>
            <a:r>
              <a:rPr lang="en-US" i="1" dirty="0"/>
              <a:t>You may notice a ?</a:t>
            </a:r>
            <a:r>
              <a:rPr lang="en-US" i="1" dirty="0" err="1"/>
              <a:t>ver</a:t>
            </a:r>
            <a:r>
              <a:rPr lang="en-US" i="1" dirty="0"/>
              <a:t>=2 at the end. It’s for solving a problem with ca</a:t>
            </a:r>
            <a:r>
              <a:rPr lang="ru-RU" i="1" dirty="0"/>
              <a:t>с</a:t>
            </a:r>
            <a:r>
              <a:rPr lang="en-US" i="1" dirty="0" err="1"/>
              <a:t>hing</a:t>
            </a:r>
            <a:r>
              <a:rPr lang="en-US" i="1" dirty="0"/>
              <a:t> (like you did previously). Here can be ?version= or ?v= , it doesn’t matter.</a:t>
            </a:r>
          </a:p>
        </p:txBody>
      </p:sp>
    </p:spTree>
    <p:extLst>
      <p:ext uri="{BB962C8B-B14F-4D97-AF65-F5344CB8AC3E}">
        <p14:creationId xmlns:p14="http://schemas.microsoft.com/office/powerpoint/2010/main" val="105074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FFED75E-B075-4232-B138-E5E844E1D3BB}"/>
              </a:ext>
            </a:extLst>
          </p:cNvPr>
          <p:cNvSpPr txBox="1"/>
          <p:nvPr/>
        </p:nvSpPr>
        <p:spPr>
          <a:xfrm>
            <a:off x="4704861" y="918677"/>
            <a:ext cx="1172308" cy="1169551"/>
          </a:xfrm>
          <a:prstGeom prst="rect">
            <a:avLst/>
          </a:prstGeom>
          <a:noFill/>
        </p:spPr>
        <p:txBody>
          <a:bodyPr wrap="square" rtlCol="0">
            <a:spAutoFit/>
          </a:bodyPr>
          <a:lstStyle/>
          <a:p>
            <a:r>
              <a:rPr lang="en-US" altLang="en-US" sz="1400" i="1" dirty="0">
                <a:solidFill>
                  <a:srgbClr val="000000"/>
                </a:solidFill>
              </a:rPr>
              <a:t>To: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sp>
        <p:nvSpPr>
          <p:cNvPr id="13" name="TextBox 12">
            <a:extLst>
              <a:ext uri="{FF2B5EF4-FFF2-40B4-BE49-F238E27FC236}">
                <a16:creationId xmlns:a16="http://schemas.microsoft.com/office/drawing/2014/main" id="{7AB9D7C8-A580-49DB-91C5-A5835284E54A}"/>
              </a:ext>
            </a:extLst>
          </p:cNvPr>
          <p:cNvSpPr txBox="1"/>
          <p:nvPr/>
        </p:nvSpPr>
        <p:spPr>
          <a:xfrm>
            <a:off x="488459" y="572376"/>
            <a:ext cx="3872525" cy="1600438"/>
          </a:xfrm>
          <a:prstGeom prst="rect">
            <a:avLst/>
          </a:prstGeom>
          <a:noFill/>
        </p:spPr>
        <p:txBody>
          <a:bodyPr wrap="square" rtlCol="0">
            <a:spAutoFit/>
          </a:bodyPr>
          <a:lstStyle/>
          <a:p>
            <a:r>
              <a:rPr lang="en-US" sz="1400" dirty="0"/>
              <a:t>5) Update </a:t>
            </a:r>
            <a:r>
              <a:rPr lang="en-US" sz="1400" b="1" dirty="0"/>
              <a:t>In list item 2 </a:t>
            </a:r>
            <a:r>
              <a:rPr lang="en-US" sz="1400" dirty="0"/>
              <a:t>(‘</a:t>
            </a:r>
            <a:r>
              <a:rPr kumimoji="0" lang="en-US" altLang="en-US" sz="1100" b="0" i="1" u="none" strike="noStrike" cap="none" normalizeH="0" baseline="0" dirty="0" err="1">
                <a:ln>
                  <a:noFill/>
                </a:ln>
                <a:solidFill>
                  <a:srgbClr val="000000"/>
                </a:solidFill>
                <a:effectLst/>
              </a:rPr>
              <a:t>leadGenTypesExisting</a:t>
            </a:r>
            <a:r>
              <a:rPr kumimoji="0" lang="en-US" altLang="en-US" sz="1400" b="0" i="1" u="none" strike="noStrike" cap="none" normalizeH="0" baseline="0" dirty="0">
                <a:ln>
                  <a:noFill/>
                </a:ln>
                <a:solidFill>
                  <a:srgbClr val="000000"/>
                </a:solidFill>
                <a:effectLst/>
              </a:rPr>
              <a:t>’</a:t>
            </a:r>
            <a:r>
              <a:rPr lang="en-US" altLang="en-US" sz="1400" i="1" dirty="0">
                <a:solidFill>
                  <a:srgbClr val="000000"/>
                </a:solidFill>
              </a:rPr>
              <a:t>) </a:t>
            </a:r>
            <a:br>
              <a:rPr lang="en-US" altLang="en-US" sz="1400" i="1" dirty="0">
                <a:solidFill>
                  <a:srgbClr val="000000"/>
                </a:solidFill>
              </a:rPr>
            </a:br>
            <a:endParaRPr lang="en-US" altLang="en-US" sz="1400" i="1" dirty="0">
              <a:solidFill>
                <a:srgbClr val="000000"/>
              </a:solidFill>
            </a:endParaRPr>
          </a:p>
          <a:p>
            <a:r>
              <a:rPr lang="en-US" altLang="en-US" sz="1400" i="1" dirty="0">
                <a:solidFill>
                  <a:srgbClr val="000000"/>
                </a:solidFill>
              </a:rPr>
              <a:t>From: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pic>
        <p:nvPicPr>
          <p:cNvPr id="7" name="Рисунок 6">
            <a:extLst>
              <a:ext uri="{FF2B5EF4-FFF2-40B4-BE49-F238E27FC236}">
                <a16:creationId xmlns:a16="http://schemas.microsoft.com/office/drawing/2014/main" id="{5345DD6B-82C1-4E18-B94A-D7C02D9D526A}"/>
              </a:ext>
            </a:extLst>
          </p:cNvPr>
          <p:cNvPicPr>
            <a:picLocks noChangeAspect="1"/>
          </p:cNvPicPr>
          <p:nvPr/>
        </p:nvPicPr>
        <p:blipFill>
          <a:blip r:embed="rId2"/>
          <a:stretch>
            <a:fillRect/>
          </a:stretch>
        </p:blipFill>
        <p:spPr>
          <a:xfrm>
            <a:off x="1290160" y="1131540"/>
            <a:ext cx="3343742" cy="5334744"/>
          </a:xfrm>
          <a:prstGeom prst="rect">
            <a:avLst/>
          </a:prstGeom>
        </p:spPr>
      </p:pic>
      <p:pic>
        <p:nvPicPr>
          <p:cNvPr id="9" name="Рисунок 8">
            <a:extLst>
              <a:ext uri="{FF2B5EF4-FFF2-40B4-BE49-F238E27FC236}">
                <a16:creationId xmlns:a16="http://schemas.microsoft.com/office/drawing/2014/main" id="{F8E61254-70E4-4D5A-8D20-8A2B2498BE8B}"/>
              </a:ext>
            </a:extLst>
          </p:cNvPr>
          <p:cNvPicPr>
            <a:picLocks noChangeAspect="1"/>
          </p:cNvPicPr>
          <p:nvPr/>
        </p:nvPicPr>
        <p:blipFill>
          <a:blip r:embed="rId3"/>
          <a:stretch>
            <a:fillRect/>
          </a:stretch>
        </p:blipFill>
        <p:spPr>
          <a:xfrm>
            <a:off x="5674222" y="1256250"/>
            <a:ext cx="2033903" cy="5210034"/>
          </a:xfrm>
          <a:prstGeom prst="rect">
            <a:avLst/>
          </a:prstGeom>
        </p:spPr>
      </p:pic>
    </p:spTree>
    <p:extLst>
      <p:ext uri="{BB962C8B-B14F-4D97-AF65-F5344CB8AC3E}">
        <p14:creationId xmlns:p14="http://schemas.microsoft.com/office/powerpoint/2010/main" val="29638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FA6157-D58E-4B54-913D-B92462E1E29B}"/>
              </a:ext>
            </a:extLst>
          </p:cNvPr>
          <p:cNvSpPr txBox="1"/>
          <p:nvPr/>
        </p:nvSpPr>
        <p:spPr>
          <a:xfrm>
            <a:off x="347783" y="308036"/>
            <a:ext cx="4654063" cy="4832092"/>
          </a:xfrm>
          <a:prstGeom prst="rect">
            <a:avLst/>
          </a:prstGeom>
          <a:noFill/>
        </p:spPr>
        <p:txBody>
          <a:bodyPr wrap="square" rtlCol="0">
            <a:spAutoFit/>
          </a:bodyPr>
          <a:lstStyle/>
          <a:p>
            <a:r>
              <a:rPr lang="en-US" sz="1400" dirty="0"/>
              <a:t>5) Please remove from LP:</a:t>
            </a:r>
            <a:br>
              <a:rPr lang="en-US" sz="1400" dirty="0"/>
            </a:br>
            <a:endParaRPr lang="en-US" altLang="en-US" sz="1400" i="1" dirty="0">
              <a:solidFill>
                <a:srgbClr val="000000"/>
              </a:solidFill>
            </a:endParaRPr>
          </a:p>
          <a:p>
            <a:r>
              <a:rPr lang="en-US" altLang="en-US" sz="1400" i="1" dirty="0">
                <a:solidFill>
                  <a:srgbClr val="000000"/>
                </a:solidFill>
              </a:rPr>
              <a:t>From:               </a:t>
            </a:r>
            <a:br>
              <a:rPr lang="en-US" altLang="en-US" sz="1400" i="1" dirty="0">
                <a:solidFill>
                  <a:srgbClr val="000000"/>
                </a:solidFill>
              </a:rPr>
            </a:br>
            <a:r>
              <a:rPr lang="en-US" sz="1400" b="0" dirty="0">
                <a:effectLst/>
                <a:latin typeface="Consolas" panose="020B0609020204030204" pitchFamily="49" charset="0"/>
              </a:rPr>
              <a:t>form1.settings.leadGenType = "TMC_CA";</a:t>
            </a:r>
            <a:br>
              <a:rPr lang="en-US" sz="1400" b="0" dirty="0">
                <a:effectLst/>
                <a:latin typeface="Consolas" panose="020B0609020204030204" pitchFamily="49" charset="0"/>
              </a:rPr>
            </a:br>
            <a:br>
              <a:rPr lang="en-US" sz="1400" b="0" dirty="0">
                <a:effectLst/>
                <a:latin typeface="Consolas" panose="020B0609020204030204" pitchFamily="49" charset="0"/>
              </a:rPr>
            </a:br>
            <a:r>
              <a:rPr lang="en-US" sz="1400" b="0" dirty="0">
                <a:effectLst/>
                <a:latin typeface="Consolas" panose="020B0609020204030204" pitchFamily="49" charset="0"/>
              </a:rPr>
              <a:t>Correct values:</a:t>
            </a:r>
            <a:br>
              <a:rPr lang="en-US" sz="1400" b="0" dirty="0">
                <a:effectLst/>
                <a:latin typeface="Consolas" panose="020B0609020204030204" pitchFamily="49" charset="0"/>
              </a:rPr>
            </a:br>
            <a:r>
              <a:rPr lang="en-US" sz="1400" b="0" dirty="0">
                <a:effectLst/>
                <a:latin typeface="Consolas" panose="020B0609020204030204" pitchFamily="49" charset="0"/>
              </a:rPr>
              <a:t> </a:t>
            </a:r>
          </a:p>
          <a:p>
            <a:r>
              <a:rPr lang="en-US" sz="1400" b="1" dirty="0">
                <a:effectLst/>
                <a:latin typeface="Consolas" panose="020B0609020204030204" pitchFamily="49" charset="0"/>
              </a:rPr>
              <a:t>form1.settings.leadGenType = "CA";</a:t>
            </a:r>
            <a:br>
              <a:rPr lang="en-US" sz="1400" b="0" dirty="0">
                <a:effectLst/>
                <a:latin typeface="Consolas" panose="020B0609020204030204" pitchFamily="49" charset="0"/>
              </a:rPr>
            </a:br>
            <a:r>
              <a:rPr lang="en-US" sz="1400" b="0" dirty="0">
                <a:effectLst/>
                <a:latin typeface="Consolas" panose="020B0609020204030204" pitchFamily="49" charset="0"/>
              </a:rPr>
              <a:t>(</a:t>
            </a:r>
            <a:r>
              <a:rPr lang="en-US" sz="1400" b="0" i="1" dirty="0">
                <a:effectLst/>
                <a:latin typeface="Consolas" panose="020B0609020204030204" pitchFamily="49" charset="0"/>
              </a:rPr>
              <a:t>default value for all except SAM forms)</a:t>
            </a:r>
            <a:br>
              <a:rPr lang="en-US" sz="1400" b="0" i="1" dirty="0">
                <a:effectLst/>
                <a:latin typeface="Consolas" panose="020B0609020204030204" pitchFamily="49" charset="0"/>
              </a:rPr>
            </a:br>
            <a:br>
              <a:rPr lang="en-US" sz="1400" b="0" i="1" dirty="0">
                <a:effectLst/>
                <a:latin typeface="Consolas" panose="020B0609020204030204" pitchFamily="49" charset="0"/>
              </a:rPr>
            </a:br>
            <a:r>
              <a:rPr lang="en-US" sz="1400" b="0" i="1" dirty="0">
                <a:effectLst/>
                <a:latin typeface="Consolas" panose="020B0609020204030204" pitchFamily="49" charset="0"/>
              </a:rPr>
              <a:t>or</a:t>
            </a:r>
            <a:br>
              <a:rPr lang="en-US" sz="1400" b="0" i="1" dirty="0">
                <a:effectLst/>
                <a:latin typeface="Consolas" panose="020B0609020204030204" pitchFamily="49" charset="0"/>
              </a:rPr>
            </a:br>
            <a:br>
              <a:rPr lang="en-US" sz="1400" b="0" i="1" dirty="0">
                <a:effectLst/>
                <a:latin typeface="Consolas" panose="020B0609020204030204" pitchFamily="49" charset="0"/>
              </a:rPr>
            </a:br>
            <a:r>
              <a:rPr lang="en-US" sz="1400" b="1" dirty="0">
                <a:effectLst/>
                <a:latin typeface="Consolas" panose="020B0609020204030204" pitchFamily="49" charset="0"/>
              </a:rPr>
              <a:t>form1.settings.leadGenType = “Basic";</a:t>
            </a:r>
            <a:br>
              <a:rPr lang="en-US" sz="1400" b="0" dirty="0">
                <a:effectLst/>
                <a:latin typeface="Consolas" panose="020B0609020204030204" pitchFamily="49" charset="0"/>
              </a:rPr>
            </a:br>
            <a:r>
              <a:rPr lang="en-US" sz="1400" b="0" dirty="0">
                <a:effectLst/>
                <a:latin typeface="Consolas" panose="020B0609020204030204" pitchFamily="49" charset="0"/>
              </a:rPr>
              <a:t>(</a:t>
            </a:r>
            <a:r>
              <a:rPr lang="en-US" sz="1400" b="0" i="1" dirty="0">
                <a:effectLst/>
                <a:latin typeface="Consolas" panose="020B0609020204030204" pitchFamily="49" charset="0"/>
              </a:rPr>
              <a:t>default value for SAM forms)</a:t>
            </a:r>
            <a:endParaRPr lang="ru-RU" sz="1400" b="0" i="1" dirty="0">
              <a:effectLst/>
              <a:latin typeface="Consolas" panose="020B0609020204030204" pitchFamily="49" charset="0"/>
            </a:endParaRPr>
          </a:p>
          <a:p>
            <a:endParaRPr lang="ru-RU" altLang="en-US" sz="1400" i="1" dirty="0">
              <a:solidFill>
                <a:srgbClr val="000000"/>
              </a:solidFill>
              <a:latin typeface="Consolas" panose="020B0609020204030204" pitchFamily="49" charset="0"/>
            </a:endParaRPr>
          </a:p>
          <a:p>
            <a:endParaRPr lang="ru-RU" altLang="en-US" sz="1400" i="1" dirty="0">
              <a:solidFill>
                <a:srgbClr val="000000"/>
              </a:solidFill>
              <a:latin typeface="Consolas" panose="020B0609020204030204" pitchFamily="49" charset="0"/>
            </a:endParaRPr>
          </a:p>
          <a:p>
            <a:r>
              <a:rPr lang="ru-RU" altLang="en-US" sz="1400" i="1" dirty="0">
                <a:solidFill>
                  <a:srgbClr val="000000"/>
                </a:solidFill>
                <a:latin typeface="Consolas" panose="020B0609020204030204" pitchFamily="49" charset="0"/>
              </a:rPr>
              <a:t>6) </a:t>
            </a:r>
            <a:r>
              <a:rPr lang="en-US" altLang="en-US" sz="1400" dirty="0">
                <a:solidFill>
                  <a:srgbClr val="000000"/>
                </a:solidFill>
                <a:latin typeface="Calibri" panose="020F0502020204030204" pitchFamily="34" charset="0"/>
                <a:cs typeface="Calibri" panose="020F0502020204030204" pitchFamily="34" charset="0"/>
              </a:rPr>
              <a:t>Please remove </a:t>
            </a:r>
            <a:r>
              <a:rPr lang="en-US" altLang="en-US" sz="1400" dirty="0" err="1">
                <a:solidFill>
                  <a:srgbClr val="000000"/>
                </a:solidFill>
                <a:latin typeface="Calibri" panose="020F0502020204030204" pitchFamily="34" charset="0"/>
                <a:cs typeface="Calibri" panose="020F0502020204030204" pitchFamily="34" charset="0"/>
              </a:rPr>
              <a:t>SMPsegment</a:t>
            </a:r>
            <a:r>
              <a:rPr lang="en-US" altLang="en-US" sz="1400" dirty="0">
                <a:solidFill>
                  <a:srgbClr val="000000"/>
                </a:solidFill>
                <a:latin typeface="Calibri" panose="020F0502020204030204" pitchFamily="34" charset="0"/>
                <a:cs typeface="Calibri" panose="020F0502020204030204" pitchFamily="34" charset="0"/>
              </a:rPr>
              <a:t> property from the Division’s fields config. Template.</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cxnSp>
        <p:nvCxnSpPr>
          <p:cNvPr id="6" name="Прямая соединительная линия 5">
            <a:extLst>
              <a:ext uri="{FF2B5EF4-FFF2-40B4-BE49-F238E27FC236}">
                <a16:creationId xmlns:a16="http://schemas.microsoft.com/office/drawing/2014/main" id="{188EA363-A610-4861-BC29-A79AC0D755A8}"/>
              </a:ext>
            </a:extLst>
          </p:cNvPr>
          <p:cNvCxnSpPr/>
          <p:nvPr/>
        </p:nvCxnSpPr>
        <p:spPr>
          <a:xfrm flipV="1">
            <a:off x="523631" y="976923"/>
            <a:ext cx="3454400" cy="367323"/>
          </a:xfrm>
          <a:prstGeom prst="line">
            <a:avLst/>
          </a:prstGeom>
        </p:spPr>
        <p:style>
          <a:lnRef idx="1">
            <a:schemeClr val="accent2"/>
          </a:lnRef>
          <a:fillRef idx="0">
            <a:schemeClr val="accent2"/>
          </a:fillRef>
          <a:effectRef idx="0">
            <a:schemeClr val="accent2"/>
          </a:effectRef>
          <a:fontRef idx="minor">
            <a:schemeClr val="tx1"/>
          </a:fontRef>
        </p:style>
      </p:cxnSp>
      <p:pic>
        <p:nvPicPr>
          <p:cNvPr id="9" name="Рисунок 8">
            <a:extLst>
              <a:ext uri="{FF2B5EF4-FFF2-40B4-BE49-F238E27FC236}">
                <a16:creationId xmlns:a16="http://schemas.microsoft.com/office/drawing/2014/main" id="{F036AB85-01A5-4F08-98A0-E495479AEA4D}"/>
              </a:ext>
            </a:extLst>
          </p:cNvPr>
          <p:cNvPicPr>
            <a:picLocks noChangeAspect="1"/>
          </p:cNvPicPr>
          <p:nvPr/>
        </p:nvPicPr>
        <p:blipFill>
          <a:blip r:embed="rId2"/>
          <a:stretch>
            <a:fillRect/>
          </a:stretch>
        </p:blipFill>
        <p:spPr>
          <a:xfrm>
            <a:off x="1774104" y="4417438"/>
            <a:ext cx="2734057" cy="647790"/>
          </a:xfrm>
          <a:prstGeom prst="rect">
            <a:avLst/>
          </a:prstGeom>
        </p:spPr>
      </p:pic>
    </p:spTree>
    <p:extLst>
      <p:ext uri="{BB962C8B-B14F-4D97-AF65-F5344CB8AC3E}">
        <p14:creationId xmlns:p14="http://schemas.microsoft.com/office/powerpoint/2010/main" val="376573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D3A4E8-99AE-4304-9D83-F951669F15A3}"/>
              </a:ext>
            </a:extLst>
          </p:cNvPr>
          <p:cNvSpPr txBox="1"/>
          <p:nvPr/>
        </p:nvSpPr>
        <p:spPr>
          <a:xfrm>
            <a:off x="1421022" y="12170"/>
            <a:ext cx="8761046" cy="400110"/>
          </a:xfrm>
          <a:prstGeom prst="rect">
            <a:avLst/>
          </a:prstGeom>
          <a:noFill/>
        </p:spPr>
        <p:txBody>
          <a:bodyPr wrap="square" rtlCol="0">
            <a:spAutoFit/>
          </a:bodyPr>
          <a:lstStyle/>
          <a:p>
            <a:pPr algn="ctr"/>
            <a:r>
              <a:rPr lang="en-US" sz="2000" dirty="0"/>
              <a:t>How to add new Divisions or SMP segments to a </a:t>
            </a:r>
            <a:r>
              <a:rPr lang="en-US" sz="2000" dirty="0" err="1"/>
              <a:t>FormComponent</a:t>
            </a:r>
            <a:r>
              <a:rPr lang="en-US" sz="2000" dirty="0"/>
              <a:t> tool.</a:t>
            </a:r>
          </a:p>
        </p:txBody>
      </p:sp>
      <p:sp>
        <p:nvSpPr>
          <p:cNvPr id="8" name="TextBox 7">
            <a:extLst>
              <a:ext uri="{FF2B5EF4-FFF2-40B4-BE49-F238E27FC236}">
                <a16:creationId xmlns:a16="http://schemas.microsoft.com/office/drawing/2014/main" id="{1C99ED4C-DB6D-43BF-AE43-9F08B493B902}"/>
              </a:ext>
            </a:extLst>
          </p:cNvPr>
          <p:cNvSpPr txBox="1"/>
          <p:nvPr/>
        </p:nvSpPr>
        <p:spPr>
          <a:xfrm>
            <a:off x="336062" y="442947"/>
            <a:ext cx="7535408" cy="646331"/>
          </a:xfrm>
          <a:prstGeom prst="rect">
            <a:avLst/>
          </a:prstGeom>
          <a:noFill/>
        </p:spPr>
        <p:txBody>
          <a:bodyPr wrap="square" rtlCol="0">
            <a:spAutoFit/>
          </a:bodyPr>
          <a:lstStyle/>
          <a:p>
            <a:r>
              <a:rPr lang="en-US" b="1" dirty="0">
                <a:highlight>
                  <a:srgbClr val="FFFF00"/>
                </a:highlight>
              </a:rPr>
              <a:t>Case 1:</a:t>
            </a:r>
            <a:br>
              <a:rPr lang="en-US" b="1" dirty="0">
                <a:highlight>
                  <a:srgbClr val="FFFF00"/>
                </a:highlight>
              </a:rPr>
            </a:br>
            <a:r>
              <a:rPr lang="en-US" b="1" dirty="0">
                <a:highlight>
                  <a:srgbClr val="FFFF00"/>
                </a:highlight>
              </a:rPr>
              <a:t>We need to add new Division</a:t>
            </a:r>
            <a:r>
              <a:rPr lang="ru-RU" b="1" dirty="0">
                <a:highlight>
                  <a:srgbClr val="FFFF00"/>
                </a:highlight>
              </a:rPr>
              <a:t> </a:t>
            </a:r>
            <a:r>
              <a:rPr lang="en-US" b="1" dirty="0">
                <a:highlight>
                  <a:srgbClr val="FFFF00"/>
                </a:highlight>
              </a:rPr>
              <a:t> </a:t>
            </a:r>
          </a:p>
        </p:txBody>
      </p:sp>
      <p:sp>
        <p:nvSpPr>
          <p:cNvPr id="9" name="TextBox 8">
            <a:extLst>
              <a:ext uri="{FF2B5EF4-FFF2-40B4-BE49-F238E27FC236}">
                <a16:creationId xmlns:a16="http://schemas.microsoft.com/office/drawing/2014/main" id="{158832BA-AF98-45AA-A98C-E1ECC3E685FC}"/>
              </a:ext>
            </a:extLst>
          </p:cNvPr>
          <p:cNvSpPr txBox="1"/>
          <p:nvPr/>
        </p:nvSpPr>
        <p:spPr>
          <a:xfrm>
            <a:off x="336062" y="1128122"/>
            <a:ext cx="11136923" cy="923330"/>
          </a:xfrm>
          <a:prstGeom prst="rect">
            <a:avLst/>
          </a:prstGeom>
          <a:noFill/>
        </p:spPr>
        <p:txBody>
          <a:bodyPr wrap="square" rtlCol="0">
            <a:spAutoFit/>
          </a:bodyPr>
          <a:lstStyle/>
          <a:p>
            <a:r>
              <a:rPr lang="en-US" i="1" u="sng" dirty="0"/>
              <a:t>Common Config file:</a:t>
            </a:r>
            <a:br>
              <a:rPr lang="en-US" i="1" dirty="0"/>
            </a:br>
            <a:r>
              <a:rPr lang="en-US" i="1" dirty="0"/>
              <a:t>https://images.engage.3m.com/Web/3MCompanyGlobal/%7b74b63b20-014d-49b3-b044-71789f42f8d9%7d_FC_commonConfig.js</a:t>
            </a:r>
          </a:p>
        </p:txBody>
      </p:sp>
      <p:sp>
        <p:nvSpPr>
          <p:cNvPr id="10" name="TextBox 9">
            <a:extLst>
              <a:ext uri="{FF2B5EF4-FFF2-40B4-BE49-F238E27FC236}">
                <a16:creationId xmlns:a16="http://schemas.microsoft.com/office/drawing/2014/main" id="{99EC92E3-9ECC-4976-834D-00B8DAA25273}"/>
              </a:ext>
            </a:extLst>
          </p:cNvPr>
          <p:cNvSpPr txBox="1"/>
          <p:nvPr/>
        </p:nvSpPr>
        <p:spPr>
          <a:xfrm>
            <a:off x="336062" y="2331692"/>
            <a:ext cx="10331938" cy="1169551"/>
          </a:xfrm>
          <a:prstGeom prst="rect">
            <a:avLst/>
          </a:prstGeom>
          <a:noFill/>
        </p:spPr>
        <p:txBody>
          <a:bodyPr wrap="square" rtlCol="0">
            <a:spAutoFit/>
          </a:bodyPr>
          <a:lstStyle/>
          <a:p>
            <a:r>
              <a:rPr lang="en-US" dirty="0"/>
              <a:t>In </a:t>
            </a:r>
            <a:r>
              <a:rPr lang="en-US" i="1" u="sng" dirty="0"/>
              <a:t>Common Config file</a:t>
            </a:r>
            <a:r>
              <a:rPr lang="en-US" dirty="0"/>
              <a:t>:</a:t>
            </a:r>
            <a:br>
              <a:rPr lang="en-US" dirty="0"/>
            </a:br>
            <a:r>
              <a:rPr lang="en-US" dirty="0"/>
              <a:t>1) Please check </a:t>
            </a:r>
            <a:r>
              <a:rPr lang="en-US" b="1" dirty="0"/>
              <a:t>In list item 1 </a:t>
            </a:r>
            <a:r>
              <a:rPr lang="en-US" dirty="0"/>
              <a:t>(‘</a:t>
            </a:r>
            <a:r>
              <a:rPr kumimoji="0" lang="en-US" altLang="en-US" sz="1800" b="0" i="1" u="none" strike="noStrike" cap="none" normalizeH="0" baseline="0" dirty="0" err="1">
                <a:ln>
                  <a:noFill/>
                </a:ln>
                <a:solidFill>
                  <a:srgbClr val="000000"/>
                </a:solidFill>
                <a:effectLst/>
              </a:rPr>
              <a:t>existingDivisions</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a:t>
            </a:r>
            <a:r>
              <a:rPr lang="en-US" altLang="en-US" dirty="0">
                <a:solidFill>
                  <a:srgbClr val="000000"/>
                </a:solidFill>
              </a:rPr>
              <a:t>if your Division exists in the list with relevant data.</a:t>
            </a:r>
            <a:br>
              <a:rPr lang="en-US" altLang="en-US" dirty="0">
                <a:solidFill>
                  <a:srgbClr val="000000"/>
                </a:solidFill>
              </a:rPr>
            </a:br>
            <a:br>
              <a:rPr lang="en-US" altLang="en-US" dirty="0">
                <a:solidFill>
                  <a:srgbClr val="000000"/>
                </a:solidFill>
                <a:latin typeface="Arial Unicode MS"/>
              </a:rPr>
            </a:br>
            <a:endParaRPr lang="en-US" sz="1600" b="1" dirty="0"/>
          </a:p>
        </p:txBody>
      </p:sp>
      <p:sp>
        <p:nvSpPr>
          <p:cNvPr id="11" name="Rectangle 1">
            <a:extLst>
              <a:ext uri="{FF2B5EF4-FFF2-40B4-BE49-F238E27FC236}">
                <a16:creationId xmlns:a16="http://schemas.microsoft.com/office/drawing/2014/main" id="{BDEC4FF2-FF4B-48D8-9A58-B6ED15D4738F}"/>
              </a:ext>
            </a:extLst>
          </p:cNvPr>
          <p:cNvSpPr>
            <a:spLocks noChangeArrowheads="1"/>
          </p:cNvSpPr>
          <p:nvPr/>
        </p:nvSpPr>
        <p:spPr bwMode="auto">
          <a:xfrm>
            <a:off x="0" y="105489"/>
            <a:ext cx="2423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Рисунок 14">
            <a:extLst>
              <a:ext uri="{FF2B5EF4-FFF2-40B4-BE49-F238E27FC236}">
                <a16:creationId xmlns:a16="http://schemas.microsoft.com/office/drawing/2014/main" id="{CBD73F9A-DDA6-486D-9AA1-BCC93FB97CA0}"/>
              </a:ext>
            </a:extLst>
          </p:cNvPr>
          <p:cNvPicPr>
            <a:picLocks noChangeAspect="1"/>
          </p:cNvPicPr>
          <p:nvPr/>
        </p:nvPicPr>
        <p:blipFill>
          <a:blip r:embed="rId2"/>
          <a:stretch>
            <a:fillRect/>
          </a:stretch>
        </p:blipFill>
        <p:spPr>
          <a:xfrm>
            <a:off x="291328" y="3825783"/>
            <a:ext cx="3286584" cy="666843"/>
          </a:xfrm>
          <a:prstGeom prst="rect">
            <a:avLst/>
          </a:prstGeom>
        </p:spPr>
      </p:pic>
      <p:cxnSp>
        <p:nvCxnSpPr>
          <p:cNvPr id="17" name="Прямая со стрелкой 16">
            <a:extLst>
              <a:ext uri="{FF2B5EF4-FFF2-40B4-BE49-F238E27FC236}">
                <a16:creationId xmlns:a16="http://schemas.microsoft.com/office/drawing/2014/main" id="{FF198E44-EDE7-4CC6-A27D-4EDCAC16E92A}"/>
              </a:ext>
            </a:extLst>
          </p:cNvPr>
          <p:cNvCxnSpPr/>
          <p:nvPr/>
        </p:nvCxnSpPr>
        <p:spPr>
          <a:xfrm>
            <a:off x="3915507" y="4151388"/>
            <a:ext cx="27041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a:extLst>
              <a:ext uri="{FF2B5EF4-FFF2-40B4-BE49-F238E27FC236}">
                <a16:creationId xmlns:a16="http://schemas.microsoft.com/office/drawing/2014/main" id="{93FAC70B-D84D-448D-B8FF-05BD5D8FED1C}"/>
              </a:ext>
            </a:extLst>
          </p:cNvPr>
          <p:cNvPicPr>
            <a:picLocks noChangeAspect="1"/>
          </p:cNvPicPr>
          <p:nvPr/>
        </p:nvPicPr>
        <p:blipFill>
          <a:blip r:embed="rId3"/>
          <a:stretch>
            <a:fillRect/>
          </a:stretch>
        </p:blipFill>
        <p:spPr>
          <a:xfrm>
            <a:off x="6877843" y="3825783"/>
            <a:ext cx="4391638" cy="1000265"/>
          </a:xfrm>
          <a:prstGeom prst="rect">
            <a:avLst/>
          </a:prstGeom>
        </p:spPr>
      </p:pic>
      <p:sp>
        <p:nvSpPr>
          <p:cNvPr id="21" name="TextBox 20">
            <a:extLst>
              <a:ext uri="{FF2B5EF4-FFF2-40B4-BE49-F238E27FC236}">
                <a16:creationId xmlns:a16="http://schemas.microsoft.com/office/drawing/2014/main" id="{8D284EF7-8170-4BC4-8BD5-95F8052254BF}"/>
              </a:ext>
            </a:extLst>
          </p:cNvPr>
          <p:cNvSpPr txBox="1"/>
          <p:nvPr/>
        </p:nvSpPr>
        <p:spPr>
          <a:xfrm>
            <a:off x="6619630" y="3095440"/>
            <a:ext cx="3562438" cy="523220"/>
          </a:xfrm>
          <a:prstGeom prst="rect">
            <a:avLst/>
          </a:prstGeom>
          <a:noFill/>
        </p:spPr>
        <p:txBody>
          <a:bodyPr wrap="square">
            <a:spAutoFit/>
          </a:bodyPr>
          <a:lstStyle/>
          <a:p>
            <a:r>
              <a:rPr kumimoji="0" lang="en-US" altLang="en-US" sz="1400" b="1" i="1" u="none" strike="noStrike" cap="none" normalizeH="0" baseline="0" dirty="0">
                <a:ln>
                  <a:noFill/>
                </a:ln>
                <a:solidFill>
                  <a:srgbClr val="000000"/>
                </a:solidFill>
                <a:effectLst/>
              </a:rPr>
              <a:t> </a:t>
            </a:r>
            <a:r>
              <a:rPr kumimoji="0" lang="en-US" altLang="en-US" sz="1400" b="1" u="none" strike="noStrike" cap="none" normalizeH="0" baseline="0" dirty="0">
                <a:ln>
                  <a:noFill/>
                </a:ln>
                <a:solidFill>
                  <a:srgbClr val="000000"/>
                </a:solidFill>
                <a:effectLst/>
              </a:rPr>
              <a:t>must be matching with the key in ‘</a:t>
            </a:r>
            <a:r>
              <a:rPr kumimoji="0" lang="en-US" altLang="en-US" sz="1400" b="1" u="none" strike="noStrike" cap="none" normalizeH="0" baseline="0" dirty="0" err="1">
                <a:ln>
                  <a:noFill/>
                </a:ln>
                <a:solidFill>
                  <a:srgbClr val="000000"/>
                </a:solidFill>
                <a:effectLst/>
              </a:rPr>
              <a:t>smpRouting</a:t>
            </a:r>
            <a:r>
              <a:rPr kumimoji="0" lang="en-US" altLang="en-US" sz="1400" b="1" u="none" strike="noStrike" cap="none" normalizeH="0" baseline="0" dirty="0">
                <a:ln>
                  <a:noFill/>
                </a:ln>
                <a:solidFill>
                  <a:srgbClr val="000000"/>
                </a:solidFill>
                <a:effectLst/>
              </a:rPr>
              <a:t>’  (</a:t>
            </a:r>
            <a:r>
              <a:rPr lang="en-US" sz="1400" b="1" dirty="0"/>
              <a:t>list item 6):</a:t>
            </a:r>
            <a:endParaRPr lang="en-US" sz="1400" dirty="0"/>
          </a:p>
        </p:txBody>
      </p:sp>
      <p:sp>
        <p:nvSpPr>
          <p:cNvPr id="23" name="TextBox 22">
            <a:extLst>
              <a:ext uri="{FF2B5EF4-FFF2-40B4-BE49-F238E27FC236}">
                <a16:creationId xmlns:a16="http://schemas.microsoft.com/office/drawing/2014/main" id="{2FF47112-A764-4724-A488-218DD9701BB3}"/>
              </a:ext>
            </a:extLst>
          </p:cNvPr>
          <p:cNvSpPr txBox="1"/>
          <p:nvPr/>
        </p:nvSpPr>
        <p:spPr>
          <a:xfrm>
            <a:off x="336062" y="3095440"/>
            <a:ext cx="4540739" cy="523220"/>
          </a:xfrm>
          <a:prstGeom prst="rect">
            <a:avLst/>
          </a:prstGeom>
          <a:noFill/>
        </p:spPr>
        <p:txBody>
          <a:bodyPr wrap="square">
            <a:spAutoFit/>
          </a:bodyPr>
          <a:lstStyle/>
          <a:p>
            <a:r>
              <a:rPr lang="en-US" altLang="en-US" sz="1400" b="1" dirty="0">
                <a:solidFill>
                  <a:srgbClr val="000000"/>
                </a:solidFill>
              </a:rPr>
              <a:t>Please be aware of one specifics: cropped value in </a:t>
            </a:r>
            <a:r>
              <a:rPr lang="en-US" altLang="en-US" sz="1400" b="1" i="1" dirty="0">
                <a:solidFill>
                  <a:srgbClr val="000000"/>
                </a:solidFill>
              </a:rPr>
              <a:t>‘</a:t>
            </a:r>
            <a:r>
              <a:rPr kumimoji="0" lang="en-US" altLang="en-US" sz="1400" b="1" i="1" u="none" strike="noStrike" cap="none" normalizeH="0" baseline="0" dirty="0" err="1">
                <a:ln>
                  <a:noFill/>
                </a:ln>
                <a:solidFill>
                  <a:srgbClr val="000000"/>
                </a:solidFill>
                <a:effectLst/>
              </a:rPr>
              <a:t>existingDivisions</a:t>
            </a:r>
            <a:r>
              <a:rPr kumimoji="0" lang="en-US" altLang="en-US" sz="1400" b="1" i="1" u="none" strike="noStrike" cap="none" normalizeH="0" baseline="0" dirty="0">
                <a:ln>
                  <a:noFill/>
                </a:ln>
                <a:solidFill>
                  <a:srgbClr val="000000"/>
                </a:solidFill>
                <a:effectLst/>
              </a:rPr>
              <a:t>’ (highlighted with yellow):</a:t>
            </a:r>
            <a:endParaRPr lang="en-US" sz="1400" dirty="0"/>
          </a:p>
        </p:txBody>
      </p:sp>
      <p:sp>
        <p:nvSpPr>
          <p:cNvPr id="24" name="TextBox 23">
            <a:extLst>
              <a:ext uri="{FF2B5EF4-FFF2-40B4-BE49-F238E27FC236}">
                <a16:creationId xmlns:a16="http://schemas.microsoft.com/office/drawing/2014/main" id="{055920BB-15CC-42FD-8717-3A9CB3C85E63}"/>
              </a:ext>
            </a:extLst>
          </p:cNvPr>
          <p:cNvSpPr txBox="1"/>
          <p:nvPr/>
        </p:nvSpPr>
        <p:spPr>
          <a:xfrm>
            <a:off x="291328" y="4740783"/>
            <a:ext cx="10751811" cy="584775"/>
          </a:xfrm>
          <a:prstGeom prst="rect">
            <a:avLst/>
          </a:prstGeom>
          <a:noFill/>
        </p:spPr>
        <p:txBody>
          <a:bodyPr wrap="square" rtlCol="0">
            <a:spAutoFit/>
          </a:bodyPr>
          <a:lstStyle/>
          <a:p>
            <a:r>
              <a:rPr lang="en-US" sz="1600" dirty="0"/>
              <a:t>As you see, that so as TMC is a part of ASD currently, it’s reflected as it is (screenshot above). However, when TMC will become a separate division, both places should be changed to relevant short name (new TMC template to be added on the right side):  </a:t>
            </a:r>
          </a:p>
        </p:txBody>
      </p:sp>
      <p:pic>
        <p:nvPicPr>
          <p:cNvPr id="26" name="Рисунок 25">
            <a:extLst>
              <a:ext uri="{FF2B5EF4-FFF2-40B4-BE49-F238E27FC236}">
                <a16:creationId xmlns:a16="http://schemas.microsoft.com/office/drawing/2014/main" id="{42441EC6-707D-42A7-84AE-1AE12226001B}"/>
              </a:ext>
            </a:extLst>
          </p:cNvPr>
          <p:cNvPicPr>
            <a:picLocks noChangeAspect="1"/>
          </p:cNvPicPr>
          <p:nvPr/>
        </p:nvPicPr>
        <p:blipFill>
          <a:blip r:embed="rId4"/>
          <a:stretch>
            <a:fillRect/>
          </a:stretch>
        </p:blipFill>
        <p:spPr>
          <a:xfrm>
            <a:off x="557500" y="5825751"/>
            <a:ext cx="2886478" cy="552527"/>
          </a:xfrm>
          <a:prstGeom prst="rect">
            <a:avLst/>
          </a:prstGeom>
        </p:spPr>
      </p:pic>
      <p:cxnSp>
        <p:nvCxnSpPr>
          <p:cNvPr id="27" name="Прямая со стрелкой 26">
            <a:extLst>
              <a:ext uri="{FF2B5EF4-FFF2-40B4-BE49-F238E27FC236}">
                <a16:creationId xmlns:a16="http://schemas.microsoft.com/office/drawing/2014/main" id="{750B2763-DAD2-4F14-BC1C-646C9F5C9B26}"/>
              </a:ext>
            </a:extLst>
          </p:cNvPr>
          <p:cNvCxnSpPr/>
          <p:nvPr/>
        </p:nvCxnSpPr>
        <p:spPr>
          <a:xfrm>
            <a:off x="3825630" y="6007184"/>
            <a:ext cx="27041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1" name="Рисунок 30">
            <a:extLst>
              <a:ext uri="{FF2B5EF4-FFF2-40B4-BE49-F238E27FC236}">
                <a16:creationId xmlns:a16="http://schemas.microsoft.com/office/drawing/2014/main" id="{7F8DE753-19B4-47ED-A7A6-F7119D8A6118}"/>
              </a:ext>
            </a:extLst>
          </p:cNvPr>
          <p:cNvPicPr>
            <a:picLocks noChangeAspect="1"/>
          </p:cNvPicPr>
          <p:nvPr/>
        </p:nvPicPr>
        <p:blipFill>
          <a:blip r:embed="rId5"/>
          <a:stretch>
            <a:fillRect/>
          </a:stretch>
        </p:blipFill>
        <p:spPr>
          <a:xfrm>
            <a:off x="6976662" y="5392991"/>
            <a:ext cx="2848373" cy="1133633"/>
          </a:xfrm>
          <a:prstGeom prst="rect">
            <a:avLst/>
          </a:prstGeom>
        </p:spPr>
      </p:pic>
    </p:spTree>
    <p:extLst>
      <p:ext uri="{BB962C8B-B14F-4D97-AF65-F5344CB8AC3E}">
        <p14:creationId xmlns:p14="http://schemas.microsoft.com/office/powerpoint/2010/main" val="25669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B8528-F3A4-4BC6-9FA2-13D19822B66D}"/>
              </a:ext>
            </a:extLst>
          </p:cNvPr>
          <p:cNvSpPr txBox="1"/>
          <p:nvPr/>
        </p:nvSpPr>
        <p:spPr>
          <a:xfrm>
            <a:off x="281354" y="330954"/>
            <a:ext cx="10331938" cy="1200329"/>
          </a:xfrm>
          <a:prstGeom prst="rect">
            <a:avLst/>
          </a:prstGeom>
          <a:noFill/>
        </p:spPr>
        <p:txBody>
          <a:bodyPr wrap="square" rtlCol="0">
            <a:spAutoFit/>
          </a:bodyPr>
          <a:lstStyle/>
          <a:p>
            <a:r>
              <a:rPr lang="en-US" dirty="0"/>
              <a:t>2) Please check </a:t>
            </a:r>
            <a:r>
              <a:rPr lang="en-US" b="1" dirty="0"/>
              <a:t>In list item 2 </a:t>
            </a:r>
            <a:r>
              <a:rPr lang="en-US" dirty="0"/>
              <a:t>(‘</a:t>
            </a:r>
            <a:r>
              <a:rPr kumimoji="0" lang="en-US" altLang="en-US" sz="1400" b="0" i="1" u="none" strike="noStrike" cap="none" normalizeH="0" baseline="0" dirty="0" err="1">
                <a:ln>
                  <a:noFill/>
                </a:ln>
                <a:solidFill>
                  <a:srgbClr val="000000"/>
                </a:solidFill>
                <a:effectLst/>
              </a:rPr>
              <a:t>leadGenTypesExisting</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a:t>
            </a:r>
            <a:r>
              <a:rPr lang="en-US" altLang="en-US" dirty="0">
                <a:solidFill>
                  <a:srgbClr val="000000"/>
                </a:solidFill>
              </a:rPr>
              <a:t>if your short Division name is there and all relevant types for the particular division are listed in the Array. Default values for all divisional fields configuration templates are: ‘CA’ and ‘Basic’. If you have something specifics, for example nested SMP segment inside the division’s template (like TMC in ASD), please reflect them accordingly:</a:t>
            </a:r>
            <a:endParaRPr lang="en-US" sz="1600" b="1" dirty="0"/>
          </a:p>
        </p:txBody>
      </p:sp>
      <p:sp>
        <p:nvSpPr>
          <p:cNvPr id="2" name="Rectangle 1">
            <a:extLst>
              <a:ext uri="{FF2B5EF4-FFF2-40B4-BE49-F238E27FC236}">
                <a16:creationId xmlns:a16="http://schemas.microsoft.com/office/drawing/2014/main" id="{CC59FAB3-61E1-47BB-93DC-70D7A76166E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9A32728B-2E45-4009-A6AC-97E06B2B307F}"/>
              </a:ext>
            </a:extLst>
          </p:cNvPr>
          <p:cNvPicPr>
            <a:picLocks noChangeAspect="1"/>
          </p:cNvPicPr>
          <p:nvPr/>
        </p:nvPicPr>
        <p:blipFill>
          <a:blip r:embed="rId2"/>
          <a:stretch>
            <a:fillRect/>
          </a:stretch>
        </p:blipFill>
        <p:spPr>
          <a:xfrm>
            <a:off x="534888" y="1706151"/>
            <a:ext cx="3181794" cy="647790"/>
          </a:xfrm>
          <a:prstGeom prst="rect">
            <a:avLst/>
          </a:prstGeom>
        </p:spPr>
      </p:pic>
      <p:sp>
        <p:nvSpPr>
          <p:cNvPr id="11" name="TextBox 10">
            <a:extLst>
              <a:ext uri="{FF2B5EF4-FFF2-40B4-BE49-F238E27FC236}">
                <a16:creationId xmlns:a16="http://schemas.microsoft.com/office/drawing/2014/main" id="{10A547DC-2DE5-434A-B5B0-08E2944E7CB3}"/>
              </a:ext>
            </a:extLst>
          </p:cNvPr>
          <p:cNvSpPr txBox="1"/>
          <p:nvPr/>
        </p:nvSpPr>
        <p:spPr>
          <a:xfrm>
            <a:off x="281354" y="2751353"/>
            <a:ext cx="10331938" cy="646331"/>
          </a:xfrm>
          <a:prstGeom prst="rect">
            <a:avLst/>
          </a:prstGeom>
          <a:noFill/>
        </p:spPr>
        <p:txBody>
          <a:bodyPr wrap="square">
            <a:spAutoFit/>
          </a:bodyPr>
          <a:lstStyle/>
          <a:p>
            <a:r>
              <a:rPr lang="en-US" dirty="0"/>
              <a:t>3) Please prepare </a:t>
            </a:r>
            <a:r>
              <a:rPr lang="en-US" dirty="0">
                <a:hlinkClick r:id="rId3"/>
              </a:rPr>
              <a:t>Division’s fields configuration template </a:t>
            </a:r>
            <a:r>
              <a:rPr lang="en-US" dirty="0"/>
              <a:t> for the new Division and place a link into the</a:t>
            </a:r>
            <a:r>
              <a:rPr lang="en-US" b="1" dirty="0"/>
              <a:t> list item 6 </a:t>
            </a:r>
            <a:r>
              <a:rPr lang="en-US" dirty="0"/>
              <a:t>(‘</a:t>
            </a:r>
            <a:r>
              <a:rPr kumimoji="0" lang="en-US" altLang="en-US" sz="1400" b="0" i="1" u="none" strike="noStrike" cap="none" normalizeH="0" baseline="0" dirty="0" err="1">
                <a:ln>
                  <a:noFill/>
                </a:ln>
                <a:solidFill>
                  <a:srgbClr val="000000"/>
                </a:solidFill>
                <a:effectLst/>
              </a:rPr>
              <a:t>smpRouting</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(In example below, TMC is like a separate division)</a:t>
            </a:r>
            <a:endParaRPr lang="en-US" sz="1600" b="1" dirty="0"/>
          </a:p>
        </p:txBody>
      </p:sp>
      <p:pic>
        <p:nvPicPr>
          <p:cNvPr id="13" name="Рисунок 12">
            <a:extLst>
              <a:ext uri="{FF2B5EF4-FFF2-40B4-BE49-F238E27FC236}">
                <a16:creationId xmlns:a16="http://schemas.microsoft.com/office/drawing/2014/main" id="{96EBF6A8-155C-4EBF-BE5D-6962E36E1B64}"/>
              </a:ext>
            </a:extLst>
          </p:cNvPr>
          <p:cNvPicPr>
            <a:picLocks noChangeAspect="1"/>
          </p:cNvPicPr>
          <p:nvPr/>
        </p:nvPicPr>
        <p:blipFill>
          <a:blip r:embed="rId4"/>
          <a:stretch>
            <a:fillRect/>
          </a:stretch>
        </p:blipFill>
        <p:spPr>
          <a:xfrm>
            <a:off x="281354" y="3703226"/>
            <a:ext cx="5096586" cy="914528"/>
          </a:xfrm>
          <a:prstGeom prst="rect">
            <a:avLst/>
          </a:prstGeom>
        </p:spPr>
      </p:pic>
      <p:sp>
        <p:nvSpPr>
          <p:cNvPr id="15" name="TextBox 14">
            <a:extLst>
              <a:ext uri="{FF2B5EF4-FFF2-40B4-BE49-F238E27FC236}">
                <a16:creationId xmlns:a16="http://schemas.microsoft.com/office/drawing/2014/main" id="{0879860F-15B9-4900-894C-2AEACCCEE09B}"/>
              </a:ext>
            </a:extLst>
          </p:cNvPr>
          <p:cNvSpPr txBox="1"/>
          <p:nvPr/>
        </p:nvSpPr>
        <p:spPr>
          <a:xfrm>
            <a:off x="281355" y="4854864"/>
            <a:ext cx="5869353" cy="2031325"/>
          </a:xfrm>
          <a:prstGeom prst="rect">
            <a:avLst/>
          </a:prstGeom>
          <a:noFill/>
        </p:spPr>
        <p:txBody>
          <a:bodyPr wrap="square">
            <a:spAutoFit/>
          </a:bodyPr>
          <a:lstStyle/>
          <a:p>
            <a:r>
              <a:rPr lang="en-US" dirty="0"/>
              <a:t>4) Place all the data about your custom fields into the </a:t>
            </a:r>
            <a:r>
              <a:rPr lang="en-US" dirty="0">
                <a:hlinkClick r:id="rId3"/>
              </a:rPr>
              <a:t>language templates </a:t>
            </a:r>
            <a:r>
              <a:rPr lang="en-US" dirty="0"/>
              <a:t>like a new property with a key, relevant to a short division name and value as object with data: </a:t>
            </a:r>
          </a:p>
          <a:p>
            <a:endParaRPr lang="en-US" dirty="0"/>
          </a:p>
          <a:p>
            <a:endParaRPr lang="en-US" dirty="0"/>
          </a:p>
          <a:p>
            <a:endParaRPr lang="en-US" dirty="0"/>
          </a:p>
          <a:p>
            <a:endParaRPr lang="en-US" dirty="0"/>
          </a:p>
        </p:txBody>
      </p:sp>
      <p:pic>
        <p:nvPicPr>
          <p:cNvPr id="17" name="Рисунок 16">
            <a:extLst>
              <a:ext uri="{FF2B5EF4-FFF2-40B4-BE49-F238E27FC236}">
                <a16:creationId xmlns:a16="http://schemas.microsoft.com/office/drawing/2014/main" id="{56001AD0-E82E-4DB4-8E8A-46459EA5BAF4}"/>
              </a:ext>
            </a:extLst>
          </p:cNvPr>
          <p:cNvPicPr>
            <a:picLocks noChangeAspect="1"/>
          </p:cNvPicPr>
          <p:nvPr/>
        </p:nvPicPr>
        <p:blipFill>
          <a:blip r:embed="rId5"/>
          <a:stretch>
            <a:fillRect/>
          </a:stretch>
        </p:blipFill>
        <p:spPr>
          <a:xfrm>
            <a:off x="8364750" y="3965873"/>
            <a:ext cx="2949256" cy="2892127"/>
          </a:xfrm>
          <a:prstGeom prst="rect">
            <a:avLst/>
          </a:prstGeom>
        </p:spPr>
      </p:pic>
      <p:cxnSp>
        <p:nvCxnSpPr>
          <p:cNvPr id="19" name="Прямая со стрелкой 18">
            <a:extLst>
              <a:ext uri="{FF2B5EF4-FFF2-40B4-BE49-F238E27FC236}">
                <a16:creationId xmlns:a16="http://schemas.microsoft.com/office/drawing/2014/main" id="{4D95FF3E-5F86-4000-A0DD-FF597B1D085C}"/>
              </a:ext>
            </a:extLst>
          </p:cNvPr>
          <p:cNvCxnSpPr/>
          <p:nvPr/>
        </p:nvCxnSpPr>
        <p:spPr>
          <a:xfrm>
            <a:off x="6377354" y="5431692"/>
            <a:ext cx="1609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4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B8528-F3A4-4BC6-9FA2-13D19822B66D}"/>
              </a:ext>
            </a:extLst>
          </p:cNvPr>
          <p:cNvSpPr txBox="1"/>
          <p:nvPr/>
        </p:nvSpPr>
        <p:spPr>
          <a:xfrm>
            <a:off x="281354" y="330954"/>
            <a:ext cx="10331938" cy="646331"/>
          </a:xfrm>
          <a:prstGeom prst="rect">
            <a:avLst/>
          </a:prstGeom>
          <a:noFill/>
        </p:spPr>
        <p:txBody>
          <a:bodyPr wrap="square" rtlCol="0">
            <a:spAutoFit/>
          </a:bodyPr>
          <a:lstStyle/>
          <a:p>
            <a:r>
              <a:rPr lang="en-US" dirty="0"/>
              <a:t>5) If you need to add an alternative translation to already existing (for all divisions) standard field, use a nested Object with key matching to a short division’s name, like below:</a:t>
            </a:r>
            <a:endParaRPr lang="en-US" sz="1600" b="1" dirty="0"/>
          </a:p>
        </p:txBody>
      </p:sp>
      <p:sp>
        <p:nvSpPr>
          <p:cNvPr id="2" name="Rectangle 1">
            <a:extLst>
              <a:ext uri="{FF2B5EF4-FFF2-40B4-BE49-F238E27FC236}">
                <a16:creationId xmlns:a16="http://schemas.microsoft.com/office/drawing/2014/main" id="{CC59FAB3-61E1-47BB-93DC-70D7A76166E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E4DAA978-85C7-4F6D-91E2-13D52C45325E}"/>
              </a:ext>
            </a:extLst>
          </p:cNvPr>
          <p:cNvPicPr>
            <a:picLocks noChangeAspect="1"/>
          </p:cNvPicPr>
          <p:nvPr/>
        </p:nvPicPr>
        <p:blipFill>
          <a:blip r:embed="rId2"/>
          <a:stretch>
            <a:fillRect/>
          </a:stretch>
        </p:blipFill>
        <p:spPr>
          <a:xfrm>
            <a:off x="541278" y="1134158"/>
            <a:ext cx="3069150" cy="1718457"/>
          </a:xfrm>
          <a:prstGeom prst="rect">
            <a:avLst/>
          </a:prstGeom>
        </p:spPr>
      </p:pic>
      <p:sp>
        <p:nvSpPr>
          <p:cNvPr id="7" name="TextBox 6">
            <a:extLst>
              <a:ext uri="{FF2B5EF4-FFF2-40B4-BE49-F238E27FC236}">
                <a16:creationId xmlns:a16="http://schemas.microsoft.com/office/drawing/2014/main" id="{3AEA7A0A-BA84-4591-A3F4-FA7F271C8CB8}"/>
              </a:ext>
            </a:extLst>
          </p:cNvPr>
          <p:cNvSpPr txBox="1"/>
          <p:nvPr/>
        </p:nvSpPr>
        <p:spPr>
          <a:xfrm>
            <a:off x="281354" y="5423877"/>
            <a:ext cx="11543323" cy="923330"/>
          </a:xfrm>
          <a:prstGeom prst="rect">
            <a:avLst/>
          </a:prstGeom>
          <a:noFill/>
        </p:spPr>
        <p:txBody>
          <a:bodyPr wrap="square" rtlCol="0">
            <a:spAutoFit/>
          </a:bodyPr>
          <a:lstStyle/>
          <a:p>
            <a:r>
              <a:rPr lang="en-US" i="1" dirty="0"/>
              <a:t>If your form for new created division is not being generated – in most cases it’s because it can’t find data for new specific for this division fields. Please check language template, if all is there</a:t>
            </a:r>
            <a:r>
              <a:rPr lang="ru-RU" i="1" dirty="0"/>
              <a:t> </a:t>
            </a:r>
            <a:r>
              <a:rPr lang="en-US" i="1" dirty="0"/>
              <a:t>correctly. Other reason can be because of ca</a:t>
            </a:r>
            <a:r>
              <a:rPr lang="ru-RU" i="1" dirty="0"/>
              <a:t>с</a:t>
            </a:r>
            <a:r>
              <a:rPr lang="en-US" i="1" dirty="0" err="1"/>
              <a:t>hing</a:t>
            </a:r>
            <a:r>
              <a:rPr lang="en-US" i="1" dirty="0"/>
              <a:t> (will be fixed itself after some time).</a:t>
            </a:r>
          </a:p>
        </p:txBody>
      </p:sp>
    </p:spTree>
    <p:extLst>
      <p:ext uri="{BB962C8B-B14F-4D97-AF65-F5344CB8AC3E}">
        <p14:creationId xmlns:p14="http://schemas.microsoft.com/office/powerpoint/2010/main" val="39571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B6650D0-2C3B-4E35-8C8A-B355D41911F7}"/>
              </a:ext>
            </a:extLst>
          </p:cNvPr>
          <p:cNvSpPr txBox="1"/>
          <p:nvPr/>
        </p:nvSpPr>
        <p:spPr>
          <a:xfrm>
            <a:off x="336062" y="442947"/>
            <a:ext cx="7535408" cy="646331"/>
          </a:xfrm>
          <a:prstGeom prst="rect">
            <a:avLst/>
          </a:prstGeom>
          <a:noFill/>
        </p:spPr>
        <p:txBody>
          <a:bodyPr wrap="square" rtlCol="0">
            <a:spAutoFit/>
          </a:bodyPr>
          <a:lstStyle/>
          <a:p>
            <a:r>
              <a:rPr lang="en-US" b="1" dirty="0">
                <a:highlight>
                  <a:srgbClr val="FFFF00"/>
                </a:highlight>
              </a:rPr>
              <a:t>Case 2:</a:t>
            </a:r>
            <a:br>
              <a:rPr lang="en-US" b="1" dirty="0">
                <a:highlight>
                  <a:srgbClr val="FFFF00"/>
                </a:highlight>
              </a:rPr>
            </a:br>
            <a:r>
              <a:rPr lang="en-US" b="1" dirty="0">
                <a:highlight>
                  <a:srgbClr val="FFFF00"/>
                </a:highlight>
              </a:rPr>
              <a:t>We need to add new SMP Segment (Part of existing Division) </a:t>
            </a:r>
          </a:p>
        </p:txBody>
      </p:sp>
      <p:sp>
        <p:nvSpPr>
          <p:cNvPr id="2" name="TextBox 1">
            <a:extLst>
              <a:ext uri="{FF2B5EF4-FFF2-40B4-BE49-F238E27FC236}">
                <a16:creationId xmlns:a16="http://schemas.microsoft.com/office/drawing/2014/main" id="{831A014D-B5DA-4DC4-AA9D-0EE61098C462}"/>
              </a:ext>
            </a:extLst>
          </p:cNvPr>
          <p:cNvSpPr txBox="1"/>
          <p:nvPr/>
        </p:nvSpPr>
        <p:spPr>
          <a:xfrm>
            <a:off x="336062" y="1195753"/>
            <a:ext cx="12012246" cy="2031325"/>
          </a:xfrm>
          <a:prstGeom prst="rect">
            <a:avLst/>
          </a:prstGeom>
          <a:noFill/>
        </p:spPr>
        <p:txBody>
          <a:bodyPr wrap="square" rtlCol="0">
            <a:spAutoFit/>
          </a:bodyPr>
          <a:lstStyle/>
          <a:p>
            <a:r>
              <a:rPr lang="ru-RU" dirty="0"/>
              <a:t>1)</a:t>
            </a:r>
            <a:r>
              <a:rPr lang="en-US" dirty="0"/>
              <a:t> In case if form Names always reflect the name of the Division, which your new SMP segment belongs to, just skip this first step (for example, PGF segment is not reflected in form name as PGF, but it is still ASD).</a:t>
            </a:r>
            <a:br>
              <a:rPr lang="en-US" dirty="0"/>
            </a:br>
            <a:br>
              <a:rPr lang="en-US" dirty="0"/>
            </a:br>
            <a:r>
              <a:rPr lang="en-US" dirty="0"/>
              <a:t> Otherwise, please reflect the name of the division</a:t>
            </a:r>
            <a:r>
              <a:rPr lang="en-US" b="1" dirty="0"/>
              <a:t> In list item 1 </a:t>
            </a:r>
            <a:r>
              <a:rPr lang="en-US" dirty="0"/>
              <a:t>(‘</a:t>
            </a:r>
            <a:r>
              <a:rPr kumimoji="0" lang="en-US" altLang="en-US" sz="1800" b="0" i="1" u="none" strike="noStrike" cap="none" normalizeH="0" baseline="0" dirty="0" err="1">
                <a:ln>
                  <a:noFill/>
                </a:ln>
                <a:solidFill>
                  <a:srgbClr val="000000"/>
                </a:solidFill>
                <a:effectLst/>
              </a:rPr>
              <a:t>existingDivisions</a:t>
            </a:r>
            <a:r>
              <a:rPr kumimoji="0" lang="en-US" altLang="en-US" sz="1800" b="0" i="1" u="none" strike="noStrike" cap="none" normalizeH="0" baseline="0" dirty="0">
                <a:ln>
                  <a:noFill/>
                </a:ln>
                <a:solidFill>
                  <a:srgbClr val="000000"/>
                </a:solidFill>
                <a:effectLst/>
              </a:rPr>
              <a:t>’</a:t>
            </a:r>
            <a:r>
              <a:rPr lang="en-US" altLang="en-US" i="1" dirty="0">
                <a:solidFill>
                  <a:srgbClr val="000000"/>
                </a:solidFill>
              </a:rPr>
              <a:t>) of the </a:t>
            </a:r>
            <a:r>
              <a:rPr lang="en-US" i="1" u="sng" dirty="0">
                <a:hlinkClick r:id="rId2"/>
              </a:rPr>
              <a:t>Common Config file</a:t>
            </a:r>
            <a:r>
              <a:rPr lang="en-US" i="1" u="sng" dirty="0"/>
              <a:t>. </a:t>
            </a:r>
            <a:r>
              <a:rPr lang="en-US" dirty="0"/>
              <a:t>For example, TMC is reflected in form name as TMC, but the configuration of the fields is placed in ASD template:</a:t>
            </a:r>
            <a:br>
              <a:rPr lang="en-US" u="sng" dirty="0"/>
            </a:br>
            <a:br>
              <a:rPr lang="en-US" u="sng" dirty="0"/>
            </a:br>
            <a:endParaRPr lang="en-US" dirty="0"/>
          </a:p>
        </p:txBody>
      </p:sp>
      <p:pic>
        <p:nvPicPr>
          <p:cNvPr id="5" name="Рисунок 4">
            <a:extLst>
              <a:ext uri="{FF2B5EF4-FFF2-40B4-BE49-F238E27FC236}">
                <a16:creationId xmlns:a16="http://schemas.microsoft.com/office/drawing/2014/main" id="{EDD78865-DEC7-49A6-8A5C-CB6F855B053F}"/>
              </a:ext>
            </a:extLst>
          </p:cNvPr>
          <p:cNvPicPr>
            <a:picLocks noChangeAspect="1"/>
          </p:cNvPicPr>
          <p:nvPr/>
        </p:nvPicPr>
        <p:blipFill>
          <a:blip r:embed="rId3"/>
          <a:stretch>
            <a:fillRect/>
          </a:stretch>
        </p:blipFill>
        <p:spPr>
          <a:xfrm>
            <a:off x="8549448" y="2774937"/>
            <a:ext cx="3096057" cy="504895"/>
          </a:xfrm>
          <a:prstGeom prst="rect">
            <a:avLst/>
          </a:prstGeom>
        </p:spPr>
      </p:pic>
      <p:sp>
        <p:nvSpPr>
          <p:cNvPr id="10" name="TextBox 9">
            <a:extLst>
              <a:ext uri="{FF2B5EF4-FFF2-40B4-BE49-F238E27FC236}">
                <a16:creationId xmlns:a16="http://schemas.microsoft.com/office/drawing/2014/main" id="{7084E38C-E72A-4176-B5E4-6F3DAF6CC59B}"/>
              </a:ext>
            </a:extLst>
          </p:cNvPr>
          <p:cNvSpPr txBox="1"/>
          <p:nvPr/>
        </p:nvSpPr>
        <p:spPr>
          <a:xfrm>
            <a:off x="336062" y="3109244"/>
            <a:ext cx="7010400" cy="3970318"/>
          </a:xfrm>
          <a:prstGeom prst="rect">
            <a:avLst/>
          </a:prstGeom>
          <a:noFill/>
        </p:spPr>
        <p:txBody>
          <a:bodyPr wrap="square" rtlCol="0">
            <a:spAutoFit/>
          </a:bodyPr>
          <a:lstStyle/>
          <a:p>
            <a:r>
              <a:rPr lang="en-US" dirty="0"/>
              <a:t>2</a:t>
            </a:r>
            <a:r>
              <a:rPr lang="ru-RU" dirty="0"/>
              <a:t>) </a:t>
            </a:r>
            <a:r>
              <a:rPr lang="en-US" dirty="0"/>
              <a:t>You need to add new property into the </a:t>
            </a:r>
            <a:r>
              <a:rPr lang="en-US" dirty="0">
                <a:hlinkClick r:id="rId4"/>
              </a:rPr>
              <a:t>Division’s fields configuration template </a:t>
            </a:r>
            <a:r>
              <a:rPr lang="en-US" dirty="0"/>
              <a:t>. Default properties in each template are:</a:t>
            </a:r>
            <a:br>
              <a:rPr lang="en-US" dirty="0"/>
            </a:br>
            <a:r>
              <a:rPr lang="en-US" i="1" dirty="0" err="1"/>
              <a:t>leadGenType_</a:t>
            </a:r>
            <a:r>
              <a:rPr lang="en-US" b="1" i="1" dirty="0" err="1"/>
              <a:t>CA</a:t>
            </a:r>
            <a:r>
              <a:rPr lang="en-US" b="1" i="1" dirty="0"/>
              <a:t> </a:t>
            </a:r>
          </a:p>
          <a:p>
            <a:r>
              <a:rPr lang="en-US" i="1" dirty="0" err="1"/>
              <a:t>leadGenType_</a:t>
            </a:r>
            <a:r>
              <a:rPr lang="en-US" b="1" i="1" dirty="0" err="1"/>
              <a:t>Basic</a:t>
            </a:r>
            <a:endParaRPr lang="en-US" b="1" i="1" dirty="0"/>
          </a:p>
          <a:p>
            <a:br>
              <a:rPr lang="en-US" dirty="0"/>
            </a:br>
            <a:r>
              <a:rPr lang="en-US" dirty="0"/>
              <a:t>So, if I want to add, for example, PGF into the ASD template, I need to create property with key following the naming convention:</a:t>
            </a:r>
          </a:p>
          <a:p>
            <a:br>
              <a:rPr lang="en-US" dirty="0"/>
            </a:br>
            <a:r>
              <a:rPr lang="en-US" dirty="0"/>
              <a:t>“</a:t>
            </a:r>
            <a:r>
              <a:rPr lang="en-US" i="1" dirty="0" err="1"/>
              <a:t>leadGenType</a:t>
            </a:r>
            <a:r>
              <a:rPr lang="en-US" i="1" dirty="0"/>
              <a:t>_” + “</a:t>
            </a:r>
            <a:r>
              <a:rPr lang="en-US" b="1" i="1" dirty="0"/>
              <a:t>any custom name</a:t>
            </a:r>
            <a:r>
              <a:rPr lang="en-US" i="1" dirty="0"/>
              <a:t>” </a:t>
            </a:r>
            <a:br>
              <a:rPr lang="en-US" dirty="0"/>
            </a:br>
            <a:r>
              <a:rPr lang="en-US" dirty="0"/>
              <a:t>For example, for PGF I would create these 2 properties:</a:t>
            </a:r>
            <a:br>
              <a:rPr lang="en-US" dirty="0"/>
            </a:br>
            <a:r>
              <a:rPr lang="en-US" i="1" dirty="0" err="1"/>
              <a:t>leadGenType_</a:t>
            </a:r>
            <a:r>
              <a:rPr lang="en-US" b="1" i="1" dirty="0" err="1"/>
              <a:t>PGF_CA</a:t>
            </a:r>
            <a:r>
              <a:rPr lang="en-US" b="1" i="1" dirty="0"/>
              <a:t> </a:t>
            </a:r>
          </a:p>
          <a:p>
            <a:r>
              <a:rPr lang="en-US" i="1" dirty="0" err="1"/>
              <a:t>leadGenType_</a:t>
            </a:r>
            <a:r>
              <a:rPr lang="en-US" b="1" i="1" dirty="0" err="1"/>
              <a:t>PGF_Basic</a:t>
            </a:r>
            <a:br>
              <a:rPr lang="en-US" dirty="0"/>
            </a:br>
            <a:endParaRPr lang="en-US" dirty="0"/>
          </a:p>
          <a:p>
            <a:endParaRPr lang="en-US" i="1" dirty="0"/>
          </a:p>
        </p:txBody>
      </p:sp>
      <p:pic>
        <p:nvPicPr>
          <p:cNvPr id="7" name="Рисунок 6">
            <a:extLst>
              <a:ext uri="{FF2B5EF4-FFF2-40B4-BE49-F238E27FC236}">
                <a16:creationId xmlns:a16="http://schemas.microsoft.com/office/drawing/2014/main" id="{F535B980-CDB9-4614-BA95-CE624CA9AD01}"/>
              </a:ext>
            </a:extLst>
          </p:cNvPr>
          <p:cNvPicPr>
            <a:picLocks noChangeAspect="1"/>
          </p:cNvPicPr>
          <p:nvPr/>
        </p:nvPicPr>
        <p:blipFill>
          <a:blip r:embed="rId5"/>
          <a:stretch>
            <a:fillRect/>
          </a:stretch>
        </p:blipFill>
        <p:spPr>
          <a:xfrm>
            <a:off x="7661557" y="3731653"/>
            <a:ext cx="3164944" cy="3126347"/>
          </a:xfrm>
          <a:prstGeom prst="rect">
            <a:avLst/>
          </a:prstGeom>
        </p:spPr>
      </p:pic>
    </p:spTree>
    <p:extLst>
      <p:ext uri="{BB962C8B-B14F-4D97-AF65-F5344CB8AC3E}">
        <p14:creationId xmlns:p14="http://schemas.microsoft.com/office/powerpoint/2010/main" val="16245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76FA5DB-E80D-486D-9D34-283CC64301FC}"/>
              </a:ext>
            </a:extLst>
          </p:cNvPr>
          <p:cNvPicPr>
            <a:picLocks noChangeAspect="1"/>
          </p:cNvPicPr>
          <p:nvPr/>
        </p:nvPicPr>
        <p:blipFill>
          <a:blip r:embed="rId2"/>
          <a:stretch>
            <a:fillRect/>
          </a:stretch>
        </p:blipFill>
        <p:spPr>
          <a:xfrm>
            <a:off x="8273701" y="101614"/>
            <a:ext cx="3527529" cy="2638915"/>
          </a:xfrm>
          <a:prstGeom prst="rect">
            <a:avLst/>
          </a:prstGeom>
        </p:spPr>
      </p:pic>
      <p:sp>
        <p:nvSpPr>
          <p:cNvPr id="11" name="TextBox 10">
            <a:extLst>
              <a:ext uri="{FF2B5EF4-FFF2-40B4-BE49-F238E27FC236}">
                <a16:creationId xmlns:a16="http://schemas.microsoft.com/office/drawing/2014/main" id="{88E4AF90-8307-4E2C-8929-33105399BC34}"/>
              </a:ext>
            </a:extLst>
          </p:cNvPr>
          <p:cNvSpPr txBox="1"/>
          <p:nvPr/>
        </p:nvSpPr>
        <p:spPr>
          <a:xfrm>
            <a:off x="281354" y="805980"/>
            <a:ext cx="6174154" cy="1477328"/>
          </a:xfrm>
          <a:prstGeom prst="rect">
            <a:avLst/>
          </a:prstGeom>
          <a:noFill/>
        </p:spPr>
        <p:txBody>
          <a:bodyPr wrap="square">
            <a:spAutoFit/>
          </a:bodyPr>
          <a:lstStyle/>
          <a:p>
            <a:r>
              <a:rPr lang="en-US" dirty="0"/>
              <a:t>And </a:t>
            </a:r>
            <a:r>
              <a:rPr lang="en-US" b="1" dirty="0"/>
              <a:t>on LP</a:t>
            </a:r>
            <a:r>
              <a:rPr lang="en-US" dirty="0"/>
              <a:t>, if I need to use one of these 2 templates for the particular Division, I will reflect the following:</a:t>
            </a:r>
            <a:br>
              <a:rPr lang="en-US" dirty="0"/>
            </a:br>
            <a:r>
              <a:rPr lang="en-US" i="1" dirty="0"/>
              <a:t>form1.settings.leadGenType = "</a:t>
            </a:r>
            <a:r>
              <a:rPr lang="en-US" b="1" i="1" dirty="0"/>
              <a:t> PGF_CA</a:t>
            </a:r>
            <a:r>
              <a:rPr lang="en-US" i="1" dirty="0"/>
              <a:t>“</a:t>
            </a:r>
          </a:p>
          <a:p>
            <a:r>
              <a:rPr lang="en-US" i="1" dirty="0"/>
              <a:t>Or:</a:t>
            </a:r>
            <a:br>
              <a:rPr lang="en-US" i="1" dirty="0"/>
            </a:br>
            <a:r>
              <a:rPr lang="en-US" i="1" dirty="0"/>
              <a:t>form1.settings.leadGenType = "</a:t>
            </a:r>
            <a:r>
              <a:rPr lang="en-US" b="1" i="1" dirty="0"/>
              <a:t> </a:t>
            </a:r>
            <a:r>
              <a:rPr lang="en-US" b="1" i="1" dirty="0" err="1"/>
              <a:t>PGF_Basic</a:t>
            </a:r>
            <a:r>
              <a:rPr lang="en-US" i="1" dirty="0"/>
              <a:t>“</a:t>
            </a:r>
          </a:p>
        </p:txBody>
      </p:sp>
      <p:cxnSp>
        <p:nvCxnSpPr>
          <p:cNvPr id="13" name="Прямая со стрелкой 12">
            <a:extLst>
              <a:ext uri="{FF2B5EF4-FFF2-40B4-BE49-F238E27FC236}">
                <a16:creationId xmlns:a16="http://schemas.microsoft.com/office/drawing/2014/main" id="{86D2F2E7-C35C-4DA5-93D0-481EDDE04697}"/>
              </a:ext>
            </a:extLst>
          </p:cNvPr>
          <p:cNvCxnSpPr/>
          <p:nvPr/>
        </p:nvCxnSpPr>
        <p:spPr>
          <a:xfrm>
            <a:off x="5642707" y="1617784"/>
            <a:ext cx="2174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5D795BF-3121-4B2B-9A33-BB75FFDD38A4}"/>
              </a:ext>
            </a:extLst>
          </p:cNvPr>
          <p:cNvSpPr txBox="1"/>
          <p:nvPr/>
        </p:nvSpPr>
        <p:spPr>
          <a:xfrm>
            <a:off x="281354" y="2482283"/>
            <a:ext cx="7393354" cy="646331"/>
          </a:xfrm>
          <a:prstGeom prst="rect">
            <a:avLst/>
          </a:prstGeom>
          <a:noFill/>
        </p:spPr>
        <p:txBody>
          <a:bodyPr wrap="square">
            <a:spAutoFit/>
          </a:bodyPr>
          <a:lstStyle/>
          <a:p>
            <a:r>
              <a:rPr lang="en-US" dirty="0"/>
              <a:t>3</a:t>
            </a:r>
            <a:r>
              <a:rPr lang="ru-RU" dirty="0"/>
              <a:t>) </a:t>
            </a:r>
            <a:r>
              <a:rPr lang="en-US" dirty="0"/>
              <a:t>Add these new keys of </a:t>
            </a:r>
            <a:r>
              <a:rPr lang="en-US" dirty="0" err="1"/>
              <a:t>leadGenType</a:t>
            </a:r>
            <a:r>
              <a:rPr lang="en-US" dirty="0"/>
              <a:t> templates into the </a:t>
            </a:r>
            <a:r>
              <a:rPr lang="en-US" b="1" dirty="0"/>
              <a:t>list item 2 </a:t>
            </a:r>
            <a:r>
              <a:rPr lang="en-US" dirty="0"/>
              <a:t>(‘</a:t>
            </a:r>
            <a:r>
              <a:rPr kumimoji="0" lang="en-US" altLang="en-US" sz="1800" b="0" i="1" u="none" strike="noStrike" cap="none" normalizeH="0" baseline="0" dirty="0" err="1">
                <a:ln>
                  <a:noFill/>
                </a:ln>
                <a:solidFill>
                  <a:srgbClr val="000000"/>
                </a:solidFill>
                <a:effectLst/>
              </a:rPr>
              <a:t>leadGenTypesExisting</a:t>
            </a:r>
            <a:r>
              <a:rPr kumimoji="0" lang="en-US" altLang="en-US" sz="1600" b="0" i="1" u="none" strike="noStrike" cap="none" normalizeH="0" baseline="0" dirty="0">
                <a:ln>
                  <a:noFill/>
                </a:ln>
                <a:solidFill>
                  <a:srgbClr val="000000"/>
                </a:solidFill>
                <a:effectLst/>
              </a:rPr>
              <a:t>’</a:t>
            </a:r>
            <a:r>
              <a:rPr lang="en-US" altLang="en-US" i="1" dirty="0">
                <a:solidFill>
                  <a:srgbClr val="000000"/>
                </a:solidFill>
              </a:rPr>
              <a:t>)</a:t>
            </a:r>
            <a:r>
              <a:rPr lang="en-US" dirty="0"/>
              <a:t> :</a:t>
            </a:r>
            <a:endParaRPr lang="en-US" b="1" i="1" dirty="0"/>
          </a:p>
        </p:txBody>
      </p:sp>
      <p:pic>
        <p:nvPicPr>
          <p:cNvPr id="17" name="Рисунок 16">
            <a:extLst>
              <a:ext uri="{FF2B5EF4-FFF2-40B4-BE49-F238E27FC236}">
                <a16:creationId xmlns:a16="http://schemas.microsoft.com/office/drawing/2014/main" id="{D6539EDD-BCDD-48A3-B435-E09A8E21091E}"/>
              </a:ext>
            </a:extLst>
          </p:cNvPr>
          <p:cNvPicPr>
            <a:picLocks noChangeAspect="1"/>
          </p:cNvPicPr>
          <p:nvPr/>
        </p:nvPicPr>
        <p:blipFill>
          <a:blip r:embed="rId3"/>
          <a:stretch>
            <a:fillRect/>
          </a:stretch>
        </p:blipFill>
        <p:spPr>
          <a:xfrm>
            <a:off x="2809416" y="2989706"/>
            <a:ext cx="3286584" cy="457264"/>
          </a:xfrm>
          <a:prstGeom prst="rect">
            <a:avLst/>
          </a:prstGeom>
        </p:spPr>
      </p:pic>
      <p:sp>
        <p:nvSpPr>
          <p:cNvPr id="19" name="TextBox 18">
            <a:extLst>
              <a:ext uri="{FF2B5EF4-FFF2-40B4-BE49-F238E27FC236}">
                <a16:creationId xmlns:a16="http://schemas.microsoft.com/office/drawing/2014/main" id="{2418D96F-FD92-41D7-A145-0DC6D820C451}"/>
              </a:ext>
            </a:extLst>
          </p:cNvPr>
          <p:cNvSpPr txBox="1"/>
          <p:nvPr/>
        </p:nvSpPr>
        <p:spPr>
          <a:xfrm>
            <a:off x="281354" y="4100860"/>
            <a:ext cx="5994401" cy="2031325"/>
          </a:xfrm>
          <a:prstGeom prst="rect">
            <a:avLst/>
          </a:prstGeom>
          <a:noFill/>
        </p:spPr>
        <p:txBody>
          <a:bodyPr wrap="square">
            <a:spAutoFit/>
          </a:bodyPr>
          <a:lstStyle/>
          <a:p>
            <a:r>
              <a:rPr lang="en-US" dirty="0"/>
              <a:t>4) Place all the data about your custom fields into the </a:t>
            </a:r>
            <a:r>
              <a:rPr lang="en-US" dirty="0">
                <a:hlinkClick r:id="rId4"/>
              </a:rPr>
              <a:t>language templates</a:t>
            </a:r>
            <a:r>
              <a:rPr lang="en-US" dirty="0"/>
              <a:t>. So as your new SMP segment is a part of a particular division, just add data for new custom fields inside the relevant property, key of which should be matching with short name of the division. Example for PGF (part of ASD):</a:t>
            </a:r>
          </a:p>
          <a:p>
            <a:endParaRPr lang="en-US" dirty="0"/>
          </a:p>
          <a:p>
            <a:endParaRPr lang="en-US" dirty="0"/>
          </a:p>
        </p:txBody>
      </p:sp>
      <p:pic>
        <p:nvPicPr>
          <p:cNvPr id="23" name="Рисунок 22">
            <a:extLst>
              <a:ext uri="{FF2B5EF4-FFF2-40B4-BE49-F238E27FC236}">
                <a16:creationId xmlns:a16="http://schemas.microsoft.com/office/drawing/2014/main" id="{F7CAB477-B6FE-4064-AFE1-60A4A164A313}"/>
              </a:ext>
            </a:extLst>
          </p:cNvPr>
          <p:cNvPicPr>
            <a:picLocks noChangeAspect="1"/>
          </p:cNvPicPr>
          <p:nvPr/>
        </p:nvPicPr>
        <p:blipFill>
          <a:blip r:embed="rId5"/>
          <a:stretch>
            <a:fillRect/>
          </a:stretch>
        </p:blipFill>
        <p:spPr>
          <a:xfrm>
            <a:off x="8343485" y="4117472"/>
            <a:ext cx="3700024" cy="2014713"/>
          </a:xfrm>
          <a:prstGeom prst="rect">
            <a:avLst/>
          </a:prstGeom>
        </p:spPr>
      </p:pic>
      <p:cxnSp>
        <p:nvCxnSpPr>
          <p:cNvPr id="25" name="Прямая со стрелкой 24">
            <a:extLst>
              <a:ext uri="{FF2B5EF4-FFF2-40B4-BE49-F238E27FC236}">
                <a16:creationId xmlns:a16="http://schemas.microsoft.com/office/drawing/2014/main" id="{730B8C36-49A1-4705-9B52-001892CC779A}"/>
              </a:ext>
            </a:extLst>
          </p:cNvPr>
          <p:cNvCxnSpPr>
            <a:cxnSpLocks/>
          </p:cNvCxnSpPr>
          <p:nvPr/>
        </p:nvCxnSpPr>
        <p:spPr>
          <a:xfrm>
            <a:off x="6846277" y="5116523"/>
            <a:ext cx="1344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01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F2E389-FC9A-46F7-9230-5801ADB9BA43}"/>
              </a:ext>
            </a:extLst>
          </p:cNvPr>
          <p:cNvSpPr txBox="1"/>
          <p:nvPr/>
        </p:nvSpPr>
        <p:spPr>
          <a:xfrm>
            <a:off x="171935" y="3333262"/>
            <a:ext cx="11496434" cy="1477328"/>
          </a:xfrm>
          <a:prstGeom prst="rect">
            <a:avLst/>
          </a:prstGeom>
          <a:noFill/>
        </p:spPr>
        <p:txBody>
          <a:bodyPr wrap="square" rtlCol="0">
            <a:spAutoFit/>
          </a:bodyPr>
          <a:lstStyle/>
          <a:p>
            <a:r>
              <a:rPr lang="en-US" dirty="0"/>
              <a:t>5) Finally, in order to explain to the tool, that you want to take translations from the nested SMP segment (like on previous screenshot). In Division fields configuration template yon need to add </a:t>
            </a:r>
            <a:r>
              <a:rPr lang="en-US" b="1" dirty="0" err="1"/>
              <a:t>SMPsegment</a:t>
            </a:r>
            <a:r>
              <a:rPr lang="en-US" b="1" dirty="0"/>
              <a:t> </a:t>
            </a:r>
            <a:r>
              <a:rPr lang="en-US" dirty="0"/>
              <a:t>equal to value, which you provided in language templates (on previous screenshot it’s PGF), so that is why:</a:t>
            </a:r>
            <a:br>
              <a:rPr lang="en-US" dirty="0"/>
            </a:br>
            <a:br>
              <a:rPr lang="en-US" b="1" dirty="0"/>
            </a:br>
            <a:r>
              <a:rPr lang="en-US" i="1" dirty="0" err="1">
                <a:highlight>
                  <a:srgbClr val="00FF00"/>
                </a:highlight>
              </a:rPr>
              <a:t>SMPsegment</a:t>
            </a:r>
            <a:r>
              <a:rPr lang="en-US" i="1" dirty="0">
                <a:highlight>
                  <a:srgbClr val="00FF00"/>
                </a:highlight>
              </a:rPr>
              <a:t>: PGF,</a:t>
            </a:r>
          </a:p>
        </p:txBody>
      </p:sp>
      <p:sp>
        <p:nvSpPr>
          <p:cNvPr id="9" name="TextBox 8">
            <a:extLst>
              <a:ext uri="{FF2B5EF4-FFF2-40B4-BE49-F238E27FC236}">
                <a16:creationId xmlns:a16="http://schemas.microsoft.com/office/drawing/2014/main" id="{EFBE3FC3-B538-4698-B35A-A082146FCB36}"/>
              </a:ext>
            </a:extLst>
          </p:cNvPr>
          <p:cNvSpPr txBox="1"/>
          <p:nvPr/>
        </p:nvSpPr>
        <p:spPr>
          <a:xfrm>
            <a:off x="171935" y="134107"/>
            <a:ext cx="11777787" cy="646331"/>
          </a:xfrm>
          <a:prstGeom prst="rect">
            <a:avLst/>
          </a:prstGeom>
          <a:noFill/>
        </p:spPr>
        <p:txBody>
          <a:bodyPr wrap="square">
            <a:spAutoFit/>
          </a:bodyPr>
          <a:lstStyle/>
          <a:p>
            <a:r>
              <a:rPr lang="en-US" dirty="0"/>
              <a:t>For the standard fields, in case if PGF want to have their own texts, you should reflect this nesting in language template accordingly:</a:t>
            </a:r>
          </a:p>
        </p:txBody>
      </p:sp>
      <p:pic>
        <p:nvPicPr>
          <p:cNvPr id="10" name="Рисунок 9">
            <a:extLst>
              <a:ext uri="{FF2B5EF4-FFF2-40B4-BE49-F238E27FC236}">
                <a16:creationId xmlns:a16="http://schemas.microsoft.com/office/drawing/2014/main" id="{0C2E2405-5FBD-4122-9F75-F22782BC897C}"/>
              </a:ext>
            </a:extLst>
          </p:cNvPr>
          <p:cNvPicPr>
            <a:picLocks noChangeAspect="1"/>
          </p:cNvPicPr>
          <p:nvPr/>
        </p:nvPicPr>
        <p:blipFill>
          <a:blip r:embed="rId2"/>
          <a:stretch>
            <a:fillRect/>
          </a:stretch>
        </p:blipFill>
        <p:spPr>
          <a:xfrm>
            <a:off x="1654170" y="558509"/>
            <a:ext cx="3759420" cy="2350351"/>
          </a:xfrm>
          <a:prstGeom prst="rect">
            <a:avLst/>
          </a:prstGeom>
        </p:spPr>
      </p:pic>
      <p:cxnSp>
        <p:nvCxnSpPr>
          <p:cNvPr id="12" name="Прямая со стрелкой 11">
            <a:extLst>
              <a:ext uri="{FF2B5EF4-FFF2-40B4-BE49-F238E27FC236}">
                <a16:creationId xmlns:a16="http://schemas.microsoft.com/office/drawing/2014/main" id="{66F2576D-B5B4-4ADF-8E1D-0583670E5784}"/>
              </a:ext>
            </a:extLst>
          </p:cNvPr>
          <p:cNvCxnSpPr/>
          <p:nvPr/>
        </p:nvCxnSpPr>
        <p:spPr>
          <a:xfrm flipH="1" flipV="1">
            <a:off x="2743200" y="2321169"/>
            <a:ext cx="7721600" cy="906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Рисунок 15">
            <a:extLst>
              <a:ext uri="{FF2B5EF4-FFF2-40B4-BE49-F238E27FC236}">
                <a16:creationId xmlns:a16="http://schemas.microsoft.com/office/drawing/2014/main" id="{B0B6E00F-E804-4BDE-9765-F87308E7F0FD}"/>
              </a:ext>
            </a:extLst>
          </p:cNvPr>
          <p:cNvPicPr>
            <a:picLocks noChangeAspect="1"/>
          </p:cNvPicPr>
          <p:nvPr/>
        </p:nvPicPr>
        <p:blipFill>
          <a:blip r:embed="rId3"/>
          <a:stretch>
            <a:fillRect/>
          </a:stretch>
        </p:blipFill>
        <p:spPr>
          <a:xfrm>
            <a:off x="5136945" y="4337577"/>
            <a:ext cx="2934109" cy="2248214"/>
          </a:xfrm>
          <a:prstGeom prst="rect">
            <a:avLst/>
          </a:prstGeom>
        </p:spPr>
      </p:pic>
      <p:cxnSp>
        <p:nvCxnSpPr>
          <p:cNvPr id="18" name="Прямая со стрелкой 17">
            <a:extLst>
              <a:ext uri="{FF2B5EF4-FFF2-40B4-BE49-F238E27FC236}">
                <a16:creationId xmlns:a16="http://schemas.microsoft.com/office/drawing/2014/main" id="{D76DC97C-4CC9-4213-9457-B06361AD823E}"/>
              </a:ext>
            </a:extLst>
          </p:cNvPr>
          <p:cNvCxnSpPr/>
          <p:nvPr/>
        </p:nvCxnSpPr>
        <p:spPr>
          <a:xfrm>
            <a:off x="2149231" y="4665785"/>
            <a:ext cx="3430954" cy="119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3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FFED75E-B075-4232-B138-E5E844E1D3BB}"/>
              </a:ext>
            </a:extLst>
          </p:cNvPr>
          <p:cNvSpPr txBox="1"/>
          <p:nvPr/>
        </p:nvSpPr>
        <p:spPr>
          <a:xfrm>
            <a:off x="336061" y="442947"/>
            <a:ext cx="10949353" cy="2492990"/>
          </a:xfrm>
          <a:prstGeom prst="rect">
            <a:avLst/>
          </a:prstGeom>
          <a:noFill/>
        </p:spPr>
        <p:txBody>
          <a:bodyPr wrap="square" rtlCol="0">
            <a:spAutoFit/>
          </a:bodyPr>
          <a:lstStyle/>
          <a:p>
            <a:r>
              <a:rPr lang="en-US" b="1" dirty="0">
                <a:highlight>
                  <a:srgbClr val="FFFF00"/>
                </a:highlight>
              </a:rPr>
              <a:t>Case 3:</a:t>
            </a:r>
            <a:br>
              <a:rPr lang="en-US" b="1" dirty="0">
                <a:highlight>
                  <a:srgbClr val="FFFF00"/>
                </a:highlight>
              </a:rPr>
            </a:br>
            <a:r>
              <a:rPr lang="en-US" b="1" dirty="0">
                <a:highlight>
                  <a:srgbClr val="FFFF00"/>
                </a:highlight>
              </a:rPr>
              <a:t>We need to take out SMP Segment from the current Division and to make it to be a separate. Example for TMC:</a:t>
            </a:r>
          </a:p>
          <a:p>
            <a:endParaRPr lang="en-US" b="1" dirty="0">
              <a:highlight>
                <a:srgbClr val="FFFF00"/>
              </a:highlight>
            </a:endParaRPr>
          </a:p>
          <a:p>
            <a:pPr marL="342900" indent="-342900">
              <a:buAutoNum type="arabicParenR"/>
            </a:pPr>
            <a:r>
              <a:rPr lang="en-US" sz="1400" dirty="0"/>
              <a:t>From the ASD fields configuration template take the properties, relevant to TMC exactly (</a:t>
            </a:r>
            <a:r>
              <a:rPr lang="en-US" sz="1400" b="1" dirty="0" err="1"/>
              <a:t>leadGenType_TMC_CA</a:t>
            </a:r>
            <a:r>
              <a:rPr lang="en-US" sz="1400" b="1" dirty="0"/>
              <a:t> </a:t>
            </a:r>
            <a:r>
              <a:rPr lang="en-US" sz="1400" dirty="0"/>
              <a:t>and</a:t>
            </a:r>
            <a:r>
              <a:rPr lang="en-US" sz="1400" b="1" dirty="0"/>
              <a:t> </a:t>
            </a:r>
            <a:r>
              <a:rPr lang="en-US" sz="1400" b="1" dirty="0" err="1"/>
              <a:t>leadGenType_TMC_</a:t>
            </a:r>
            <a:r>
              <a:rPr lang="en-US" sz="1400" b="1" dirty="0" err="1">
                <a:effectLst/>
                <a:latin typeface="Consolas" panose="020B0609020204030204" pitchFamily="49" charset="0"/>
              </a:rPr>
              <a:t>Basic</a:t>
            </a:r>
            <a:r>
              <a:rPr lang="en-US" sz="1400" b="1" dirty="0">
                <a:effectLst/>
                <a:latin typeface="Consolas" panose="020B0609020204030204" pitchFamily="49" charset="0"/>
              </a:rPr>
              <a:t>) </a:t>
            </a:r>
            <a:r>
              <a:rPr lang="en-US" sz="1400" dirty="0">
                <a:effectLst/>
                <a:latin typeface="Consolas" panose="020B0609020204030204" pitchFamily="49" charset="0"/>
              </a:rPr>
              <a:t>with all the data and place them into a separate configuration file (in Object __</a:t>
            </a:r>
            <a:r>
              <a:rPr lang="en-US" sz="1400" dirty="0" err="1">
                <a:effectLst/>
                <a:latin typeface="Consolas" panose="020B0609020204030204" pitchFamily="49" charset="0"/>
              </a:rPr>
              <a:t>globScopeSMPtemplate</a:t>
            </a:r>
            <a:r>
              <a:rPr lang="en-US" sz="1400" dirty="0">
                <a:effectLst/>
                <a:latin typeface="Consolas" panose="020B0609020204030204" pitchFamily="49" charset="0"/>
              </a:rPr>
              <a:t>__). So as in each template we must have standard values first (CA and Basic), please update keys from </a:t>
            </a:r>
            <a:r>
              <a:rPr lang="en-US" sz="1400" b="1" dirty="0" err="1"/>
              <a:t>leadGenType_TMC_CA</a:t>
            </a:r>
            <a:r>
              <a:rPr lang="en-US" sz="1400" b="1" dirty="0"/>
              <a:t> </a:t>
            </a:r>
            <a:r>
              <a:rPr lang="en-US" sz="1400" dirty="0"/>
              <a:t>to</a:t>
            </a:r>
            <a:r>
              <a:rPr lang="en-US" sz="1400" b="1" dirty="0"/>
              <a:t> </a:t>
            </a:r>
            <a:r>
              <a:rPr lang="en-US" sz="1400" b="1" dirty="0" err="1"/>
              <a:t>leadGenType_CA</a:t>
            </a:r>
            <a:r>
              <a:rPr lang="en-US" sz="1400" b="1" dirty="0"/>
              <a:t> </a:t>
            </a:r>
            <a:r>
              <a:rPr lang="en-US" sz="1400" dirty="0"/>
              <a:t>and</a:t>
            </a:r>
            <a:r>
              <a:rPr lang="en-US" sz="1400" b="1" dirty="0"/>
              <a:t> </a:t>
            </a:r>
            <a:r>
              <a:rPr lang="en-US" sz="1400" b="1" dirty="0" err="1"/>
              <a:t>leadGenType_TMC_</a:t>
            </a:r>
            <a:r>
              <a:rPr lang="en-US" sz="1400" b="1" dirty="0" err="1">
                <a:effectLst/>
                <a:latin typeface="Consolas" panose="020B0609020204030204" pitchFamily="49" charset="0"/>
              </a:rPr>
              <a:t>Basic</a:t>
            </a:r>
            <a:r>
              <a:rPr lang="en-US" sz="1400" b="1" dirty="0">
                <a:effectLst/>
                <a:latin typeface="Consolas" panose="020B0609020204030204" pitchFamily="49" charset="0"/>
              </a:rPr>
              <a:t> </a:t>
            </a:r>
            <a:r>
              <a:rPr lang="en-US" sz="1400" dirty="0">
                <a:effectLst/>
                <a:latin typeface="Consolas" panose="020B0609020204030204" pitchFamily="49" charset="0"/>
              </a:rPr>
              <a:t>to</a:t>
            </a:r>
            <a:r>
              <a:rPr lang="en-US" sz="1400" b="1" dirty="0">
                <a:effectLst/>
                <a:latin typeface="Consolas" panose="020B0609020204030204" pitchFamily="49" charset="0"/>
              </a:rPr>
              <a:t> </a:t>
            </a:r>
            <a:r>
              <a:rPr lang="en-US" sz="1400" b="1" dirty="0" err="1"/>
              <a:t>leadGenType_</a:t>
            </a:r>
            <a:r>
              <a:rPr lang="en-US" sz="1400" b="1" dirty="0" err="1">
                <a:effectLst/>
                <a:latin typeface="Consolas" panose="020B0609020204030204" pitchFamily="49" charset="0"/>
              </a:rPr>
              <a:t>Basic</a:t>
            </a:r>
            <a:r>
              <a:rPr lang="en-US" sz="1400" b="1" dirty="0">
                <a:effectLst/>
                <a:latin typeface="Consolas" panose="020B0609020204030204" pitchFamily="49" charset="0"/>
              </a:rPr>
              <a:t>. </a:t>
            </a:r>
          </a:p>
          <a:p>
            <a:pPr marL="342900" indent="-342900">
              <a:buAutoNum type="arabicParenR"/>
            </a:pPr>
            <a:endParaRPr lang="en-US" sz="1400" b="1" dirty="0">
              <a:latin typeface="Consolas" panose="020B0609020204030204" pitchFamily="49" charset="0"/>
            </a:endParaRPr>
          </a:p>
          <a:p>
            <a:r>
              <a:rPr lang="en-US" sz="1400" b="1" dirty="0">
                <a:latin typeface="Consolas" panose="020B0609020204030204" pitchFamily="49" charset="0"/>
              </a:rPr>
              <a:t>Like below:</a:t>
            </a:r>
            <a:endParaRPr lang="en-US" sz="1400" b="1" dirty="0">
              <a:effectLst/>
              <a:latin typeface="Consolas" panose="020B0609020204030204" pitchFamily="49" charset="0"/>
            </a:endParaRPr>
          </a:p>
          <a:p>
            <a:endParaRPr lang="en-US" b="1" dirty="0"/>
          </a:p>
        </p:txBody>
      </p:sp>
      <p:pic>
        <p:nvPicPr>
          <p:cNvPr id="3" name="Рисунок 2">
            <a:extLst>
              <a:ext uri="{FF2B5EF4-FFF2-40B4-BE49-F238E27FC236}">
                <a16:creationId xmlns:a16="http://schemas.microsoft.com/office/drawing/2014/main" id="{0BBA76F7-8983-400D-B61C-7E96B0C03572}"/>
              </a:ext>
            </a:extLst>
          </p:cNvPr>
          <p:cNvPicPr>
            <a:picLocks noChangeAspect="1"/>
          </p:cNvPicPr>
          <p:nvPr/>
        </p:nvPicPr>
        <p:blipFill>
          <a:blip r:embed="rId2"/>
          <a:stretch>
            <a:fillRect/>
          </a:stretch>
        </p:blipFill>
        <p:spPr>
          <a:xfrm>
            <a:off x="414214" y="2994874"/>
            <a:ext cx="3877216" cy="3572374"/>
          </a:xfrm>
          <a:prstGeom prst="rect">
            <a:avLst/>
          </a:prstGeom>
        </p:spPr>
      </p:pic>
      <p:sp>
        <p:nvSpPr>
          <p:cNvPr id="13" name="TextBox 12">
            <a:extLst>
              <a:ext uri="{FF2B5EF4-FFF2-40B4-BE49-F238E27FC236}">
                <a16:creationId xmlns:a16="http://schemas.microsoft.com/office/drawing/2014/main" id="{F8DBF4D7-9F87-461D-AEF6-67AFB1785532}"/>
              </a:ext>
            </a:extLst>
          </p:cNvPr>
          <p:cNvSpPr txBox="1"/>
          <p:nvPr/>
        </p:nvSpPr>
        <p:spPr>
          <a:xfrm>
            <a:off x="5267569" y="5677767"/>
            <a:ext cx="6096000" cy="830997"/>
          </a:xfrm>
          <a:prstGeom prst="rect">
            <a:avLst/>
          </a:prstGeom>
          <a:noFill/>
        </p:spPr>
        <p:txBody>
          <a:bodyPr wrap="square">
            <a:spAutoFit/>
          </a:bodyPr>
          <a:lstStyle/>
          <a:p>
            <a:r>
              <a:rPr lang="en-US" sz="1200" i="1" dirty="0">
                <a:effectLst/>
                <a:latin typeface="Consolas" panose="020B0609020204030204" pitchFamily="49" charset="0"/>
              </a:rPr>
              <a:t>However if you need to create more </a:t>
            </a:r>
            <a:r>
              <a:rPr lang="en-US" sz="1200" b="1" dirty="0" err="1"/>
              <a:t>leadGenTypes</a:t>
            </a:r>
            <a:r>
              <a:rPr lang="en-US" sz="1200" i="1" dirty="0">
                <a:latin typeface="Consolas" panose="020B0609020204030204" pitchFamily="49" charset="0"/>
              </a:rPr>
              <a:t> than 2 into one config file, you can use any names (but ‘CA’ and ‘Basic’ must be always)</a:t>
            </a:r>
            <a:br>
              <a:rPr lang="en-US" sz="1200" i="1" dirty="0">
                <a:latin typeface="Consolas" panose="020B0609020204030204" pitchFamily="49" charset="0"/>
              </a:rPr>
            </a:br>
            <a:br>
              <a:rPr lang="en-US" sz="1200" b="1" dirty="0">
                <a:latin typeface="Consolas" panose="020B0609020204030204" pitchFamily="49" charset="0"/>
              </a:rPr>
            </a:br>
            <a:endParaRPr lang="en-US" sz="1200" dirty="0"/>
          </a:p>
        </p:txBody>
      </p:sp>
    </p:spTree>
    <p:extLst>
      <p:ext uri="{BB962C8B-B14F-4D97-AF65-F5344CB8AC3E}">
        <p14:creationId xmlns:p14="http://schemas.microsoft.com/office/powerpoint/2010/main" val="202169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FFED75E-B075-4232-B138-E5E844E1D3BB}"/>
              </a:ext>
            </a:extLst>
          </p:cNvPr>
          <p:cNvSpPr txBox="1"/>
          <p:nvPr/>
        </p:nvSpPr>
        <p:spPr>
          <a:xfrm>
            <a:off x="4697045" y="1020277"/>
            <a:ext cx="789356" cy="1169551"/>
          </a:xfrm>
          <a:prstGeom prst="rect">
            <a:avLst/>
          </a:prstGeom>
          <a:noFill/>
        </p:spPr>
        <p:txBody>
          <a:bodyPr wrap="square" rtlCol="0">
            <a:spAutoFit/>
          </a:bodyPr>
          <a:lstStyle/>
          <a:p>
            <a:r>
              <a:rPr lang="en-US" altLang="en-US" sz="1400" i="1" dirty="0">
                <a:solidFill>
                  <a:srgbClr val="000000"/>
                </a:solidFill>
              </a:rPr>
              <a:t>To: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sp>
        <p:nvSpPr>
          <p:cNvPr id="10" name="TextBox 9">
            <a:extLst>
              <a:ext uri="{FF2B5EF4-FFF2-40B4-BE49-F238E27FC236}">
                <a16:creationId xmlns:a16="http://schemas.microsoft.com/office/drawing/2014/main" id="{C626EE6B-129A-417C-9F56-682914AB6FD6}"/>
              </a:ext>
            </a:extLst>
          </p:cNvPr>
          <p:cNvSpPr txBox="1"/>
          <p:nvPr/>
        </p:nvSpPr>
        <p:spPr>
          <a:xfrm>
            <a:off x="488459" y="2172814"/>
            <a:ext cx="10949353" cy="584775"/>
          </a:xfrm>
          <a:prstGeom prst="rect">
            <a:avLst/>
          </a:prstGeom>
          <a:noFill/>
        </p:spPr>
        <p:txBody>
          <a:bodyPr wrap="square" rtlCol="0">
            <a:spAutoFit/>
          </a:bodyPr>
          <a:lstStyle/>
          <a:p>
            <a:r>
              <a:rPr lang="en-US" sz="1400" dirty="0"/>
              <a:t>3) Add link to TMC fields configuration template </a:t>
            </a:r>
            <a:r>
              <a:rPr kumimoji="0" lang="en-US" altLang="en-US" sz="1400" b="1" u="none" strike="noStrike" cap="none" normalizeH="0" baseline="0" dirty="0">
                <a:ln>
                  <a:noFill/>
                </a:ln>
                <a:solidFill>
                  <a:srgbClr val="000000"/>
                </a:solidFill>
                <a:effectLst/>
              </a:rPr>
              <a:t>‘</a:t>
            </a:r>
            <a:r>
              <a:rPr kumimoji="0" lang="en-US" altLang="en-US" sz="1400" b="1" u="none" strike="noStrike" cap="none" normalizeH="0" baseline="0" dirty="0" err="1">
                <a:ln>
                  <a:noFill/>
                </a:ln>
                <a:solidFill>
                  <a:srgbClr val="000000"/>
                </a:solidFill>
                <a:effectLst/>
              </a:rPr>
              <a:t>smpRouting</a:t>
            </a:r>
            <a:r>
              <a:rPr kumimoji="0" lang="en-US" altLang="en-US" sz="1400" b="1" u="none" strike="noStrike" cap="none" normalizeH="0" baseline="0" dirty="0">
                <a:ln>
                  <a:noFill/>
                </a:ln>
                <a:solidFill>
                  <a:srgbClr val="000000"/>
                </a:solidFill>
                <a:effectLst/>
              </a:rPr>
              <a:t>’  (</a:t>
            </a:r>
            <a:r>
              <a:rPr lang="en-US" sz="1400" b="1" dirty="0"/>
              <a:t>list item 6):</a:t>
            </a:r>
            <a:r>
              <a:rPr lang="en-US" sz="1400" dirty="0"/>
              <a:t> </a:t>
            </a:r>
            <a:endParaRPr lang="en-US" sz="1400" b="1" dirty="0">
              <a:effectLst/>
              <a:latin typeface="Consolas" panose="020B0609020204030204" pitchFamily="49" charset="0"/>
            </a:endParaRPr>
          </a:p>
          <a:p>
            <a:endParaRPr lang="en-US" b="1" dirty="0"/>
          </a:p>
        </p:txBody>
      </p:sp>
      <p:pic>
        <p:nvPicPr>
          <p:cNvPr id="12" name="Рисунок 11">
            <a:extLst>
              <a:ext uri="{FF2B5EF4-FFF2-40B4-BE49-F238E27FC236}">
                <a16:creationId xmlns:a16="http://schemas.microsoft.com/office/drawing/2014/main" id="{50186DCD-7108-4117-9E05-C9AD7D74EE7B}"/>
              </a:ext>
            </a:extLst>
          </p:cNvPr>
          <p:cNvPicPr>
            <a:picLocks noChangeAspect="1"/>
          </p:cNvPicPr>
          <p:nvPr/>
        </p:nvPicPr>
        <p:blipFill>
          <a:blip r:embed="rId2"/>
          <a:stretch>
            <a:fillRect/>
          </a:stretch>
        </p:blipFill>
        <p:spPr>
          <a:xfrm>
            <a:off x="906588" y="1113364"/>
            <a:ext cx="3286584" cy="666843"/>
          </a:xfrm>
          <a:prstGeom prst="rect">
            <a:avLst/>
          </a:prstGeom>
        </p:spPr>
      </p:pic>
      <p:sp>
        <p:nvSpPr>
          <p:cNvPr id="13" name="TextBox 12">
            <a:extLst>
              <a:ext uri="{FF2B5EF4-FFF2-40B4-BE49-F238E27FC236}">
                <a16:creationId xmlns:a16="http://schemas.microsoft.com/office/drawing/2014/main" id="{7AB9D7C8-A580-49DB-91C5-A5835284E54A}"/>
              </a:ext>
            </a:extLst>
          </p:cNvPr>
          <p:cNvSpPr txBox="1"/>
          <p:nvPr/>
        </p:nvSpPr>
        <p:spPr>
          <a:xfrm>
            <a:off x="488459" y="572376"/>
            <a:ext cx="3978033" cy="1600438"/>
          </a:xfrm>
          <a:prstGeom prst="rect">
            <a:avLst/>
          </a:prstGeom>
          <a:noFill/>
        </p:spPr>
        <p:txBody>
          <a:bodyPr wrap="square" rtlCol="0">
            <a:spAutoFit/>
          </a:bodyPr>
          <a:lstStyle/>
          <a:p>
            <a:r>
              <a:rPr lang="en-US" sz="1400" dirty="0"/>
              <a:t>2) Update in </a:t>
            </a:r>
            <a:r>
              <a:rPr lang="en-US" sz="1400" b="1" dirty="0"/>
              <a:t>list item 1 </a:t>
            </a:r>
            <a:r>
              <a:rPr lang="en-US" sz="1400" dirty="0"/>
              <a:t>(‘</a:t>
            </a:r>
            <a:r>
              <a:rPr kumimoji="0" lang="en-US" altLang="en-US" sz="1400" b="0" i="1" u="none" strike="noStrike" cap="none" normalizeH="0" baseline="0" dirty="0" err="1">
                <a:ln>
                  <a:noFill/>
                </a:ln>
                <a:solidFill>
                  <a:srgbClr val="000000"/>
                </a:solidFill>
                <a:effectLst/>
              </a:rPr>
              <a:t>existingDivisions</a:t>
            </a:r>
            <a:r>
              <a:rPr kumimoji="0" lang="en-US" altLang="en-US" sz="1400" b="0" i="1" u="none" strike="noStrike" cap="none" normalizeH="0" baseline="0" dirty="0">
                <a:ln>
                  <a:noFill/>
                </a:ln>
                <a:solidFill>
                  <a:srgbClr val="000000"/>
                </a:solidFill>
                <a:effectLst/>
              </a:rPr>
              <a:t>’</a:t>
            </a:r>
            <a:r>
              <a:rPr lang="en-US" altLang="en-US" sz="1400" i="1" dirty="0">
                <a:solidFill>
                  <a:srgbClr val="000000"/>
                </a:solidFill>
              </a:rPr>
              <a:t>):</a:t>
            </a:r>
            <a:br>
              <a:rPr lang="en-US" altLang="en-US" sz="1400" i="1" dirty="0">
                <a:solidFill>
                  <a:srgbClr val="000000"/>
                </a:solidFill>
              </a:rPr>
            </a:br>
            <a:endParaRPr lang="en-US" altLang="en-US" sz="1400" i="1" dirty="0">
              <a:solidFill>
                <a:srgbClr val="000000"/>
              </a:solidFill>
            </a:endParaRPr>
          </a:p>
          <a:p>
            <a:r>
              <a:rPr lang="en-US" altLang="en-US" sz="1400" i="1" dirty="0">
                <a:solidFill>
                  <a:srgbClr val="000000"/>
                </a:solidFill>
              </a:rPr>
              <a:t>from:               </a:t>
            </a: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br>
              <a:rPr lang="en-US" altLang="en-US" sz="1400" i="1" dirty="0">
                <a:solidFill>
                  <a:srgbClr val="000000"/>
                </a:solidFill>
              </a:rPr>
            </a:br>
            <a:r>
              <a:rPr lang="en-US" altLang="en-US" sz="1400" i="1" dirty="0">
                <a:solidFill>
                  <a:srgbClr val="000000"/>
                </a:solidFill>
              </a:rPr>
              <a:t> </a:t>
            </a:r>
            <a:endParaRPr lang="en-US" b="1" dirty="0"/>
          </a:p>
        </p:txBody>
      </p:sp>
      <p:pic>
        <p:nvPicPr>
          <p:cNvPr id="14" name="Рисунок 13">
            <a:extLst>
              <a:ext uri="{FF2B5EF4-FFF2-40B4-BE49-F238E27FC236}">
                <a16:creationId xmlns:a16="http://schemas.microsoft.com/office/drawing/2014/main" id="{522BF46B-6629-47C6-8F7A-6F25BB2D802F}"/>
              </a:ext>
            </a:extLst>
          </p:cNvPr>
          <p:cNvPicPr>
            <a:picLocks noChangeAspect="1"/>
          </p:cNvPicPr>
          <p:nvPr/>
        </p:nvPicPr>
        <p:blipFill>
          <a:blip r:embed="rId3"/>
          <a:stretch>
            <a:fillRect/>
          </a:stretch>
        </p:blipFill>
        <p:spPr>
          <a:xfrm>
            <a:off x="5199838" y="1117578"/>
            <a:ext cx="2886478" cy="552527"/>
          </a:xfrm>
          <a:prstGeom prst="rect">
            <a:avLst/>
          </a:prstGeom>
        </p:spPr>
      </p:pic>
      <p:pic>
        <p:nvPicPr>
          <p:cNvPr id="15" name="Рисунок 14">
            <a:extLst>
              <a:ext uri="{FF2B5EF4-FFF2-40B4-BE49-F238E27FC236}">
                <a16:creationId xmlns:a16="http://schemas.microsoft.com/office/drawing/2014/main" id="{5A86C5EC-37C3-438C-AFFF-4186D60D8D2E}"/>
              </a:ext>
            </a:extLst>
          </p:cNvPr>
          <p:cNvPicPr>
            <a:picLocks noChangeAspect="1"/>
          </p:cNvPicPr>
          <p:nvPr/>
        </p:nvPicPr>
        <p:blipFill>
          <a:blip r:embed="rId4"/>
          <a:stretch>
            <a:fillRect/>
          </a:stretch>
        </p:blipFill>
        <p:spPr>
          <a:xfrm>
            <a:off x="754188" y="2713802"/>
            <a:ext cx="2848373" cy="1133633"/>
          </a:xfrm>
          <a:prstGeom prst="rect">
            <a:avLst/>
          </a:prstGeom>
        </p:spPr>
      </p:pic>
      <p:sp>
        <p:nvSpPr>
          <p:cNvPr id="16" name="TextBox 15">
            <a:extLst>
              <a:ext uri="{FF2B5EF4-FFF2-40B4-BE49-F238E27FC236}">
                <a16:creationId xmlns:a16="http://schemas.microsoft.com/office/drawing/2014/main" id="{EBC7A23B-C7B5-4AAE-9667-9B10F91CBA2B}"/>
              </a:ext>
            </a:extLst>
          </p:cNvPr>
          <p:cNvSpPr txBox="1"/>
          <p:nvPr/>
        </p:nvSpPr>
        <p:spPr>
          <a:xfrm>
            <a:off x="488460" y="4065639"/>
            <a:ext cx="3536464" cy="1231106"/>
          </a:xfrm>
          <a:prstGeom prst="rect">
            <a:avLst/>
          </a:prstGeom>
          <a:noFill/>
        </p:spPr>
        <p:txBody>
          <a:bodyPr wrap="square" rtlCol="0">
            <a:spAutoFit/>
          </a:bodyPr>
          <a:lstStyle/>
          <a:p>
            <a:r>
              <a:rPr lang="en-US" sz="1400" dirty="0"/>
              <a:t>4) Move data of all custom TMC fields in language templates from ASD Object to a TMC one:</a:t>
            </a:r>
            <a:br>
              <a:rPr lang="en-US" sz="1400" dirty="0"/>
            </a:br>
            <a:endParaRPr lang="en-US" sz="1400" b="1" dirty="0">
              <a:effectLst/>
              <a:latin typeface="Consolas" panose="020B0609020204030204" pitchFamily="49" charset="0"/>
            </a:endParaRPr>
          </a:p>
          <a:p>
            <a:endParaRPr lang="en-US" b="1" dirty="0"/>
          </a:p>
        </p:txBody>
      </p:sp>
      <p:pic>
        <p:nvPicPr>
          <p:cNvPr id="17" name="Рисунок 16">
            <a:extLst>
              <a:ext uri="{FF2B5EF4-FFF2-40B4-BE49-F238E27FC236}">
                <a16:creationId xmlns:a16="http://schemas.microsoft.com/office/drawing/2014/main" id="{58D898FF-A431-4C0D-B0D7-F6C062830E9B}"/>
              </a:ext>
            </a:extLst>
          </p:cNvPr>
          <p:cNvPicPr>
            <a:picLocks noChangeAspect="1"/>
          </p:cNvPicPr>
          <p:nvPr/>
        </p:nvPicPr>
        <p:blipFill>
          <a:blip r:embed="rId5"/>
          <a:stretch>
            <a:fillRect/>
          </a:stretch>
        </p:blipFill>
        <p:spPr>
          <a:xfrm>
            <a:off x="1345091" y="4679625"/>
            <a:ext cx="2999417" cy="2130021"/>
          </a:xfrm>
          <a:prstGeom prst="rect">
            <a:avLst/>
          </a:prstGeom>
        </p:spPr>
      </p:pic>
      <p:sp>
        <p:nvSpPr>
          <p:cNvPr id="18" name="TextBox 17">
            <a:extLst>
              <a:ext uri="{FF2B5EF4-FFF2-40B4-BE49-F238E27FC236}">
                <a16:creationId xmlns:a16="http://schemas.microsoft.com/office/drawing/2014/main" id="{44ACD769-0BC6-411B-BEBE-A5A1B0311E64}"/>
              </a:ext>
            </a:extLst>
          </p:cNvPr>
          <p:cNvSpPr txBox="1"/>
          <p:nvPr/>
        </p:nvSpPr>
        <p:spPr>
          <a:xfrm>
            <a:off x="5486401" y="4064072"/>
            <a:ext cx="3536464" cy="800219"/>
          </a:xfrm>
          <a:prstGeom prst="rect">
            <a:avLst/>
          </a:prstGeom>
          <a:noFill/>
        </p:spPr>
        <p:txBody>
          <a:bodyPr wrap="square" rtlCol="0">
            <a:spAutoFit/>
          </a:bodyPr>
          <a:lstStyle/>
          <a:p>
            <a:r>
              <a:rPr lang="en-US" sz="1400" dirty="0"/>
              <a:t>And for specific translations please move TMC from ASD like below:</a:t>
            </a:r>
            <a:endParaRPr lang="en-US" sz="1400" b="1" dirty="0">
              <a:effectLst/>
              <a:latin typeface="Consolas" panose="020B0609020204030204" pitchFamily="49" charset="0"/>
            </a:endParaRPr>
          </a:p>
          <a:p>
            <a:endParaRPr lang="en-US" b="1" dirty="0"/>
          </a:p>
        </p:txBody>
      </p:sp>
      <p:pic>
        <p:nvPicPr>
          <p:cNvPr id="20" name="Рисунок 19">
            <a:extLst>
              <a:ext uri="{FF2B5EF4-FFF2-40B4-BE49-F238E27FC236}">
                <a16:creationId xmlns:a16="http://schemas.microsoft.com/office/drawing/2014/main" id="{9AD952D1-60AD-484B-8143-0A7C5E87CF07}"/>
              </a:ext>
            </a:extLst>
          </p:cNvPr>
          <p:cNvPicPr>
            <a:picLocks noChangeAspect="1"/>
          </p:cNvPicPr>
          <p:nvPr/>
        </p:nvPicPr>
        <p:blipFill>
          <a:blip r:embed="rId6"/>
          <a:stretch>
            <a:fillRect/>
          </a:stretch>
        </p:blipFill>
        <p:spPr>
          <a:xfrm>
            <a:off x="5336173" y="5222170"/>
            <a:ext cx="2324143" cy="1231106"/>
          </a:xfrm>
          <a:prstGeom prst="rect">
            <a:avLst/>
          </a:prstGeom>
        </p:spPr>
      </p:pic>
      <p:pic>
        <p:nvPicPr>
          <p:cNvPr id="22" name="Рисунок 21">
            <a:extLst>
              <a:ext uri="{FF2B5EF4-FFF2-40B4-BE49-F238E27FC236}">
                <a16:creationId xmlns:a16="http://schemas.microsoft.com/office/drawing/2014/main" id="{5832E1CA-B9D9-4638-BB8A-1842244CC826}"/>
              </a:ext>
            </a:extLst>
          </p:cNvPr>
          <p:cNvPicPr>
            <a:picLocks noChangeAspect="1"/>
          </p:cNvPicPr>
          <p:nvPr/>
        </p:nvPicPr>
        <p:blipFill>
          <a:blip r:embed="rId7"/>
          <a:stretch>
            <a:fillRect/>
          </a:stretch>
        </p:blipFill>
        <p:spPr>
          <a:xfrm>
            <a:off x="8545711" y="5222170"/>
            <a:ext cx="2301198" cy="1528139"/>
          </a:xfrm>
          <a:prstGeom prst="rect">
            <a:avLst/>
          </a:prstGeom>
        </p:spPr>
      </p:pic>
      <p:sp>
        <p:nvSpPr>
          <p:cNvPr id="23" name="TextBox 22">
            <a:extLst>
              <a:ext uri="{FF2B5EF4-FFF2-40B4-BE49-F238E27FC236}">
                <a16:creationId xmlns:a16="http://schemas.microsoft.com/office/drawing/2014/main" id="{CF04F094-F0B5-4892-A931-78CAF736F738}"/>
              </a:ext>
            </a:extLst>
          </p:cNvPr>
          <p:cNvSpPr txBox="1"/>
          <p:nvPr/>
        </p:nvSpPr>
        <p:spPr>
          <a:xfrm>
            <a:off x="5398361" y="4767384"/>
            <a:ext cx="727164" cy="369332"/>
          </a:xfrm>
          <a:prstGeom prst="rect">
            <a:avLst/>
          </a:prstGeom>
          <a:noFill/>
        </p:spPr>
        <p:txBody>
          <a:bodyPr wrap="square" rtlCol="0">
            <a:spAutoFit/>
          </a:bodyPr>
          <a:lstStyle/>
          <a:p>
            <a:r>
              <a:rPr lang="en-US" dirty="0"/>
              <a:t>Was:</a:t>
            </a:r>
          </a:p>
        </p:txBody>
      </p:sp>
      <p:sp>
        <p:nvSpPr>
          <p:cNvPr id="24" name="TextBox 23">
            <a:extLst>
              <a:ext uri="{FF2B5EF4-FFF2-40B4-BE49-F238E27FC236}">
                <a16:creationId xmlns:a16="http://schemas.microsoft.com/office/drawing/2014/main" id="{AE1D8584-F164-4E65-BFB0-F6869336A1D1}"/>
              </a:ext>
            </a:extLst>
          </p:cNvPr>
          <p:cNvSpPr txBox="1"/>
          <p:nvPr/>
        </p:nvSpPr>
        <p:spPr>
          <a:xfrm>
            <a:off x="8528344" y="4767384"/>
            <a:ext cx="1798384" cy="369332"/>
          </a:xfrm>
          <a:prstGeom prst="rect">
            <a:avLst/>
          </a:prstGeom>
          <a:noFill/>
        </p:spPr>
        <p:txBody>
          <a:bodyPr wrap="square" rtlCol="0">
            <a:spAutoFit/>
          </a:bodyPr>
          <a:lstStyle/>
          <a:p>
            <a:r>
              <a:rPr lang="en-US" dirty="0"/>
              <a:t>Became:</a:t>
            </a:r>
          </a:p>
        </p:txBody>
      </p:sp>
    </p:spTree>
    <p:extLst>
      <p:ext uri="{BB962C8B-B14F-4D97-AF65-F5344CB8AC3E}">
        <p14:creationId xmlns:p14="http://schemas.microsoft.com/office/powerpoint/2010/main" val="225251170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2694</TotalTime>
  <Words>1558</Words>
  <Application>Microsoft Office PowerPoint</Application>
  <PresentationFormat>Широкоэкранный</PresentationFormat>
  <Paragraphs>75</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Arial Unicode MS</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Grigory Semakin</dc:creator>
  <cp:lastModifiedBy>Grigory Semakin</cp:lastModifiedBy>
  <cp:revision>31</cp:revision>
  <dcterms:created xsi:type="dcterms:W3CDTF">2022-09-29T11:30:48Z</dcterms:created>
  <dcterms:modified xsi:type="dcterms:W3CDTF">2022-10-01T08:25:39Z</dcterms:modified>
</cp:coreProperties>
</file>