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72" r:id="rId3"/>
    <p:sldMasterId id="2147483696" r:id="rId4"/>
    <p:sldMasterId id="2147483708" r:id="rId5"/>
  </p:sldMasterIdLst>
  <p:notesMasterIdLst>
    <p:notesMasterId r:id="rId24"/>
  </p:notesMasterIdLst>
  <p:sldIdLst>
    <p:sldId id="256" r:id="rId6"/>
    <p:sldId id="257" r:id="rId7"/>
    <p:sldId id="263" r:id="rId8"/>
    <p:sldId id="264" r:id="rId9"/>
    <p:sldId id="258" r:id="rId10"/>
    <p:sldId id="265" r:id="rId11"/>
    <p:sldId id="259" r:id="rId12"/>
    <p:sldId id="260" r:id="rId13"/>
    <p:sldId id="262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FFFFFF"/>
    <a:srgbClr val="CD884F"/>
    <a:srgbClr val="4B2710"/>
    <a:srgbClr val="AE683B"/>
    <a:srgbClr val="FCC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C0D0DBC-C732-4BE1-BFCF-34EE5E216BA4}" type="datetimeFigureOut">
              <a:rPr lang="en-US"/>
              <a:pPr>
                <a:defRPr/>
              </a:pPr>
              <a:t>6/13/2011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6064F10-BAED-496E-9726-051A5C55F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76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9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88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1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2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61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4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4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92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60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6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76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97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67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42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674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8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43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723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2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315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7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110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754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00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462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9964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983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50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75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6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5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8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2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259632" y="5805264"/>
            <a:ext cx="670364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Monitoreo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y Control </a:t>
            </a:r>
            <a:r>
              <a:rPr lang="en-US" dirty="0" err="1" smtClean="0">
                <a:latin typeface="Tahoma" pitchFamily="112" charset="0"/>
                <a:cs typeface="Tahoma" pitchFamily="112" charset="0"/>
              </a:rPr>
              <a:t>Hidroeléctrico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2209800" y="6324600"/>
            <a:ext cx="5029200" cy="533400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Proyecto</a:t>
            </a:r>
            <a:r>
              <a:rPr lang="en-US" dirty="0" smtClean="0">
                <a:latin typeface="Arial" charset="0"/>
                <a:cs typeface="Arial" charset="0"/>
              </a:rPr>
              <a:t> Final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051720" y="332656"/>
            <a:ext cx="502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charset="0"/>
                <a:cs typeface="Arial" charset="0"/>
              </a:rPr>
              <a:t>Ingeniería</a:t>
            </a:r>
            <a:r>
              <a:rPr lang="en-US" dirty="0" smtClean="0">
                <a:latin typeface="Arial" charset="0"/>
                <a:cs typeface="Arial" charset="0"/>
              </a:rPr>
              <a:t> en </a:t>
            </a:r>
            <a:r>
              <a:rPr lang="en-US" dirty="0" err="1" smtClean="0">
                <a:latin typeface="Arial" charset="0"/>
                <a:cs typeface="Arial" charset="0"/>
              </a:rPr>
              <a:t>Sistemas</a:t>
            </a:r>
            <a:r>
              <a:rPr lang="en-US" dirty="0" smtClean="0">
                <a:latin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cs typeface="Arial" charset="0"/>
              </a:rPr>
              <a:t>Información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88" y="58090"/>
            <a:ext cx="967308" cy="990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5446"/>
            <a:ext cx="922983" cy="922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6" y="358391"/>
            <a:ext cx="7269238" cy="647519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46947" y="109095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Principal (Control)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6744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61705"/>
            <a:ext cx="8119546" cy="524761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46947" y="109095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de </a:t>
            </a:r>
            <a:r>
              <a:rPr lang="en-US" b="1" dirty="0" err="1" smtClean="0"/>
              <a:t>Históricos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152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14" y="692696"/>
            <a:ext cx="8122606" cy="5819969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346947" y="109095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de </a:t>
            </a:r>
            <a:r>
              <a:rPr lang="en-US" b="1" dirty="0" err="1" smtClean="0"/>
              <a:t>Simulación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662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8523"/>
            <a:ext cx="8089724" cy="51375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346947" y="299223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de </a:t>
            </a:r>
            <a:r>
              <a:rPr lang="en-US" b="1" dirty="0" err="1" smtClean="0"/>
              <a:t>Configuración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51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Estudio de Costo – Beneficio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Recursos Físicos y Humanos</a:t>
            </a:r>
            <a:endParaRPr lang="es-A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60559"/>
              </p:ext>
            </p:extLst>
          </p:nvPr>
        </p:nvGraphicFramePr>
        <p:xfrm>
          <a:off x="1979712" y="3140968"/>
          <a:ext cx="5194300" cy="3171825"/>
        </p:xfrm>
        <a:graphic>
          <a:graphicData uri="http://schemas.openxmlformats.org/drawingml/2006/table">
            <a:tbl>
              <a:tblPr/>
              <a:tblGrid>
                <a:gridCol w="1917700"/>
                <a:gridCol w="1638300"/>
                <a:gridCol w="16383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Sensores y Actuadores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$ 250,00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$ 4.510,00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RTU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$ 3.280,00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$ 4.500,00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Cableado e Infraestructura de Comunicaciones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$ 6.500,00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Terminales de Operación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$ 1.500,00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Capacitación (horas)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Recursos Humanos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Analista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$ 32,00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Diseñador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$ 35,00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Programador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$ 25,00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SCRUM MASTER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$ 38,00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62943,6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60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Estudio de Costo – Beneficio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Gastos Varios y Resumen</a:t>
            </a:r>
            <a:endParaRPr lang="es-AR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 algn="ctr">
              <a:buNone/>
            </a:pPr>
            <a:r>
              <a:rPr lang="es-AR" sz="1400" i="1" dirty="0" smtClean="0"/>
              <a:t>E</a:t>
            </a:r>
            <a:r>
              <a:rPr lang="es-AR" sz="1400" i="1" dirty="0" smtClean="0"/>
              <a:t>stimación preliminar sobre los resultados económicos de este proyecto (datos previos a supervisión de la alta gerencia).</a:t>
            </a:r>
            <a:endParaRPr lang="es-AR" sz="1400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35702"/>
              </p:ext>
            </p:extLst>
          </p:nvPr>
        </p:nvGraphicFramePr>
        <p:xfrm>
          <a:off x="2771800" y="3717032"/>
          <a:ext cx="3556000" cy="1143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17700"/>
                <a:gridCol w="1638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COSTO TOTAL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$ 72.543,60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PRECIO DÓLAR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4,12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PORCENTAJE DE GANANCIA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effectLst/>
                        </a:rPr>
                        <a:t>150%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PRECIO DE VENTA (dólares)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USD 44.019,17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PRECIO DE VENTA (pesos arg)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$ 181.359,00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GANANCIA PARA LA EMPRESA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$ 108.815,40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07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hace evidente la necesidad de un sistema de monitoreo en procesos industriales que hacen de soporte a la sociedad (industria energética, agraria, etc.).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El proyecto es económicamente viable según los cálculos iniciales.</a:t>
            </a:r>
          </a:p>
        </p:txBody>
      </p:sp>
    </p:spTree>
    <p:extLst>
      <p:ext uri="{BB962C8B-B14F-4D97-AF65-F5344CB8AC3E}">
        <p14:creationId xmlns:p14="http://schemas.microsoft.com/office/powerpoint/2010/main" val="3645756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55776" y="404664"/>
            <a:ext cx="6324600" cy="5788496"/>
          </a:xfrm>
        </p:spPr>
        <p:txBody>
          <a:bodyPr/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¿</a:t>
            </a:r>
            <a:r>
              <a:rPr lang="en-US" sz="4000" dirty="0" err="1"/>
              <a:t>Preguntas</a:t>
            </a:r>
            <a:r>
              <a:rPr lang="en-US" sz="4000" dirty="0"/>
              <a:t>?</a:t>
            </a:r>
          </a:p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2088232" cy="24291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81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¡Muchas Gracias!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 algn="r">
              <a:buNone/>
            </a:pPr>
            <a:r>
              <a:rPr lang="es-ES" dirty="0" smtClean="0"/>
              <a:t>Equipo </a:t>
            </a:r>
            <a:r>
              <a:rPr lang="es-ES" dirty="0" err="1" smtClean="0"/>
              <a:t>HydroSCADA</a:t>
            </a:r>
            <a:endParaRPr lang="es-ES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2936"/>
            <a:ext cx="4824536" cy="31238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68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Contenidos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886200"/>
          </a:xfrm>
        </p:spPr>
        <p:txBody>
          <a:bodyPr/>
          <a:lstStyle/>
          <a:p>
            <a:r>
              <a:rPr lang="en-US" sz="2400" dirty="0" err="1" smtClean="0"/>
              <a:t>Motivaciones</a:t>
            </a:r>
            <a:r>
              <a:rPr lang="en-US" sz="2400" dirty="0" smtClean="0"/>
              <a:t> y </a:t>
            </a:r>
            <a:r>
              <a:rPr lang="en-US" sz="2400" dirty="0" err="1" smtClean="0"/>
              <a:t>Beneficios</a:t>
            </a:r>
            <a:r>
              <a:rPr lang="en-US" sz="2400" dirty="0" smtClean="0"/>
              <a:t> del </a:t>
            </a:r>
            <a:r>
              <a:rPr lang="en-US" sz="2400" dirty="0" err="1" smtClean="0"/>
              <a:t>Proyecto</a:t>
            </a:r>
            <a:endParaRPr lang="en-US" sz="2400" dirty="0" smtClean="0"/>
          </a:p>
          <a:p>
            <a:r>
              <a:rPr lang="en-US" sz="2400" dirty="0" err="1" smtClean="0"/>
              <a:t>Problemática</a:t>
            </a:r>
            <a:r>
              <a:rPr lang="en-US" sz="2400" dirty="0" smtClean="0"/>
              <a:t> Actual</a:t>
            </a:r>
          </a:p>
          <a:p>
            <a:r>
              <a:rPr lang="en-US" sz="2400" dirty="0" err="1" smtClean="0"/>
              <a:t>Propuesta</a:t>
            </a:r>
            <a:endParaRPr lang="en-US" sz="2400" dirty="0" smtClean="0"/>
          </a:p>
          <a:p>
            <a:r>
              <a:rPr lang="en-US" sz="2400" dirty="0" err="1"/>
              <a:t>Funcionalidades</a:t>
            </a:r>
            <a:r>
              <a:rPr lang="en-US" sz="2400" dirty="0"/>
              <a:t> del </a:t>
            </a:r>
            <a:r>
              <a:rPr lang="en-US" sz="2400" dirty="0" err="1" smtClean="0"/>
              <a:t>Sistema</a:t>
            </a:r>
            <a:endParaRPr lang="en-US" sz="2400" dirty="0" smtClean="0"/>
          </a:p>
          <a:p>
            <a:r>
              <a:rPr lang="en-US" sz="2400" dirty="0" err="1" smtClean="0"/>
              <a:t>Introducción</a:t>
            </a:r>
            <a:r>
              <a:rPr lang="en-US" sz="2400" dirty="0" smtClean="0"/>
              <a:t> al </a:t>
            </a:r>
            <a:r>
              <a:rPr lang="en-US" sz="2400" dirty="0" err="1" smtClean="0"/>
              <a:t>Diseño</a:t>
            </a:r>
            <a:endParaRPr lang="en-US" sz="2400" dirty="0" smtClean="0"/>
          </a:p>
          <a:p>
            <a:r>
              <a:rPr lang="en-US" sz="2400" dirty="0" err="1" smtClean="0"/>
              <a:t>Pantallas</a:t>
            </a:r>
            <a:endParaRPr lang="en-US" sz="2400" dirty="0" smtClean="0"/>
          </a:p>
          <a:p>
            <a:r>
              <a:rPr lang="en-US" sz="2400" dirty="0" err="1" smtClean="0"/>
              <a:t>Estudio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</a:t>
            </a:r>
            <a:r>
              <a:rPr lang="en-US" sz="2400" dirty="0" smtClean="0"/>
              <a:t> – </a:t>
            </a:r>
            <a:r>
              <a:rPr lang="en-US" sz="2400" dirty="0" err="1" smtClean="0"/>
              <a:t>Beneficio</a:t>
            </a:r>
            <a:endParaRPr lang="en-US" sz="2400" dirty="0" smtClean="0"/>
          </a:p>
          <a:p>
            <a:r>
              <a:rPr lang="en-US" sz="2400" dirty="0" err="1" smtClean="0"/>
              <a:t>Conclusiones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10668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Motivaciones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y </a:t>
            </a:r>
            <a:r>
              <a:rPr lang="en-US" dirty="0" err="1" smtClean="0">
                <a:latin typeface="Tahoma" pitchFamily="112" charset="0"/>
                <a:cs typeface="Tahoma" pitchFamily="112" charset="0"/>
              </a:rPr>
              <a:t>Beneficios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6324600" cy="4800600"/>
          </a:xfrm>
        </p:spPr>
        <p:txBody>
          <a:bodyPr/>
          <a:lstStyle/>
          <a:p>
            <a:pPr algn="just"/>
            <a:r>
              <a:rPr lang="en-US" sz="2800" dirty="0" smtClean="0"/>
              <a:t>La </a:t>
            </a:r>
            <a:r>
              <a:rPr lang="en-US" sz="2800" dirty="0" err="1" smtClean="0"/>
              <a:t>situación</a:t>
            </a:r>
            <a:r>
              <a:rPr lang="en-US" sz="2800" dirty="0" smtClean="0"/>
              <a:t> </a:t>
            </a:r>
            <a:r>
              <a:rPr lang="en-US" sz="2800" dirty="0" err="1" smtClean="0"/>
              <a:t>energética</a:t>
            </a:r>
            <a:r>
              <a:rPr lang="en-US" sz="2800" dirty="0" smtClean="0"/>
              <a:t> en el </a:t>
            </a:r>
            <a:r>
              <a:rPr lang="en-US" sz="2800" dirty="0" err="1" smtClean="0"/>
              <a:t>país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crítica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En Mendoza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energías</a:t>
            </a:r>
            <a:r>
              <a:rPr lang="en-US" sz="2800" dirty="0" smtClean="0"/>
              <a:t> </a:t>
            </a:r>
            <a:r>
              <a:rPr lang="en-US" sz="2800" dirty="0" err="1" smtClean="0"/>
              <a:t>alternativas</a:t>
            </a:r>
            <a:r>
              <a:rPr lang="en-US" sz="2800" dirty="0" smtClean="0"/>
              <a:t> </a:t>
            </a:r>
            <a:r>
              <a:rPr lang="en-US" sz="2800" dirty="0" err="1" smtClean="0"/>
              <a:t>más</a:t>
            </a:r>
            <a:r>
              <a:rPr lang="en-US" sz="2800" dirty="0" smtClean="0"/>
              <a:t> </a:t>
            </a:r>
            <a:r>
              <a:rPr lang="en-US" sz="2800" dirty="0" err="1" smtClean="0"/>
              <a:t>viables</a:t>
            </a:r>
            <a:r>
              <a:rPr lang="en-US" sz="2800" dirty="0" smtClean="0"/>
              <a:t> son la </a:t>
            </a:r>
            <a:r>
              <a:rPr lang="en-US" sz="2800" dirty="0" err="1" smtClean="0"/>
              <a:t>hidroeléctrica</a:t>
            </a:r>
            <a:r>
              <a:rPr lang="en-US" sz="2800" dirty="0" smtClean="0"/>
              <a:t> y la solar.</a:t>
            </a:r>
            <a:r>
              <a:rPr lang="en-US" sz="2800" dirty="0"/>
              <a:t> </a:t>
            </a:r>
            <a:r>
              <a:rPr lang="en-US" sz="2800" dirty="0" err="1" smtClean="0"/>
              <a:t>Pero</a:t>
            </a:r>
            <a:r>
              <a:rPr lang="en-US" sz="2800" dirty="0" smtClean="0"/>
              <a:t> </a:t>
            </a:r>
            <a:r>
              <a:rPr lang="en-US" sz="2800" dirty="0" err="1" smtClean="0"/>
              <a:t>ésta</a:t>
            </a:r>
            <a:r>
              <a:rPr lang="en-US" sz="2800" dirty="0" smtClean="0"/>
              <a:t> </a:t>
            </a:r>
            <a:r>
              <a:rPr lang="en-US" sz="2800" dirty="0" err="1" smtClean="0"/>
              <a:t>última</a:t>
            </a:r>
            <a:r>
              <a:rPr lang="en-US" sz="2800" dirty="0" smtClean="0"/>
              <a:t>, hoy en </a:t>
            </a:r>
            <a:r>
              <a:rPr lang="en-US" sz="2800" dirty="0" err="1" smtClean="0"/>
              <a:t>día</a:t>
            </a:r>
            <a:r>
              <a:rPr lang="en-US" sz="2800" dirty="0" smtClean="0"/>
              <a:t> </a:t>
            </a:r>
            <a:r>
              <a:rPr lang="en-US" sz="2800" dirty="0" err="1" smtClean="0"/>
              <a:t>tiene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baja</a:t>
            </a:r>
            <a:r>
              <a:rPr lang="en-US" sz="2800" dirty="0" smtClean="0"/>
              <a:t> </a:t>
            </a:r>
            <a:r>
              <a:rPr lang="en-US" sz="2800" dirty="0" err="1" smtClean="0"/>
              <a:t>relación</a:t>
            </a:r>
            <a:r>
              <a:rPr lang="en-US" sz="2800" dirty="0" smtClean="0"/>
              <a:t> </a:t>
            </a:r>
            <a:r>
              <a:rPr lang="en-US" sz="2800" dirty="0" err="1" smtClean="0"/>
              <a:t>costo</a:t>
            </a:r>
            <a:r>
              <a:rPr lang="en-US" sz="2800" dirty="0" smtClean="0"/>
              <a:t> – </a:t>
            </a:r>
            <a:r>
              <a:rPr lang="en-US" sz="2800" dirty="0" err="1" smtClean="0"/>
              <a:t>beneficio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66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Problemática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Actual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91264" cy="140168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3528" y="2636912"/>
            <a:ext cx="842493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Falta</a:t>
            </a:r>
            <a:r>
              <a:rPr lang="en-US" sz="2400" dirty="0" smtClean="0"/>
              <a:t> de </a:t>
            </a:r>
            <a:r>
              <a:rPr lang="en-US" sz="2400" dirty="0" err="1" smtClean="0"/>
              <a:t>Energía</a:t>
            </a:r>
            <a:r>
              <a:rPr lang="en-US" sz="2400" dirty="0" smtClean="0"/>
              <a:t> a </a:t>
            </a:r>
            <a:r>
              <a:rPr lang="en-US" sz="2400" dirty="0" err="1" smtClean="0"/>
              <a:t>nivel</a:t>
            </a:r>
            <a:r>
              <a:rPr lang="en-US" sz="2400" dirty="0" smtClean="0"/>
              <a:t> </a:t>
            </a:r>
            <a:r>
              <a:rPr lang="en-US" sz="2400" dirty="0" err="1" smtClean="0"/>
              <a:t>nacional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Emergencia</a:t>
            </a:r>
            <a:r>
              <a:rPr lang="en-US" sz="2400" dirty="0" smtClean="0"/>
              <a:t> </a:t>
            </a:r>
            <a:r>
              <a:rPr lang="en-US" sz="2400" dirty="0" err="1" smtClean="0"/>
              <a:t>Hídrica</a:t>
            </a:r>
            <a:r>
              <a:rPr lang="en-US" sz="2400" dirty="0" smtClean="0"/>
              <a:t> en Mendoza.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 smtClean="0"/>
              <a:t>Restricciones</a:t>
            </a:r>
            <a:r>
              <a:rPr lang="en-US" sz="2400" dirty="0" smtClean="0"/>
              <a:t> de </a:t>
            </a:r>
            <a:r>
              <a:rPr lang="en-US" sz="2400" dirty="0" err="1" smtClean="0"/>
              <a:t>Irrigación</a:t>
            </a:r>
            <a:r>
              <a:rPr lang="en-US" sz="2400" dirty="0" smtClean="0"/>
              <a:t> (</a:t>
            </a:r>
            <a:r>
              <a:rPr lang="en-US" sz="2400" dirty="0" err="1" smtClean="0"/>
              <a:t>Cultivos</a:t>
            </a:r>
            <a:r>
              <a:rPr lang="en-US" sz="2400" dirty="0" smtClean="0"/>
              <a:t>, </a:t>
            </a:r>
            <a:r>
              <a:rPr lang="en-US" sz="2400" dirty="0" err="1" smtClean="0"/>
              <a:t>Ganadería</a:t>
            </a:r>
            <a:r>
              <a:rPr lang="en-US" sz="2400" dirty="0" smtClean="0"/>
              <a:t>, </a:t>
            </a:r>
            <a:r>
              <a:rPr lang="en-US" sz="2400" dirty="0" err="1" smtClean="0"/>
              <a:t>Zona</a:t>
            </a:r>
            <a:r>
              <a:rPr lang="en-US" sz="2400" dirty="0" smtClean="0"/>
              <a:t> Industrial, etc.).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Carencia</a:t>
            </a:r>
            <a:r>
              <a:rPr lang="en-US" sz="2400" dirty="0" smtClean="0"/>
              <a:t> de un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 </a:t>
            </a:r>
            <a:r>
              <a:rPr lang="en-US" sz="2400" dirty="0" err="1" smtClean="0"/>
              <a:t>eficiente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controle</a:t>
            </a:r>
            <a:r>
              <a:rPr lang="en-US" sz="2400" dirty="0" smtClean="0"/>
              <a:t> </a:t>
            </a:r>
            <a:r>
              <a:rPr lang="en-US" sz="2400" dirty="0" err="1" smtClean="0"/>
              <a:t>todo</a:t>
            </a:r>
            <a:r>
              <a:rPr lang="en-US" sz="2400" dirty="0" smtClean="0"/>
              <a:t> </a:t>
            </a:r>
            <a:r>
              <a:rPr lang="en-US" sz="2400" dirty="0" err="1" smtClean="0"/>
              <a:t>esto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0494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10668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Propuesta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6324600" cy="4800600"/>
          </a:xfrm>
        </p:spPr>
        <p:txBody>
          <a:bodyPr/>
          <a:lstStyle/>
          <a:p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b="1" dirty="0" smtClean="0"/>
              <a:t>SCADA Hydro®</a:t>
            </a:r>
            <a:r>
              <a:rPr lang="en-US" dirty="0" smtClean="0"/>
              <a:t>, a </a:t>
            </a:r>
            <a:r>
              <a:rPr lang="en-US" dirty="0" err="1" smtClean="0"/>
              <a:t>medida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Central </a:t>
            </a:r>
            <a:r>
              <a:rPr lang="en-US" dirty="0" err="1" smtClean="0"/>
              <a:t>Hidroeléctrica</a:t>
            </a:r>
            <a:r>
              <a:rPr lang="en-US" dirty="0" smtClean="0"/>
              <a:t> </a:t>
            </a:r>
            <a:r>
              <a:rPr lang="en-US" dirty="0" err="1" smtClean="0"/>
              <a:t>Estación</a:t>
            </a:r>
            <a:r>
              <a:rPr lang="en-US" dirty="0" smtClean="0"/>
              <a:t> </a:t>
            </a:r>
            <a:r>
              <a:rPr lang="en-US" dirty="0" err="1" smtClean="0"/>
              <a:t>Álvarez</a:t>
            </a:r>
            <a:r>
              <a:rPr lang="en-US" dirty="0" smtClean="0"/>
              <a:t> </a:t>
            </a:r>
            <a:r>
              <a:rPr lang="en-US" dirty="0" err="1" smtClean="0"/>
              <a:t>Condarco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Desarrollado</a:t>
            </a:r>
            <a:r>
              <a:rPr lang="en-US" dirty="0" smtClean="0"/>
              <a:t> </a:t>
            </a:r>
            <a:r>
              <a:rPr lang="en-US" dirty="0" err="1" smtClean="0"/>
              <a:t>bajo</a:t>
            </a:r>
            <a:r>
              <a:rPr lang="en-US" dirty="0" smtClean="0"/>
              <a:t> </a:t>
            </a:r>
            <a:r>
              <a:rPr lang="en-US" dirty="0" err="1" smtClean="0"/>
              <a:t>estándares</a:t>
            </a:r>
            <a:r>
              <a:rPr lang="en-US" dirty="0" smtClean="0"/>
              <a:t> y </a:t>
            </a:r>
            <a:r>
              <a:rPr lang="en-US" dirty="0" err="1" smtClean="0"/>
              <a:t>especificaciones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MODBUS Protocol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Norma de </a:t>
            </a:r>
            <a:r>
              <a:rPr lang="en-US" dirty="0" err="1" smtClean="0"/>
              <a:t>Diseño</a:t>
            </a:r>
            <a:r>
              <a:rPr lang="en-US" dirty="0" smtClean="0"/>
              <a:t> Visual de Interfaces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Modelado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de Control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Entre </a:t>
            </a:r>
            <a:r>
              <a:rPr lang="en-US" dirty="0" err="1" smtClean="0"/>
              <a:t>otros</a:t>
            </a:r>
            <a:r>
              <a:rPr lang="en-US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900966"/>
            <a:ext cx="2304256" cy="1728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1066800"/>
          </a:xfrm>
        </p:spPr>
        <p:txBody>
          <a:bodyPr/>
          <a:lstStyle/>
          <a:p>
            <a:r>
              <a:rPr lang="en-US" sz="2400" dirty="0" err="1">
                <a:latin typeface="Tahoma" pitchFamily="112" charset="0"/>
                <a:cs typeface="Tahoma" pitchFamily="112" charset="0"/>
              </a:rPr>
              <a:t>Funcionalidades</a:t>
            </a:r>
            <a:r>
              <a:rPr lang="en-US" sz="2400" dirty="0">
                <a:latin typeface="Tahoma" pitchFamily="112" charset="0"/>
                <a:cs typeface="Tahoma" pitchFamily="112" charset="0"/>
              </a:rPr>
              <a:t> del </a:t>
            </a:r>
            <a:r>
              <a:rPr lang="en-US" sz="2400" dirty="0" err="1">
                <a:latin typeface="Tahoma" pitchFamily="112" charset="0"/>
                <a:cs typeface="Tahoma" pitchFamily="112" charset="0"/>
              </a:rPr>
              <a:t>Sistema</a:t>
            </a:r>
            <a:endParaRPr lang="en-US" sz="2400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63246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Diagrama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Casos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Uso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636912"/>
            <a:ext cx="60674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0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Introducción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al </a:t>
            </a:r>
            <a:r>
              <a:rPr lang="en-US" dirty="0" err="1" smtClean="0">
                <a:latin typeface="Tahoma" pitchFamily="112" charset="0"/>
                <a:cs typeface="Tahoma" pitchFamily="112" charset="0"/>
              </a:rPr>
              <a:t>Diseño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91264" cy="1401688"/>
          </a:xfrm>
        </p:spPr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de Control </a:t>
            </a:r>
            <a:r>
              <a:rPr lang="en-US" dirty="0" err="1" smtClean="0"/>
              <a:t>Automático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err="1" smtClean="0"/>
              <a:t>Modelo</a:t>
            </a:r>
            <a:r>
              <a:rPr lang="en-US" b="1" dirty="0" smtClean="0"/>
              <a:t> Base: </a:t>
            </a:r>
            <a:r>
              <a:rPr lang="en-US" dirty="0" smtClean="0"/>
              <a:t>El </a:t>
            </a:r>
            <a:r>
              <a:rPr lang="en-US" dirty="0" err="1" smtClean="0"/>
              <a:t>mismo</a:t>
            </a:r>
            <a:r>
              <a:rPr lang="en-US" dirty="0" smtClean="0"/>
              <a:t> se </a:t>
            </a:r>
            <a:r>
              <a:rPr lang="en-US" dirty="0" err="1" smtClean="0"/>
              <a:t>aplica</a:t>
            </a:r>
            <a:r>
              <a:rPr lang="en-US" dirty="0" smtClean="0"/>
              <a:t> a los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sectores</a:t>
            </a:r>
            <a:r>
              <a:rPr lang="en-US" dirty="0" smtClean="0"/>
              <a:t> de la </a:t>
            </a:r>
            <a:r>
              <a:rPr lang="en-US" dirty="0" err="1" smtClean="0"/>
              <a:t>planta</a:t>
            </a:r>
            <a:r>
              <a:rPr lang="en-US" dirty="0" smtClean="0"/>
              <a:t> sin </a:t>
            </a:r>
            <a:r>
              <a:rPr lang="en-US" dirty="0" err="1" smtClean="0"/>
              <a:t>sufrir</a:t>
            </a:r>
            <a:r>
              <a:rPr lang="en-US" dirty="0" smtClean="0"/>
              <a:t> </a:t>
            </a:r>
            <a:r>
              <a:rPr lang="en-US" dirty="0" err="1" smtClean="0"/>
              <a:t>demasiadas</a:t>
            </a:r>
            <a:r>
              <a:rPr lang="en-US" dirty="0" smtClean="0"/>
              <a:t> </a:t>
            </a:r>
            <a:r>
              <a:rPr lang="en-US" dirty="0" err="1" smtClean="0"/>
              <a:t>modificaciones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58819" y="4509120"/>
            <a:ext cx="46672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3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55776" y="260646"/>
            <a:ext cx="6324600" cy="380256"/>
          </a:xfrm>
        </p:spPr>
        <p:txBody>
          <a:bodyPr/>
          <a:lstStyle/>
          <a:p>
            <a:r>
              <a:rPr lang="en-US" b="1" dirty="0" err="1" smtClean="0"/>
              <a:t>Módulo</a:t>
            </a:r>
            <a:r>
              <a:rPr lang="en-US" b="1" dirty="0" smtClean="0"/>
              <a:t> de Control </a:t>
            </a:r>
            <a:r>
              <a:rPr lang="en-US" b="1" dirty="0" err="1" smtClean="0"/>
              <a:t>Automático</a:t>
            </a:r>
            <a:r>
              <a:rPr lang="en-US" b="1" dirty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Algoritmo</a:t>
            </a:r>
            <a:r>
              <a:rPr lang="en-US" i="1" dirty="0" smtClean="0"/>
              <a:t> Principal</a:t>
            </a:r>
            <a:r>
              <a:rPr lang="en-US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71074"/>
            <a:ext cx="4599441" cy="631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81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55776" y="-99392"/>
            <a:ext cx="6324600" cy="6292552"/>
          </a:xfrm>
        </p:spPr>
        <p:txBody>
          <a:bodyPr/>
          <a:lstStyle/>
          <a:p>
            <a:pPr marL="0" indent="0">
              <a:buNone/>
            </a:pPr>
            <a:endParaRPr lang="en-US" sz="8000" dirty="0" smtClean="0"/>
          </a:p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r>
              <a:rPr lang="en-US" sz="8000" dirty="0" smtClean="0"/>
              <a:t>PANTALLAS</a:t>
            </a:r>
          </a:p>
        </p:txBody>
      </p:sp>
    </p:spTree>
    <p:extLst>
      <p:ext uri="{BB962C8B-B14F-4D97-AF65-F5344CB8AC3E}">
        <p14:creationId xmlns:p14="http://schemas.microsoft.com/office/powerpoint/2010/main" val="221257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55063D3-D982-4169-A689-6A617E988B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TS101967806</Template>
  <TotalTime>138</TotalTime>
  <Words>392</Words>
  <Application>Microsoft Office PowerPoint</Application>
  <PresentationFormat>On-screen Show (4:3)</PresentationFormat>
  <Paragraphs>132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TS101967806</vt:lpstr>
      <vt:lpstr>1_TS101967806</vt:lpstr>
      <vt:lpstr>3_TS101967806</vt:lpstr>
      <vt:lpstr>4_TS101967806</vt:lpstr>
      <vt:lpstr>Monitoreo y Control Hidroeléctrico</vt:lpstr>
      <vt:lpstr>Contenidos</vt:lpstr>
      <vt:lpstr>Motivaciones y Beneficios</vt:lpstr>
      <vt:lpstr>Problemática Actual</vt:lpstr>
      <vt:lpstr>Propuesta</vt:lpstr>
      <vt:lpstr>Funcionalidades del Sistema</vt:lpstr>
      <vt:lpstr>Introducción al Diseño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Estudio de Costo – Beneficio</vt:lpstr>
      <vt:lpstr>Estudio de Costo – Beneficio</vt:lpstr>
      <vt:lpstr>Conclusiones</vt:lpstr>
      <vt:lpstr>PowerPoint Presentation</vt:lpstr>
      <vt:lpstr>¡Muchas 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Monitoreo y Control Hidroeléctrico</dc:title>
  <dc:creator>Daniel</dc:creator>
  <cp:lastModifiedBy>Athlon</cp:lastModifiedBy>
  <cp:revision>14</cp:revision>
  <dcterms:created xsi:type="dcterms:W3CDTF">2011-06-11T03:22:42Z</dcterms:created>
  <dcterms:modified xsi:type="dcterms:W3CDTF">2011-06-13T15:07:28Z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TC019678069991</vt:lpwstr>
  </property>
</Properties>
</file>