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72" r:id="rId3"/>
    <p:sldMasterId id="2147483696" r:id="rId4"/>
    <p:sldMasterId id="2147483708" r:id="rId5"/>
  </p:sldMasterIdLst>
  <p:notesMasterIdLst>
    <p:notesMasterId r:id="rId26"/>
  </p:notesMasterIdLst>
  <p:sldIdLst>
    <p:sldId id="256" r:id="rId6"/>
    <p:sldId id="277" r:id="rId7"/>
    <p:sldId id="257" r:id="rId8"/>
    <p:sldId id="263" r:id="rId9"/>
    <p:sldId id="264" r:id="rId10"/>
    <p:sldId id="258" r:id="rId11"/>
    <p:sldId id="265" r:id="rId12"/>
    <p:sldId id="259" r:id="rId13"/>
    <p:sldId id="260" r:id="rId14"/>
    <p:sldId id="276" r:id="rId15"/>
    <p:sldId id="262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FFFFFF"/>
    <a:srgbClr val="CD884F"/>
    <a:srgbClr val="4B2710"/>
    <a:srgbClr val="AE683B"/>
    <a:srgbClr val="FCC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0" autoAdjust="0"/>
    <p:restoredTop sz="94660"/>
  </p:normalViewPr>
  <p:slideViewPr>
    <p:cSldViewPr>
      <p:cViewPr varScale="1">
        <p:scale>
          <a:sx n="73" d="100"/>
          <a:sy n="73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C0D0DBC-C732-4BE1-BFCF-34EE5E216BA4}" type="datetimeFigureOut">
              <a:rPr lang="en-US"/>
              <a:pPr>
                <a:defRPr/>
              </a:pPr>
              <a:t>6/14/2011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6064F10-BAED-496E-9726-051A5C55F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2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6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6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76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97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67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43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72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31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943600"/>
            <a:ext cx="5867400" cy="4572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s-AR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324600"/>
            <a:ext cx="5029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 smtClean="0"/>
              <a:t>Click to edit Master subtitle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BC1-2BED-4D07-BD4C-6451AD3C73CD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000F9-5465-4CCC-8A23-F864F47FF24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C45-1481-4974-ABFA-CD1E1ACA6CB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850E-2111-4E63-91EB-2D2C1D70C73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11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7512-17F4-48BA-B137-EB0C8583659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D384-8CDE-4467-A28A-BE4FAB40A46C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462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55CB8-36F4-4B79-AFDB-B4DD798504C1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ED97-04A0-462A-85BD-712A20279536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96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83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50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5D8BB-B312-4B3D-924E-9C4600D3E97B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388D-03A1-44AB-812C-96473FDF1108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75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075D-FB3C-4690-9C4E-396FBDA26CCC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DCEA-EB57-4E06-AE4A-BEA570648F3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7197-34AE-484C-9A85-00F25A79EC37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C6848-A945-4CA9-9F6F-5E144D149F61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7CF0D-555D-48AE-BBB0-956B7543A764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BCFE-F495-44AE-90D3-F814D1AEE6A0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92C-4B86-4EF9-842F-0D83ED009F3B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70E3-C5D1-49A1-BBCF-949F504B8CF8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EF0-0A16-4467-A25A-D48A435769A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FE36-5204-4E0A-85B6-03C4B26FF70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 smtClean="0"/>
              <a:t>Click icon to add picture</a:t>
            </a:r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474B9-C41E-4949-9976-2BB5AED98353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908D-F5ED-4984-9993-E0534D543A37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 smtClean="0"/>
              <a:pPr>
                <a:defRPr/>
              </a:pPr>
              <a:t>14/06/2011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 smtClean="0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146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smtClean="0"/>
              <a:t>Click to edit Master text styles</a:t>
            </a:r>
          </a:p>
          <a:p>
            <a:pPr lvl="1"/>
            <a:r>
              <a:rPr lang="es-AR" smtClean="0"/>
              <a:t>Second level</a:t>
            </a:r>
          </a:p>
          <a:p>
            <a:pPr lvl="2"/>
            <a:r>
              <a:rPr lang="es-AR" smtClean="0"/>
              <a:t>Third level</a:t>
            </a:r>
          </a:p>
          <a:p>
            <a:pPr lvl="3"/>
            <a:r>
              <a:rPr lang="es-AR" smtClean="0"/>
              <a:t>Fourth level</a:t>
            </a:r>
          </a:p>
          <a:p>
            <a:pPr lvl="4"/>
            <a:r>
              <a:rPr lang="es-A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F8C1B4-AF07-4EC5-8232-88398453FBEA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14/06/2011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FCD8E-FCCA-422D-ACC1-57A64185B2E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112" charset="0"/>
          <a:cs typeface="Tahoma" pitchFamily="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9632" y="5805264"/>
            <a:ext cx="670364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Monitoreo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Control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Hidroeléctrico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09800" y="6324600"/>
            <a:ext cx="5029200" cy="5334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Proyecto</a:t>
            </a:r>
            <a:r>
              <a:rPr lang="en-US" dirty="0" smtClean="0">
                <a:latin typeface="Arial" charset="0"/>
                <a:cs typeface="Arial" charset="0"/>
              </a:rPr>
              <a:t>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051720" y="332656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charset="0"/>
                <a:cs typeface="Arial" charset="0"/>
              </a:rPr>
              <a:t>Ingeniería</a:t>
            </a:r>
            <a:r>
              <a:rPr lang="en-US" dirty="0" smtClean="0">
                <a:latin typeface="Arial" charset="0"/>
                <a:cs typeface="Arial" charset="0"/>
              </a:rPr>
              <a:t> en </a:t>
            </a:r>
            <a:r>
              <a:rPr lang="en-US" dirty="0" err="1" smtClean="0">
                <a:latin typeface="Arial" charset="0"/>
                <a:cs typeface="Arial" charset="0"/>
              </a:rPr>
              <a:t>Sistemas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Información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8" y="58090"/>
            <a:ext cx="967308" cy="990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446"/>
            <a:ext cx="922983" cy="922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 Utilizadas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Prioritarias: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RAD Studio (Delphi)</a:t>
            </a:r>
          </a:p>
          <a:p>
            <a:r>
              <a:rPr lang="es-AR" dirty="0" smtClean="0"/>
              <a:t>MATLAB &amp; </a:t>
            </a:r>
            <a:r>
              <a:rPr lang="es-AR" dirty="0" err="1" smtClean="0"/>
              <a:t>Simulink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MySQL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Secundarias:</a:t>
            </a:r>
          </a:p>
          <a:p>
            <a:r>
              <a:rPr lang="es-AR" dirty="0" smtClean="0"/>
              <a:t>Visual Studio (.NET Framework)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746" y="2662066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47" y="5373216"/>
            <a:ext cx="1812057" cy="11630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33" y="3202126"/>
            <a:ext cx="1592014" cy="106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913284" cy="9132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-99392"/>
            <a:ext cx="6324600" cy="6292552"/>
          </a:xfrm>
        </p:spPr>
        <p:txBody>
          <a:bodyPr/>
          <a:lstStyle/>
          <a:p>
            <a:pPr marL="0" indent="0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2125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6" y="358391"/>
            <a:ext cx="7269238" cy="64751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Principal (Control)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7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1705"/>
            <a:ext cx="8119546" cy="52476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Históricos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5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4" y="692696"/>
            <a:ext cx="8122606" cy="581996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109095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Simulación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B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8523"/>
            <a:ext cx="8089724" cy="5137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346947" y="299223"/>
            <a:ext cx="6324600" cy="380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Pantalla</a:t>
            </a:r>
            <a:r>
              <a:rPr lang="en-US" b="1" dirty="0" smtClean="0"/>
              <a:t> de </a:t>
            </a:r>
            <a:r>
              <a:rPr lang="en-US" b="1" dirty="0" err="1" smtClean="0"/>
              <a:t>Configuración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838200"/>
          </a:xfrm>
        </p:spPr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8229600" cy="4191000"/>
          </a:xfrm>
        </p:spPr>
        <p:txBody>
          <a:bodyPr/>
          <a:lstStyle/>
          <a:p>
            <a:r>
              <a:rPr lang="es-AR" dirty="0" smtClean="0"/>
              <a:t>Recursos Físicos y Humanos</a:t>
            </a: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69126"/>
              </p:ext>
            </p:extLst>
          </p:nvPr>
        </p:nvGraphicFramePr>
        <p:xfrm>
          <a:off x="1979712" y="2618440"/>
          <a:ext cx="5194300" cy="4152900"/>
        </p:xfrm>
        <a:graphic>
          <a:graphicData uri="http://schemas.openxmlformats.org/drawingml/2006/table">
            <a:tbl>
              <a:tblPr/>
              <a:tblGrid>
                <a:gridCol w="1917700"/>
                <a:gridCol w="1638300"/>
                <a:gridCol w="16383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Sensores y Actuadores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$ 4.510,00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$ 3.280,00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Cableado e Infraestructura de Comunicaciones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Terminales de Operación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$ 1.500,00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(horas)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Recursos Humanos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$ 32,00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Diseñador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$ 25,00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SCRUM MASTER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$ 38,00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Gastos Varios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$ 4.000,00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Instalación de Componentes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$ 5.000,00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Otros Gastos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$ 600,00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$ 9.600,00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Estudio de Costo – Beneficio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endParaRPr lang="es-AR" sz="1400" i="1" dirty="0" smtClean="0"/>
          </a:p>
          <a:p>
            <a:pPr marL="0" indent="0" algn="ctr">
              <a:buNone/>
            </a:pPr>
            <a:r>
              <a:rPr lang="es-AR" sz="1400" i="1" dirty="0" smtClean="0"/>
              <a:t>Estimación preliminar sobre los resultados económicos de este proyecto (datos previos a supervisión de la alta gerencia).</a:t>
            </a:r>
            <a:endParaRPr lang="es-AR" sz="14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9"/>
              </p:ext>
            </p:extLst>
          </p:nvPr>
        </p:nvGraphicFramePr>
        <p:xfrm>
          <a:off x="1619672" y="2996954"/>
          <a:ext cx="5760640" cy="24482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06631"/>
                <a:gridCol w="2654009"/>
              </a:tblGrid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COSTO TOTAL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$ 72.543,60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DÓLAR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4,12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PORCENTAJE DE GANANCIA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 dirty="0">
                          <a:effectLst/>
                        </a:rPr>
                        <a:t>150%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(dólares)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USD 44.019,17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PRECIO DE VENTA (pesos arg)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$ 181.359,00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GANANCIA PARA LA EMPRESA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>
                          <a:effectLst/>
                        </a:rPr>
                        <a:t>$ 108.815,40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9604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Se hace evidente la necesidad de un sistema de monitoreo en procesos industriales que haga de soporte a la sociedad (industria energética, agraria, etc.).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proyecto es económicamente viable según los cálculos iniciales.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Debido a sus costos relativamente bajos el proyecto deja un gran margen de ganancia para la empresa.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proyecto servirá de base para futuras implementaciones de sistemas SCADA de características similares.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El desarrollo de este tipo de proyectos puede introducir a la empresa en un nuevo mercado muy rentable</a:t>
            </a:r>
          </a:p>
          <a:p>
            <a:pPr>
              <a:buNone/>
            </a:pPr>
            <a:r>
              <a:rPr lang="es-ES" dirty="0" smtClean="0"/>
              <a:t>  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57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404664"/>
            <a:ext cx="6324600" cy="5788496"/>
          </a:xfrm>
        </p:spPr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¿</a:t>
            </a:r>
            <a:r>
              <a:rPr lang="en-US" sz="4000" dirty="0" err="1"/>
              <a:t>Preguntas</a:t>
            </a:r>
            <a:r>
              <a:rPr lang="en-US" sz="4000" dirty="0"/>
              <a:t>?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2088232" cy="2429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8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Abraham Leandro</a:t>
            </a:r>
          </a:p>
          <a:p>
            <a:r>
              <a:rPr lang="es-AR" sz="2800" dirty="0" err="1" smtClean="0"/>
              <a:t>Botta</a:t>
            </a:r>
            <a:r>
              <a:rPr lang="es-AR" sz="2800" dirty="0" smtClean="0"/>
              <a:t> Adrián</a:t>
            </a:r>
          </a:p>
          <a:p>
            <a:r>
              <a:rPr lang="es-AR" sz="2800" dirty="0" err="1" smtClean="0"/>
              <a:t>Fratte</a:t>
            </a:r>
            <a:r>
              <a:rPr lang="es-AR" sz="2800" dirty="0" smtClean="0"/>
              <a:t> Daniel</a:t>
            </a:r>
          </a:p>
          <a:p>
            <a:r>
              <a:rPr lang="es-AR" sz="2800" dirty="0" smtClean="0"/>
              <a:t>Ocaña Pablo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001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 smtClean="0"/>
              <a:t>Equipo </a:t>
            </a:r>
            <a:r>
              <a:rPr lang="es-ES" dirty="0" err="1" smtClean="0"/>
              <a:t>HydroSCADA</a:t>
            </a:r>
            <a:endParaRPr lang="es-E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824536" cy="31238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Contenidos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sz="2400" dirty="0" err="1" smtClean="0"/>
              <a:t>Motivaciones</a:t>
            </a:r>
            <a:r>
              <a:rPr lang="en-US" sz="2400" dirty="0" smtClean="0"/>
              <a:t> y </a:t>
            </a:r>
            <a:r>
              <a:rPr lang="en-US" sz="2400" dirty="0" err="1" smtClean="0"/>
              <a:t>Beneficios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Proyecto</a:t>
            </a:r>
            <a:endParaRPr lang="en-US" sz="2400" dirty="0" smtClean="0"/>
          </a:p>
          <a:p>
            <a:r>
              <a:rPr lang="en-US" sz="2400" dirty="0" err="1" smtClean="0"/>
              <a:t>Problemática</a:t>
            </a:r>
            <a:r>
              <a:rPr lang="en-US" sz="2400" dirty="0" smtClean="0"/>
              <a:t> Actual</a:t>
            </a:r>
          </a:p>
          <a:p>
            <a:r>
              <a:rPr lang="en-US" sz="2400" dirty="0" err="1" smtClean="0"/>
              <a:t>Propuesta</a:t>
            </a:r>
            <a:endParaRPr lang="en-US" sz="2400" dirty="0" smtClean="0"/>
          </a:p>
          <a:p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r>
              <a:rPr lang="en-US" sz="2400" dirty="0" err="1" smtClean="0"/>
              <a:t>Introducción</a:t>
            </a:r>
            <a:r>
              <a:rPr lang="en-US" sz="2400" dirty="0" smtClean="0"/>
              <a:t> al </a:t>
            </a:r>
            <a:r>
              <a:rPr lang="en-US" sz="2400" dirty="0" err="1" smtClean="0"/>
              <a:t>Diseño</a:t>
            </a:r>
            <a:endParaRPr lang="en-US" sz="2400" dirty="0" smtClean="0"/>
          </a:p>
          <a:p>
            <a:r>
              <a:rPr lang="en-US" sz="2400" dirty="0" err="1" smtClean="0"/>
              <a:t>Pantallas</a:t>
            </a:r>
            <a:endParaRPr lang="en-US" sz="2400" dirty="0" smtClean="0"/>
          </a:p>
          <a:p>
            <a:r>
              <a:rPr lang="en-US" sz="2400" dirty="0" err="1" smtClean="0"/>
              <a:t>Estudio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</a:t>
            </a:r>
            <a:r>
              <a:rPr lang="en-US" sz="2400" dirty="0" smtClean="0"/>
              <a:t> – </a:t>
            </a:r>
            <a:r>
              <a:rPr lang="en-US" sz="2400" dirty="0" err="1" smtClean="0"/>
              <a:t>Beneficio</a:t>
            </a:r>
            <a:endParaRPr lang="en-US" sz="2400" dirty="0" smtClean="0"/>
          </a:p>
          <a:p>
            <a:r>
              <a:rPr lang="en-US" sz="2400" dirty="0" err="1" smtClean="0"/>
              <a:t>Conclusiones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Motivaciones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y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Beneficios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algn="just"/>
            <a:r>
              <a:rPr lang="en-US" sz="2800" dirty="0" smtClean="0"/>
              <a:t>La </a:t>
            </a:r>
            <a:r>
              <a:rPr lang="en-US" sz="2800" dirty="0" err="1" smtClean="0"/>
              <a:t>situación</a:t>
            </a:r>
            <a:r>
              <a:rPr lang="en-US" sz="2800" dirty="0" smtClean="0"/>
              <a:t> </a:t>
            </a:r>
            <a:r>
              <a:rPr lang="en-US" sz="2800" dirty="0" err="1" smtClean="0"/>
              <a:t>energética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país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En Mendoza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energías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r>
              <a:rPr lang="en-US" sz="2800" dirty="0" smtClean="0"/>
              <a:t> </a:t>
            </a:r>
            <a:r>
              <a:rPr lang="en-US" sz="2800" dirty="0" err="1" smtClean="0"/>
              <a:t>más</a:t>
            </a:r>
            <a:r>
              <a:rPr lang="en-US" sz="2800" dirty="0" smtClean="0"/>
              <a:t> </a:t>
            </a:r>
            <a:r>
              <a:rPr lang="en-US" sz="2800" dirty="0" err="1" smtClean="0"/>
              <a:t>viables</a:t>
            </a:r>
            <a:r>
              <a:rPr lang="en-US" sz="2800" dirty="0" smtClean="0"/>
              <a:t> son la </a:t>
            </a:r>
            <a:r>
              <a:rPr lang="en-US" sz="2800" dirty="0" err="1" smtClean="0"/>
              <a:t>hidroeléctrica</a:t>
            </a:r>
            <a:r>
              <a:rPr lang="en-US" sz="2800" dirty="0" smtClean="0"/>
              <a:t> y la solar.</a:t>
            </a:r>
            <a:r>
              <a:rPr lang="en-US" sz="2800" dirty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ésta</a:t>
            </a:r>
            <a:r>
              <a:rPr lang="en-US" sz="2800" dirty="0" smtClean="0"/>
              <a:t> </a:t>
            </a:r>
            <a:r>
              <a:rPr lang="en-US" sz="2800" dirty="0" err="1" smtClean="0"/>
              <a:t>última</a:t>
            </a:r>
            <a:r>
              <a:rPr lang="en-US" sz="2800" dirty="0" smtClean="0"/>
              <a:t>, hoy en </a:t>
            </a:r>
            <a:r>
              <a:rPr lang="en-US" sz="2800" dirty="0" err="1" smtClean="0"/>
              <a:t>día</a:t>
            </a:r>
            <a:r>
              <a:rPr lang="en-US" sz="2800" dirty="0" smtClean="0"/>
              <a:t> </a:t>
            </a:r>
            <a:r>
              <a:rPr lang="en-US" sz="2800" dirty="0" err="1" smtClean="0"/>
              <a:t>tiene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baja</a:t>
            </a:r>
            <a:r>
              <a:rPr lang="en-US" sz="2800" dirty="0" smtClean="0"/>
              <a:t> </a:t>
            </a:r>
            <a:r>
              <a:rPr lang="en-US" sz="2800" dirty="0" err="1" smtClean="0"/>
              <a:t>relación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costo</a:t>
            </a:r>
            <a:r>
              <a:rPr lang="en-US" sz="2800" dirty="0" smtClean="0"/>
              <a:t> – </a:t>
            </a:r>
            <a:r>
              <a:rPr lang="en-US" sz="2800" dirty="0" err="1" smtClean="0"/>
              <a:t>beneficio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6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Problemática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Actual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2636912"/>
            <a:ext cx="84249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Falta</a:t>
            </a:r>
            <a:r>
              <a:rPr lang="en-US" sz="2400" dirty="0" smtClean="0"/>
              <a:t>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</a:t>
            </a:r>
            <a:r>
              <a:rPr lang="en-US" sz="2400" dirty="0" err="1" smtClean="0"/>
              <a:t>nacional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Emergencia</a:t>
            </a:r>
            <a:r>
              <a:rPr lang="en-US" sz="2400" dirty="0" smtClean="0"/>
              <a:t> </a:t>
            </a:r>
            <a:r>
              <a:rPr lang="en-US" sz="2400" dirty="0" err="1" smtClean="0"/>
              <a:t>Hídrica</a:t>
            </a:r>
            <a:r>
              <a:rPr lang="en-US" sz="2400" dirty="0" smtClean="0"/>
              <a:t> en Mendoza.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Restricciones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Irrigación</a:t>
            </a:r>
            <a:r>
              <a:rPr lang="en-US" sz="2400" dirty="0" smtClean="0"/>
              <a:t> (</a:t>
            </a:r>
            <a:r>
              <a:rPr lang="en-US" sz="2400" dirty="0" err="1" smtClean="0"/>
              <a:t>Cultivos</a:t>
            </a:r>
            <a:r>
              <a:rPr lang="en-US" sz="2400" dirty="0" smtClean="0"/>
              <a:t>, </a:t>
            </a:r>
            <a:r>
              <a:rPr lang="en-US" sz="2400" dirty="0" err="1" smtClean="0"/>
              <a:t>Ganadería</a:t>
            </a:r>
            <a:r>
              <a:rPr lang="en-US" sz="2400" dirty="0" smtClean="0"/>
              <a:t>, </a:t>
            </a:r>
            <a:r>
              <a:rPr lang="en-US" sz="2400" dirty="0" err="1" smtClean="0"/>
              <a:t>Zona</a:t>
            </a:r>
            <a:r>
              <a:rPr lang="en-US" sz="2400" dirty="0" smtClean="0"/>
              <a:t> Industrial, etc.).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Carencia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eficiente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 </a:t>
            </a:r>
            <a:r>
              <a:rPr lang="en-US" sz="2400" dirty="0" err="1" smtClean="0"/>
              <a:t>todo</a:t>
            </a:r>
            <a:r>
              <a:rPr lang="en-US" sz="2400" dirty="0" smtClean="0"/>
              <a:t> </a:t>
            </a:r>
            <a:r>
              <a:rPr lang="en-US" sz="2400" dirty="0" err="1" smtClean="0"/>
              <a:t>esto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49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Propuesta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b="1" dirty="0" smtClean="0"/>
              <a:t>SCADA Hydro®</a:t>
            </a:r>
            <a:r>
              <a:rPr lang="en-US" dirty="0" smtClean="0"/>
              <a:t>, a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Central </a:t>
            </a:r>
            <a:r>
              <a:rPr lang="en-US" dirty="0" err="1" smtClean="0"/>
              <a:t>Hidroeléctrica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Álvarez</a:t>
            </a:r>
            <a:r>
              <a:rPr lang="en-US" dirty="0" smtClean="0"/>
              <a:t> </a:t>
            </a:r>
            <a:r>
              <a:rPr lang="en-US" dirty="0" err="1" smtClean="0"/>
              <a:t>Condarco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Desarrollado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especificaciones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MODBUS Protocol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Norma de </a:t>
            </a:r>
            <a:r>
              <a:rPr lang="en-US" dirty="0" err="1" smtClean="0"/>
              <a:t>Diseño</a:t>
            </a:r>
            <a:r>
              <a:rPr lang="en-US" dirty="0" smtClean="0"/>
              <a:t> Visual de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Modelado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Control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900966"/>
            <a:ext cx="2304256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1066800"/>
          </a:xfrm>
        </p:spPr>
        <p:txBody>
          <a:bodyPr/>
          <a:lstStyle/>
          <a:p>
            <a:r>
              <a:rPr lang="en-US" sz="2400" dirty="0" err="1">
                <a:latin typeface="Tahoma" pitchFamily="112" charset="0"/>
                <a:cs typeface="Tahoma" pitchFamily="112" charset="0"/>
              </a:rPr>
              <a:t>Funcionalidades</a:t>
            </a:r>
            <a:r>
              <a:rPr lang="en-US" sz="2400" dirty="0">
                <a:latin typeface="Tahoma" pitchFamily="112" charset="0"/>
                <a:cs typeface="Tahoma" pitchFamily="112" charset="0"/>
              </a:rPr>
              <a:t> del </a:t>
            </a:r>
            <a:r>
              <a:rPr lang="en-US" sz="2400" dirty="0" err="1">
                <a:latin typeface="Tahoma" pitchFamily="112" charset="0"/>
                <a:cs typeface="Tahoma" pitchFamily="112" charset="0"/>
              </a:rPr>
              <a:t>Sistema</a:t>
            </a:r>
            <a:endParaRPr lang="en-US" sz="2400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6324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Diagrama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Casos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Uso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79" y="2420888"/>
            <a:ext cx="67569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dirty="0" err="1" smtClean="0">
                <a:latin typeface="Tahoma" pitchFamily="112" charset="0"/>
                <a:cs typeface="Tahoma" pitchFamily="112" charset="0"/>
              </a:rPr>
              <a:t>Introducción</a:t>
            </a:r>
            <a:r>
              <a:rPr lang="en-US" dirty="0" smtClean="0">
                <a:latin typeface="Tahoma" pitchFamily="112" charset="0"/>
                <a:cs typeface="Tahoma" pitchFamily="112" charset="0"/>
              </a:rPr>
              <a:t> al </a:t>
            </a:r>
            <a:r>
              <a:rPr lang="en-US" dirty="0" err="1" smtClean="0">
                <a:latin typeface="Tahoma" pitchFamily="112" charset="0"/>
                <a:cs typeface="Tahoma" pitchFamily="112" charset="0"/>
              </a:rPr>
              <a:t>Diseño</a:t>
            </a:r>
            <a:endParaRPr lang="en-US" dirty="0" smtClean="0">
              <a:latin typeface="Tahoma" pitchFamily="112" charset="0"/>
              <a:cs typeface="Tahoma" pitchFamily="112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91264" cy="1401688"/>
          </a:xfrm>
        </p:spPr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de Control </a:t>
            </a:r>
            <a:r>
              <a:rPr lang="en-US" dirty="0" err="1" smtClean="0"/>
              <a:t>Automático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Modelo</a:t>
            </a:r>
            <a:r>
              <a:rPr lang="en-US" b="1" dirty="0" smtClean="0"/>
              <a:t> Base: </a:t>
            </a: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aplica</a:t>
            </a:r>
            <a:r>
              <a:rPr lang="en-US" dirty="0" smtClean="0"/>
              <a:t> a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sectores</a:t>
            </a:r>
            <a:r>
              <a:rPr lang="en-US" dirty="0" smtClean="0"/>
              <a:t> de la </a:t>
            </a:r>
            <a:r>
              <a:rPr lang="en-US" dirty="0" err="1" smtClean="0"/>
              <a:t>planta</a:t>
            </a:r>
            <a:r>
              <a:rPr lang="en-US" dirty="0" smtClean="0"/>
              <a:t> sin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demasiadas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5104"/>
            <a:ext cx="615759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55776" y="260646"/>
            <a:ext cx="6324600" cy="380256"/>
          </a:xfrm>
        </p:spPr>
        <p:txBody>
          <a:bodyPr/>
          <a:lstStyle/>
          <a:p>
            <a:r>
              <a:rPr lang="en-US" b="1" dirty="0" err="1" smtClean="0"/>
              <a:t>Módulo</a:t>
            </a:r>
            <a:r>
              <a:rPr lang="en-US" b="1" dirty="0" smtClean="0"/>
              <a:t> de Control </a:t>
            </a:r>
            <a:r>
              <a:rPr lang="en-US" b="1" dirty="0" err="1" smtClean="0"/>
              <a:t>Automático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Algoritmo</a:t>
            </a:r>
            <a:r>
              <a:rPr lang="en-US" i="1" dirty="0" smtClean="0"/>
              <a:t> Principal</a:t>
            </a:r>
            <a:r>
              <a:rPr lang="en-US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40" y="690816"/>
            <a:ext cx="4603932" cy="63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TS101967806">
  <a:themeElements>
    <a:clrScheme name="manufacturing">
      <a:dk1>
        <a:sysClr val="windowText" lastClr="000000"/>
      </a:dk1>
      <a:lt1>
        <a:srgbClr val="000000"/>
      </a:lt1>
      <a:dk2>
        <a:srgbClr val="1F497D"/>
      </a:dk2>
      <a:lt2>
        <a:srgbClr val="FCC98F"/>
      </a:lt2>
      <a:accent1>
        <a:srgbClr val="AC683B"/>
      </a:accent1>
      <a:accent2>
        <a:srgbClr val="4B2710"/>
      </a:accent2>
      <a:accent3>
        <a:srgbClr val="000000"/>
      </a:accent3>
      <a:accent4>
        <a:srgbClr val="8064A2"/>
      </a:accent4>
      <a:accent5>
        <a:srgbClr val="4BACC6"/>
      </a:accent5>
      <a:accent6>
        <a:srgbClr val="F79646"/>
      </a:accent6>
      <a:hlink>
        <a:srgbClr val="CD884F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5063D3-D982-4169-A689-6A617E988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TS101967806</Template>
  <TotalTime>384</TotalTime>
  <Words>488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TS101967806</vt:lpstr>
      <vt:lpstr>1_TS101967806</vt:lpstr>
      <vt:lpstr>3_TS101967806</vt:lpstr>
      <vt:lpstr>4_TS101967806</vt:lpstr>
      <vt:lpstr>Monitoreo y Control Hidroeléctrico</vt:lpstr>
      <vt:lpstr>Integrantes</vt:lpstr>
      <vt:lpstr>Contenidos</vt:lpstr>
      <vt:lpstr>Motivaciones y Beneficios</vt:lpstr>
      <vt:lpstr>Problemática Actual</vt:lpstr>
      <vt:lpstr>Propuesta</vt:lpstr>
      <vt:lpstr>Funcionalidades del Sistema</vt:lpstr>
      <vt:lpstr>Introducción al Diseño</vt:lpstr>
      <vt:lpstr>PowerPoint Presentation</vt:lpstr>
      <vt:lpstr>Tecnologías Utilizadas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Estudio de Costo – Beneficio</vt:lpstr>
      <vt:lpstr>Estudio de Costo – Beneficio</vt:lpstr>
      <vt:lpstr>Conclusiones</vt:lpstr>
      <vt:lpstr>PowerPoint Presentation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y Control Hidroeléctrico</dc:title>
  <dc:creator>Daniel</dc:creator>
  <cp:lastModifiedBy>Daniel</cp:lastModifiedBy>
  <cp:revision>24</cp:revision>
  <dcterms:created xsi:type="dcterms:W3CDTF">2011-06-11T03:22:42Z</dcterms:created>
  <dcterms:modified xsi:type="dcterms:W3CDTF">2011-06-15T00:00:05Z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TC019678069991</vt:lpwstr>
  </property>
</Properties>
</file>