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13" r:id="rId2"/>
    <p:sldId id="314" r:id="rId3"/>
    <p:sldId id="312" r:id="rId4"/>
    <p:sldId id="285" r:id="rId5"/>
    <p:sldId id="276" r:id="rId6"/>
    <p:sldId id="289" r:id="rId7"/>
    <p:sldId id="291" r:id="rId8"/>
    <p:sldId id="292" r:id="rId9"/>
    <p:sldId id="293" r:id="rId10"/>
    <p:sldId id="294" r:id="rId11"/>
    <p:sldId id="295" r:id="rId12"/>
    <p:sldId id="297" r:id="rId13"/>
    <p:sldId id="298" r:id="rId14"/>
    <p:sldId id="299" r:id="rId15"/>
    <p:sldId id="300" r:id="rId16"/>
    <p:sldId id="301" r:id="rId17"/>
    <p:sldId id="304" r:id="rId18"/>
    <p:sldId id="306" r:id="rId19"/>
    <p:sldId id="307" r:id="rId20"/>
    <p:sldId id="31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292929"/>
    <a:srgbClr val="86D921"/>
    <a:srgbClr val="FCBC4A"/>
    <a:srgbClr val="FE8D48"/>
    <a:srgbClr val="FF8D47"/>
    <a:srgbClr val="5F5F5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p:scale>
          <a:sx n="75" d="100"/>
          <a:sy n="75" d="100"/>
        </p:scale>
        <p:origin x="-99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A53BA-6FCE-4095-864E-CB65BB8228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7927839E-4ED5-433C-8CF0-37DDBB3F1E1A}">
      <dgm:prSet/>
      <dgm:spPr/>
      <dgm:t>
        <a:bodyPr/>
        <a:lstStyle/>
        <a:p>
          <a:pPr rtl="0"/>
          <a:r>
            <a:rPr lang="es-ES_tradnl" dirty="0" smtClean="0"/>
            <a:t>Carga del DW (ETL)</a:t>
          </a:r>
          <a:endParaRPr lang="es-AR" dirty="0"/>
        </a:p>
      </dgm:t>
    </dgm:pt>
    <dgm:pt modelId="{A292EB80-3533-46CC-9248-C63172504D73}" type="parTrans" cxnId="{4547EBC2-A6E2-427C-812B-A01BE08FB268}">
      <dgm:prSet/>
      <dgm:spPr/>
      <dgm:t>
        <a:bodyPr/>
        <a:lstStyle/>
        <a:p>
          <a:endParaRPr lang="es-AR"/>
        </a:p>
      </dgm:t>
    </dgm:pt>
    <dgm:pt modelId="{6F3ECEF9-14D3-4215-9EAD-906E60C0EF75}" type="sibTrans" cxnId="{4547EBC2-A6E2-427C-812B-A01BE08FB268}">
      <dgm:prSet/>
      <dgm:spPr/>
      <dgm:t>
        <a:bodyPr/>
        <a:lstStyle/>
        <a:p>
          <a:endParaRPr lang="es-AR"/>
        </a:p>
      </dgm:t>
    </dgm:pt>
    <dgm:pt modelId="{02301F18-9E24-4E19-AA47-6BAD6F63EFA6}">
      <dgm:prSet/>
      <dgm:spPr/>
      <dgm:t>
        <a:bodyPr/>
        <a:lstStyle/>
        <a:p>
          <a:pPr rtl="0"/>
          <a:r>
            <a:rPr lang="es-ES" dirty="0" smtClean="0"/>
            <a:t>Se </a:t>
          </a:r>
          <a:r>
            <a:rPr lang="es-ES" dirty="0" err="1" smtClean="0"/>
            <a:t>porcede</a:t>
          </a:r>
          <a:r>
            <a:rPr lang="es-ES" dirty="0" smtClean="0"/>
            <a:t> a ejecutar el script que posibilitará al </a:t>
          </a:r>
          <a:r>
            <a:rPr lang="es-ES" dirty="0" err="1" smtClean="0"/>
            <a:t>sw</a:t>
          </a:r>
          <a:r>
            <a:rPr lang="es-ES" dirty="0" smtClean="0"/>
            <a:t> de </a:t>
          </a:r>
          <a:r>
            <a:rPr lang="es-ES" dirty="0" err="1" smtClean="0"/>
            <a:t>business</a:t>
          </a:r>
          <a:r>
            <a:rPr lang="es-ES" dirty="0" smtClean="0"/>
            <a:t> </a:t>
          </a:r>
          <a:r>
            <a:rPr lang="es-ES" dirty="0" err="1" smtClean="0"/>
            <a:t>Int</a:t>
          </a:r>
          <a:r>
            <a:rPr lang="es-ES" dirty="0" smtClean="0"/>
            <a:t>. A trabajar con datos previamente existentes</a:t>
          </a:r>
          <a:endParaRPr lang="es-AR" dirty="0"/>
        </a:p>
      </dgm:t>
    </dgm:pt>
    <dgm:pt modelId="{6D7F8C1C-8FEE-4997-88B8-8DC4E4585A63}" type="parTrans" cxnId="{369BEF7F-5DFB-4AF5-A354-4858A33EB676}">
      <dgm:prSet/>
      <dgm:spPr/>
      <dgm:t>
        <a:bodyPr/>
        <a:lstStyle/>
        <a:p>
          <a:endParaRPr lang="es-AR"/>
        </a:p>
      </dgm:t>
    </dgm:pt>
    <dgm:pt modelId="{1BF2FBCF-17F3-40B6-81B8-F20EFA2C1A98}" type="sibTrans" cxnId="{369BEF7F-5DFB-4AF5-A354-4858A33EB676}">
      <dgm:prSet/>
      <dgm:spPr/>
      <dgm:t>
        <a:bodyPr/>
        <a:lstStyle/>
        <a:p>
          <a:endParaRPr lang="es-AR"/>
        </a:p>
      </dgm:t>
    </dgm:pt>
    <dgm:pt modelId="{2E0106E2-97F4-4CA6-9881-67DAA7056AAC}">
      <dgm:prSet/>
      <dgm:spPr/>
      <dgm:t>
        <a:bodyPr/>
        <a:lstStyle/>
        <a:p>
          <a:pPr rtl="0"/>
          <a:r>
            <a:rPr lang="es-AR" dirty="0" smtClean="0"/>
            <a:t>Se configuran herramientas OLAP para el usuario final</a:t>
          </a:r>
          <a:endParaRPr lang="es-AR" dirty="0"/>
        </a:p>
      </dgm:t>
    </dgm:pt>
    <dgm:pt modelId="{DCAEBFAE-D303-4EB1-B57D-15C34F56DAC7}" type="parTrans" cxnId="{B8B06B72-BB35-4636-AECE-E29B173890EA}">
      <dgm:prSet/>
      <dgm:spPr/>
      <dgm:t>
        <a:bodyPr/>
        <a:lstStyle/>
        <a:p>
          <a:endParaRPr lang="es-AR"/>
        </a:p>
      </dgm:t>
    </dgm:pt>
    <dgm:pt modelId="{A0849595-80CA-41C5-B26F-43A24DDBE1F5}" type="sibTrans" cxnId="{B8B06B72-BB35-4636-AECE-E29B173890EA}">
      <dgm:prSet/>
      <dgm:spPr/>
      <dgm:t>
        <a:bodyPr/>
        <a:lstStyle/>
        <a:p>
          <a:endParaRPr lang="es-AR"/>
        </a:p>
      </dgm:t>
    </dgm:pt>
    <dgm:pt modelId="{E078DE48-0B5F-4ED8-9A14-3536B925B760}">
      <dgm:prSet/>
      <dgm:spPr/>
      <dgm:t>
        <a:bodyPr/>
        <a:lstStyle/>
        <a:p>
          <a:pPr rtl="0"/>
          <a:r>
            <a:rPr lang="es-ES" dirty="0" smtClean="0"/>
            <a:t>Se implementa una interfaz desktop y web que ofrece </a:t>
          </a:r>
          <a:r>
            <a:rPr lang="es-ES" dirty="0" err="1" smtClean="0"/>
            <a:t>MicroStrategy</a:t>
          </a:r>
          <a:endParaRPr lang="es-AR" dirty="0"/>
        </a:p>
      </dgm:t>
    </dgm:pt>
    <dgm:pt modelId="{D91D050B-1653-4431-9D0B-EF57FC46DC41}" type="parTrans" cxnId="{8F1D408F-E96F-412A-9232-B6C93A748AE4}">
      <dgm:prSet/>
      <dgm:spPr/>
      <dgm:t>
        <a:bodyPr/>
        <a:lstStyle/>
        <a:p>
          <a:endParaRPr lang="es-AR"/>
        </a:p>
      </dgm:t>
    </dgm:pt>
    <dgm:pt modelId="{E064DC20-BBD6-4E6A-BACB-9F15D0CD4F9B}" type="sibTrans" cxnId="{8F1D408F-E96F-412A-9232-B6C93A748AE4}">
      <dgm:prSet/>
      <dgm:spPr/>
      <dgm:t>
        <a:bodyPr/>
        <a:lstStyle/>
        <a:p>
          <a:endParaRPr lang="es-AR"/>
        </a:p>
      </dgm:t>
    </dgm:pt>
    <dgm:pt modelId="{3DC7D29B-67DC-4F27-B557-7FF3C0DDC0F7}" type="pres">
      <dgm:prSet presAssocID="{69BA53BA-6FCE-4095-864E-CB65BB822810}" presName="linear" presStyleCnt="0">
        <dgm:presLayoutVars>
          <dgm:animLvl val="lvl"/>
          <dgm:resizeHandles val="exact"/>
        </dgm:presLayoutVars>
      </dgm:prSet>
      <dgm:spPr/>
      <dgm:t>
        <a:bodyPr/>
        <a:lstStyle/>
        <a:p>
          <a:endParaRPr lang="es-AR"/>
        </a:p>
      </dgm:t>
    </dgm:pt>
    <dgm:pt modelId="{B5B9472E-F7CE-4038-9831-7E0C0B0EFD68}" type="pres">
      <dgm:prSet presAssocID="{7927839E-4ED5-433C-8CF0-37DDBB3F1E1A}" presName="parentText" presStyleLbl="node1" presStyleIdx="0" presStyleCnt="2">
        <dgm:presLayoutVars>
          <dgm:chMax val="0"/>
          <dgm:bulletEnabled val="1"/>
        </dgm:presLayoutVars>
      </dgm:prSet>
      <dgm:spPr/>
      <dgm:t>
        <a:bodyPr/>
        <a:lstStyle/>
        <a:p>
          <a:endParaRPr lang="es-AR"/>
        </a:p>
      </dgm:t>
    </dgm:pt>
    <dgm:pt modelId="{790A3B75-17A9-43F2-BA4C-7B78D0B549D8}" type="pres">
      <dgm:prSet presAssocID="{7927839E-4ED5-433C-8CF0-37DDBB3F1E1A}" presName="childText" presStyleLbl="revTx" presStyleIdx="0" presStyleCnt="2">
        <dgm:presLayoutVars>
          <dgm:bulletEnabled val="1"/>
        </dgm:presLayoutVars>
      </dgm:prSet>
      <dgm:spPr/>
      <dgm:t>
        <a:bodyPr/>
        <a:lstStyle/>
        <a:p>
          <a:endParaRPr lang="es-AR"/>
        </a:p>
      </dgm:t>
    </dgm:pt>
    <dgm:pt modelId="{C9EFD030-20CD-414F-BB8F-847D61D354F4}" type="pres">
      <dgm:prSet presAssocID="{2E0106E2-97F4-4CA6-9881-67DAA7056AAC}" presName="parentText" presStyleLbl="node1" presStyleIdx="1" presStyleCnt="2">
        <dgm:presLayoutVars>
          <dgm:chMax val="0"/>
          <dgm:bulletEnabled val="1"/>
        </dgm:presLayoutVars>
      </dgm:prSet>
      <dgm:spPr/>
      <dgm:t>
        <a:bodyPr/>
        <a:lstStyle/>
        <a:p>
          <a:endParaRPr lang="es-AR"/>
        </a:p>
      </dgm:t>
    </dgm:pt>
    <dgm:pt modelId="{47D6AC2D-DFAA-4592-B5F8-3516B1B8F610}" type="pres">
      <dgm:prSet presAssocID="{2E0106E2-97F4-4CA6-9881-67DAA7056AAC}" presName="childText" presStyleLbl="revTx" presStyleIdx="1" presStyleCnt="2">
        <dgm:presLayoutVars>
          <dgm:bulletEnabled val="1"/>
        </dgm:presLayoutVars>
      </dgm:prSet>
      <dgm:spPr/>
      <dgm:t>
        <a:bodyPr/>
        <a:lstStyle/>
        <a:p>
          <a:endParaRPr lang="es-AR"/>
        </a:p>
      </dgm:t>
    </dgm:pt>
  </dgm:ptLst>
  <dgm:cxnLst>
    <dgm:cxn modelId="{4BE82F63-14CC-4741-A21B-B472424C1C37}" type="presOf" srcId="{7927839E-4ED5-433C-8CF0-37DDBB3F1E1A}" destId="{B5B9472E-F7CE-4038-9831-7E0C0B0EFD68}" srcOrd="0" destOrd="0" presId="urn:microsoft.com/office/officeart/2005/8/layout/vList2"/>
    <dgm:cxn modelId="{369BEF7F-5DFB-4AF5-A354-4858A33EB676}" srcId="{7927839E-4ED5-433C-8CF0-37DDBB3F1E1A}" destId="{02301F18-9E24-4E19-AA47-6BAD6F63EFA6}" srcOrd="0" destOrd="0" parTransId="{6D7F8C1C-8FEE-4997-88B8-8DC4E4585A63}" sibTransId="{1BF2FBCF-17F3-40B6-81B8-F20EFA2C1A98}"/>
    <dgm:cxn modelId="{B8B06B72-BB35-4636-AECE-E29B173890EA}" srcId="{69BA53BA-6FCE-4095-864E-CB65BB822810}" destId="{2E0106E2-97F4-4CA6-9881-67DAA7056AAC}" srcOrd="1" destOrd="0" parTransId="{DCAEBFAE-D303-4EB1-B57D-15C34F56DAC7}" sibTransId="{A0849595-80CA-41C5-B26F-43A24DDBE1F5}"/>
    <dgm:cxn modelId="{F4738448-BD17-4363-AD3D-27A7E35CE2E6}" type="presOf" srcId="{02301F18-9E24-4E19-AA47-6BAD6F63EFA6}" destId="{790A3B75-17A9-43F2-BA4C-7B78D0B549D8}" srcOrd="0" destOrd="0" presId="urn:microsoft.com/office/officeart/2005/8/layout/vList2"/>
    <dgm:cxn modelId="{C7365419-D055-44DF-AE9B-A80EAA9A3F3B}" type="presOf" srcId="{2E0106E2-97F4-4CA6-9881-67DAA7056AAC}" destId="{C9EFD030-20CD-414F-BB8F-847D61D354F4}" srcOrd="0" destOrd="0" presId="urn:microsoft.com/office/officeart/2005/8/layout/vList2"/>
    <dgm:cxn modelId="{8F1D408F-E96F-412A-9232-B6C93A748AE4}" srcId="{2E0106E2-97F4-4CA6-9881-67DAA7056AAC}" destId="{E078DE48-0B5F-4ED8-9A14-3536B925B760}" srcOrd="0" destOrd="0" parTransId="{D91D050B-1653-4431-9D0B-EF57FC46DC41}" sibTransId="{E064DC20-BBD6-4E6A-BACB-9F15D0CD4F9B}"/>
    <dgm:cxn modelId="{0D9880E0-6424-4B6F-A451-8186FB1E09EC}" type="presOf" srcId="{69BA53BA-6FCE-4095-864E-CB65BB822810}" destId="{3DC7D29B-67DC-4F27-B557-7FF3C0DDC0F7}" srcOrd="0" destOrd="0" presId="urn:microsoft.com/office/officeart/2005/8/layout/vList2"/>
    <dgm:cxn modelId="{084B895D-326A-4D86-A7B5-A64599F468DB}" type="presOf" srcId="{E078DE48-0B5F-4ED8-9A14-3536B925B760}" destId="{47D6AC2D-DFAA-4592-B5F8-3516B1B8F610}" srcOrd="0" destOrd="0" presId="urn:microsoft.com/office/officeart/2005/8/layout/vList2"/>
    <dgm:cxn modelId="{4547EBC2-A6E2-427C-812B-A01BE08FB268}" srcId="{69BA53BA-6FCE-4095-864E-CB65BB822810}" destId="{7927839E-4ED5-433C-8CF0-37DDBB3F1E1A}" srcOrd="0" destOrd="0" parTransId="{A292EB80-3533-46CC-9248-C63172504D73}" sibTransId="{6F3ECEF9-14D3-4215-9EAD-906E60C0EF75}"/>
    <dgm:cxn modelId="{9C71C874-FC71-40BD-842A-4022FC547149}" type="presParOf" srcId="{3DC7D29B-67DC-4F27-B557-7FF3C0DDC0F7}" destId="{B5B9472E-F7CE-4038-9831-7E0C0B0EFD68}" srcOrd="0" destOrd="0" presId="urn:microsoft.com/office/officeart/2005/8/layout/vList2"/>
    <dgm:cxn modelId="{D3F992AB-6CFF-4894-B79E-D1A2A2CDDC2E}" type="presParOf" srcId="{3DC7D29B-67DC-4F27-B557-7FF3C0DDC0F7}" destId="{790A3B75-17A9-43F2-BA4C-7B78D0B549D8}" srcOrd="1" destOrd="0" presId="urn:microsoft.com/office/officeart/2005/8/layout/vList2"/>
    <dgm:cxn modelId="{8BF12467-78F9-49AA-A2D6-AAEA5E0D1E11}" type="presParOf" srcId="{3DC7D29B-67DC-4F27-B557-7FF3C0DDC0F7}" destId="{C9EFD030-20CD-414F-BB8F-847D61D354F4}" srcOrd="2" destOrd="0" presId="urn:microsoft.com/office/officeart/2005/8/layout/vList2"/>
    <dgm:cxn modelId="{323298C0-0300-4AEA-8B76-B04A71E103BC}" type="presParOf" srcId="{3DC7D29B-67DC-4F27-B557-7FF3C0DDC0F7}" destId="{47D6AC2D-DFAA-4592-B5F8-3516B1B8F61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9472E-F7CE-4038-9831-7E0C0B0EFD68}">
      <dsp:nvSpPr>
        <dsp:cNvPr id="0" name=""/>
        <dsp:cNvSpPr/>
      </dsp:nvSpPr>
      <dsp:spPr>
        <a:xfrm>
          <a:off x="0" y="60355"/>
          <a:ext cx="8229600" cy="12548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s-ES_tradnl" sz="3300" kern="1200" dirty="0" smtClean="0"/>
            <a:t>Carga del DW (ETL)</a:t>
          </a:r>
          <a:endParaRPr lang="es-AR" sz="3300" kern="1200" dirty="0"/>
        </a:p>
      </dsp:txBody>
      <dsp:txXfrm>
        <a:off x="61256" y="121611"/>
        <a:ext cx="8107088" cy="1132313"/>
      </dsp:txXfrm>
    </dsp:sp>
    <dsp:sp modelId="{790A3B75-17A9-43F2-BA4C-7B78D0B549D8}">
      <dsp:nvSpPr>
        <dsp:cNvPr id="0" name=""/>
        <dsp:cNvSpPr/>
      </dsp:nvSpPr>
      <dsp:spPr>
        <a:xfrm>
          <a:off x="0" y="1315180"/>
          <a:ext cx="8229600" cy="1127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es-ES" sz="2600" kern="1200" dirty="0" smtClean="0"/>
            <a:t>Se </a:t>
          </a:r>
          <a:r>
            <a:rPr lang="es-ES" sz="2600" kern="1200" dirty="0" err="1" smtClean="0"/>
            <a:t>porcede</a:t>
          </a:r>
          <a:r>
            <a:rPr lang="es-ES" sz="2600" kern="1200" dirty="0" smtClean="0"/>
            <a:t> a ejecutar el script que posibilitará al </a:t>
          </a:r>
          <a:r>
            <a:rPr lang="es-ES" sz="2600" kern="1200" dirty="0" err="1" smtClean="0"/>
            <a:t>sw</a:t>
          </a:r>
          <a:r>
            <a:rPr lang="es-ES" sz="2600" kern="1200" dirty="0" smtClean="0"/>
            <a:t> de </a:t>
          </a:r>
          <a:r>
            <a:rPr lang="es-ES" sz="2600" kern="1200" dirty="0" err="1" smtClean="0"/>
            <a:t>business</a:t>
          </a:r>
          <a:r>
            <a:rPr lang="es-ES" sz="2600" kern="1200" dirty="0" smtClean="0"/>
            <a:t> </a:t>
          </a:r>
          <a:r>
            <a:rPr lang="es-ES" sz="2600" kern="1200" dirty="0" err="1" smtClean="0"/>
            <a:t>Int</a:t>
          </a:r>
          <a:r>
            <a:rPr lang="es-ES" sz="2600" kern="1200" dirty="0" smtClean="0"/>
            <a:t>. A trabajar con datos previamente existentes</a:t>
          </a:r>
          <a:endParaRPr lang="es-AR" sz="2600" kern="1200" dirty="0"/>
        </a:p>
      </dsp:txBody>
      <dsp:txXfrm>
        <a:off x="0" y="1315180"/>
        <a:ext cx="8229600" cy="1127115"/>
      </dsp:txXfrm>
    </dsp:sp>
    <dsp:sp modelId="{C9EFD030-20CD-414F-BB8F-847D61D354F4}">
      <dsp:nvSpPr>
        <dsp:cNvPr id="0" name=""/>
        <dsp:cNvSpPr/>
      </dsp:nvSpPr>
      <dsp:spPr>
        <a:xfrm>
          <a:off x="0" y="2442295"/>
          <a:ext cx="8229600" cy="12548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s-AR" sz="3300" kern="1200" dirty="0" smtClean="0"/>
            <a:t>Se configuran herramientas OLAP para el usuario final</a:t>
          </a:r>
          <a:endParaRPr lang="es-AR" sz="3300" kern="1200" dirty="0"/>
        </a:p>
      </dsp:txBody>
      <dsp:txXfrm>
        <a:off x="61256" y="2503551"/>
        <a:ext cx="8107088" cy="1132313"/>
      </dsp:txXfrm>
    </dsp:sp>
    <dsp:sp modelId="{47D6AC2D-DFAA-4592-B5F8-3516B1B8F610}">
      <dsp:nvSpPr>
        <dsp:cNvPr id="0" name=""/>
        <dsp:cNvSpPr/>
      </dsp:nvSpPr>
      <dsp:spPr>
        <a:xfrm>
          <a:off x="0" y="3697120"/>
          <a:ext cx="8229600" cy="76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es-ES" sz="2600" kern="1200" dirty="0" smtClean="0"/>
            <a:t>Se implementa una interfaz desktop y web que ofrece </a:t>
          </a:r>
          <a:r>
            <a:rPr lang="es-ES" sz="2600" kern="1200" dirty="0" err="1" smtClean="0"/>
            <a:t>MicroStrategy</a:t>
          </a:r>
          <a:endParaRPr lang="es-AR" sz="2600" kern="1200" dirty="0"/>
        </a:p>
      </dsp:txBody>
      <dsp:txXfrm>
        <a:off x="0" y="3697120"/>
        <a:ext cx="8229600" cy="7684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73CF3EE-F452-4444-9BD0-B67F7F98F74E}" type="slidenum">
              <a:rPr lang="en-US"/>
              <a:pPr/>
              <a:t>‹Nº›</a:t>
            </a:fld>
            <a:endParaRPr lang="en-US"/>
          </a:p>
        </p:txBody>
      </p:sp>
    </p:spTree>
    <p:extLst>
      <p:ext uri="{BB962C8B-B14F-4D97-AF65-F5344CB8AC3E}">
        <p14:creationId xmlns:p14="http://schemas.microsoft.com/office/powerpoint/2010/main" val="1715601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0C6678E-07E1-4D61-81E6-42E65569BD0F}" type="slidenum">
              <a:rPr lang="en-US"/>
              <a:pPr/>
              <a:t>‹Nº›</a:t>
            </a:fld>
            <a:endParaRPr lang="en-US"/>
          </a:p>
        </p:txBody>
      </p:sp>
    </p:spTree>
    <p:extLst>
      <p:ext uri="{BB962C8B-B14F-4D97-AF65-F5344CB8AC3E}">
        <p14:creationId xmlns:p14="http://schemas.microsoft.com/office/powerpoint/2010/main" val="28845945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a de título">
    <p:spTree>
      <p:nvGrpSpPr>
        <p:cNvPr id="1" name=""/>
        <p:cNvGrpSpPr/>
        <p:nvPr/>
      </p:nvGrpSpPr>
      <p:grpSpPr>
        <a:xfrm>
          <a:off x="0" y="0"/>
          <a:ext cx="0" cy="0"/>
          <a:chOff x="0" y="0"/>
          <a:chExt cx="0" cy="0"/>
        </a:xfrm>
      </p:grpSpPr>
      <p:sp>
        <p:nvSpPr>
          <p:cNvPr id="3087" name="Rectangle 15"/>
          <p:cNvSpPr>
            <a:spLocks noChangeArrowheads="1"/>
          </p:cNvSpPr>
          <p:nvPr/>
        </p:nvSpPr>
        <p:spPr bwMode="gray">
          <a:xfrm>
            <a:off x="7172325" y="1062038"/>
            <a:ext cx="1971675" cy="5795962"/>
          </a:xfrm>
          <a:prstGeom prst="rect">
            <a:avLst/>
          </a:prstGeom>
          <a:blipFill dpi="0" rotWithShape="1">
            <a:blip r:embed="rId2" cstate="print"/>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086" name="Rectangle 14"/>
          <p:cNvSpPr>
            <a:spLocks noChangeArrowheads="1"/>
          </p:cNvSpPr>
          <p:nvPr/>
        </p:nvSpPr>
        <p:spPr bwMode="gray">
          <a:xfrm>
            <a:off x="7172325" y="1028700"/>
            <a:ext cx="1971675" cy="5829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088" name="Rectangle 16"/>
          <p:cNvSpPr>
            <a:spLocks noChangeArrowheads="1"/>
          </p:cNvSpPr>
          <p:nvPr/>
        </p:nvSpPr>
        <p:spPr bwMode="gray">
          <a:xfrm>
            <a:off x="0" y="0"/>
            <a:ext cx="7142163" cy="5734050"/>
          </a:xfrm>
          <a:prstGeom prst="rect">
            <a:avLst/>
          </a:prstGeom>
          <a:blipFill dpi="0" rotWithShape="1">
            <a:blip r:embed="rId3" cstate="print"/>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089" name="Rectangle 17"/>
          <p:cNvSpPr>
            <a:spLocks noChangeArrowheads="1"/>
          </p:cNvSpPr>
          <p:nvPr/>
        </p:nvSpPr>
        <p:spPr bwMode="gray">
          <a:xfrm>
            <a:off x="0" y="5676900"/>
            <a:ext cx="7142163" cy="1182688"/>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090" name="Rectangle 18"/>
          <p:cNvSpPr>
            <a:spLocks noChangeArrowheads="1"/>
          </p:cNvSpPr>
          <p:nvPr/>
        </p:nvSpPr>
        <p:spPr bwMode="gray">
          <a:xfrm>
            <a:off x="7172325" y="0"/>
            <a:ext cx="1971675" cy="9906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pic>
        <p:nvPicPr>
          <p:cNvPr id="3091" name="Picture 19" descr="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676775" y="1323975"/>
            <a:ext cx="2465388" cy="3387725"/>
          </a:xfrm>
          <a:prstGeom prst="rect">
            <a:avLst/>
          </a:prstGeom>
          <a:noFill/>
          <a:extLst>
            <a:ext uri="{909E8E84-426E-40DD-AFC4-6F175D3DCCD1}">
              <a14:hiddenFill xmlns:a14="http://schemas.microsoft.com/office/drawing/2010/main">
                <a:solidFill>
                  <a:srgbClr val="FFFFFF"/>
                </a:solidFill>
              </a14:hiddenFill>
            </a:ext>
          </a:extLst>
        </p:spPr>
      </p:pic>
      <p:sp>
        <p:nvSpPr>
          <p:cNvPr id="3092" name="Rectangle 20"/>
          <p:cNvSpPr>
            <a:spLocks noChangeArrowheads="1"/>
          </p:cNvSpPr>
          <p:nvPr/>
        </p:nvSpPr>
        <p:spPr bwMode="gray">
          <a:xfrm>
            <a:off x="1571625" y="4721225"/>
            <a:ext cx="7572375" cy="1603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s-AR"/>
          </a:p>
        </p:txBody>
      </p:sp>
      <p:sp>
        <p:nvSpPr>
          <p:cNvPr id="3074" name="Rectangle 2"/>
          <p:cNvSpPr>
            <a:spLocks noGrp="1" noChangeArrowheads="1"/>
          </p:cNvSpPr>
          <p:nvPr>
            <p:ph type="ctrTitle"/>
          </p:nvPr>
        </p:nvSpPr>
        <p:spPr>
          <a:xfrm>
            <a:off x="1981200" y="4800600"/>
            <a:ext cx="7096125" cy="990600"/>
          </a:xfrm>
        </p:spPr>
        <p:txBody>
          <a:bodyPr/>
          <a:lstStyle>
            <a:lvl1pPr algn="l">
              <a:defRPr sz="4900"/>
            </a:lvl1pPr>
          </a:lstStyle>
          <a:p>
            <a:pPr lvl="0"/>
            <a:r>
              <a:rPr lang="es-ES" noProof="0" smtClean="0"/>
              <a:t>Haga clic para modificar el estilo de título del patrón</a:t>
            </a:r>
            <a:endParaRPr lang="en-US" noProof="0" smtClean="0"/>
          </a:p>
        </p:txBody>
      </p:sp>
      <p:sp>
        <p:nvSpPr>
          <p:cNvPr id="3075" name="Rectangle 3"/>
          <p:cNvSpPr>
            <a:spLocks noGrp="1" noChangeArrowheads="1"/>
          </p:cNvSpPr>
          <p:nvPr>
            <p:ph type="subTitle" idx="1"/>
          </p:nvPr>
        </p:nvSpPr>
        <p:spPr>
          <a:xfrm>
            <a:off x="3711575" y="5943600"/>
            <a:ext cx="4038600" cy="457200"/>
          </a:xfrm>
        </p:spPr>
        <p:txBody>
          <a:bodyPr/>
          <a:lstStyle>
            <a:lvl1pPr marL="0" indent="0">
              <a:buFontTx/>
              <a:buNone/>
              <a:defRPr sz="1800">
                <a:latin typeface="Times New Roman" pitchFamily="18" charset="0"/>
              </a:defRPr>
            </a:lvl1pPr>
          </a:lstStyle>
          <a:p>
            <a:pPr lvl="0"/>
            <a:r>
              <a:rPr lang="es-ES" noProof="0" smtClean="0"/>
              <a:t>Haga clic para modificar el estilo de subtítulo del patrón</a:t>
            </a:r>
            <a:endParaRPr lang="en-US" noProof="0" smtClean="0"/>
          </a:p>
        </p:txBody>
      </p:sp>
      <p:sp>
        <p:nvSpPr>
          <p:cNvPr id="3076" name="Rectangle 4"/>
          <p:cNvSpPr>
            <a:spLocks noGrp="1" noChangeArrowheads="1"/>
          </p:cNvSpPr>
          <p:nvPr>
            <p:ph type="dt" sz="half" idx="2"/>
          </p:nvPr>
        </p:nvSpPr>
        <p:spPr>
          <a:xfrm>
            <a:off x="457200" y="6553200"/>
            <a:ext cx="2133600" cy="168275"/>
          </a:xfrm>
        </p:spPr>
        <p:txBody>
          <a:bodyPr/>
          <a:lstStyle>
            <a:lvl1pPr>
              <a:defRPr/>
            </a:lvl1pPr>
          </a:lstStyle>
          <a:p>
            <a:endParaRPr lang="en-US"/>
          </a:p>
        </p:txBody>
      </p:sp>
      <p:sp>
        <p:nvSpPr>
          <p:cNvPr id="3077" name="Rectangle 5"/>
          <p:cNvSpPr>
            <a:spLocks noGrp="1" noChangeArrowheads="1"/>
          </p:cNvSpPr>
          <p:nvPr>
            <p:ph type="ftr" sz="quarter" idx="3"/>
          </p:nvPr>
        </p:nvSpPr>
        <p:spPr>
          <a:xfrm>
            <a:off x="3124200" y="6553200"/>
            <a:ext cx="2895600" cy="168275"/>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553200"/>
            <a:ext cx="2133600" cy="168275"/>
          </a:xfrm>
        </p:spPr>
        <p:txBody>
          <a:bodyPr/>
          <a:lstStyle>
            <a:lvl1pPr>
              <a:defRPr/>
            </a:lvl1pPr>
          </a:lstStyle>
          <a:p>
            <a:fld id="{BE601454-026C-42D3-BEFB-1275D9E7AAF6}" type="slidenum">
              <a:rPr lang="en-US"/>
              <a:pPr/>
              <a:t>‹Nº›</a:t>
            </a:fld>
            <a:endParaRPr lang="en-US"/>
          </a:p>
        </p:txBody>
      </p:sp>
      <p:sp>
        <p:nvSpPr>
          <p:cNvPr id="3084" name="Text Box 12"/>
          <p:cNvSpPr txBox="1">
            <a:spLocks noChangeArrowheads="1"/>
          </p:cNvSpPr>
          <p:nvPr/>
        </p:nvSpPr>
        <p:spPr bwMode="gray">
          <a:xfrm>
            <a:off x="7239000" y="304800"/>
            <a:ext cx="18383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rgbClr val="FFFFFF"/>
                </a:solidFill>
                <a:latin typeface="Arial Black" pitchFamily="34" charset="0"/>
              </a:rPr>
              <a:t>L/O/G/O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wipe(up)">
                                      <p:cBhvr>
                                        <p:cTn id="7" dur="1000"/>
                                        <p:tgtEl>
                                          <p:spTgt spid="30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90"/>
                                        </p:tgtEl>
                                        <p:attrNameLst>
                                          <p:attrName>style.visibility</p:attrName>
                                        </p:attrNameLst>
                                      </p:cBhvr>
                                      <p:to>
                                        <p:strVal val="visible"/>
                                      </p:to>
                                    </p:set>
                                    <p:animEffect transition="in" filter="fade">
                                      <p:cBhvr>
                                        <p:cTn id="10" dur="1000"/>
                                        <p:tgtEl>
                                          <p:spTgt spid="3090"/>
                                        </p:tgtEl>
                                      </p:cBhvr>
                                    </p:animEffect>
                                  </p:childTnLst>
                                </p:cTn>
                              </p:par>
                            </p:childTnLst>
                          </p:cTn>
                        </p:par>
                        <p:par>
                          <p:cTn id="11" fill="hold" nodeType="afterGroup">
                            <p:stCondLst>
                              <p:cond delay="1000"/>
                            </p:stCondLst>
                            <p:childTnLst>
                              <p:par>
                                <p:cTn id="12" presetID="18" presetClass="entr" presetSubtype="12" fill="hold" grpId="0" nodeType="afterEffect">
                                  <p:stCondLst>
                                    <p:cond delay="0"/>
                                  </p:stCondLst>
                                  <p:childTnLst>
                                    <p:set>
                                      <p:cBhvr>
                                        <p:cTn id="13" dur="1" fill="hold">
                                          <p:stCondLst>
                                            <p:cond delay="0"/>
                                          </p:stCondLst>
                                        </p:cTn>
                                        <p:tgtEl>
                                          <p:spTgt spid="3089"/>
                                        </p:tgtEl>
                                        <p:attrNameLst>
                                          <p:attrName>style.visibility</p:attrName>
                                        </p:attrNameLst>
                                      </p:cBhvr>
                                      <p:to>
                                        <p:strVal val="visible"/>
                                      </p:to>
                                    </p:set>
                                    <p:animEffect transition="in" filter="strips(downLeft)">
                                      <p:cBhvr>
                                        <p:cTn id="14" dur="500"/>
                                        <p:tgtEl>
                                          <p:spTgt spid="308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animEffect transition="in" filter="fade">
                                      <p:cBhvr>
                                        <p:cTn id="17" dur="1000"/>
                                        <p:tgtEl>
                                          <p:spTgt spid="3084"/>
                                        </p:tgtEl>
                                      </p:cBhvr>
                                    </p:animEffect>
                                  </p:childTnLst>
                                </p:cTn>
                              </p:par>
                            </p:childTnLst>
                          </p:cTn>
                        </p:par>
                        <p:par>
                          <p:cTn id="18" fill="hold" nodeType="afterGroup">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088"/>
                                        </p:tgtEl>
                                        <p:attrNameLst>
                                          <p:attrName>style.visibility</p:attrName>
                                        </p:attrNameLst>
                                      </p:cBhvr>
                                      <p:to>
                                        <p:strVal val="visible"/>
                                      </p:to>
                                    </p:set>
                                    <p:animEffect transition="in" filter="fade">
                                      <p:cBhvr>
                                        <p:cTn id="21" dur="1000"/>
                                        <p:tgtEl>
                                          <p:spTgt spid="3088"/>
                                        </p:tgtEl>
                                      </p:cBhvr>
                                    </p:animEffect>
                                  </p:childTnLst>
                                </p:cTn>
                              </p:par>
                            </p:childTnLst>
                          </p:cTn>
                        </p:par>
                        <p:par>
                          <p:cTn id="22" fill="hold" nodeType="afterGroup">
                            <p:stCondLst>
                              <p:cond delay="3000"/>
                            </p:stCondLst>
                            <p:childTnLst>
                              <p:par>
                                <p:cTn id="23" presetID="17" presetClass="entr" presetSubtype="10" fill="hold" grpId="0" nodeType="afterEffect">
                                  <p:stCondLst>
                                    <p:cond delay="0"/>
                                  </p:stCondLst>
                                  <p:childTnLst>
                                    <p:set>
                                      <p:cBhvr>
                                        <p:cTn id="24" dur="1" fill="hold">
                                          <p:stCondLst>
                                            <p:cond delay="0"/>
                                          </p:stCondLst>
                                        </p:cTn>
                                        <p:tgtEl>
                                          <p:spTgt spid="3092"/>
                                        </p:tgtEl>
                                        <p:attrNameLst>
                                          <p:attrName>style.visibility</p:attrName>
                                        </p:attrNameLst>
                                      </p:cBhvr>
                                      <p:to>
                                        <p:strVal val="visible"/>
                                      </p:to>
                                    </p:set>
                                    <p:anim calcmode="lin" valueType="num">
                                      <p:cBhvr>
                                        <p:cTn id="25" dur="500" fill="hold"/>
                                        <p:tgtEl>
                                          <p:spTgt spid="3092"/>
                                        </p:tgtEl>
                                        <p:attrNameLst>
                                          <p:attrName>ppt_w</p:attrName>
                                        </p:attrNameLst>
                                      </p:cBhvr>
                                      <p:tavLst>
                                        <p:tav tm="0">
                                          <p:val>
                                            <p:fltVal val="0"/>
                                          </p:val>
                                        </p:tav>
                                        <p:tav tm="100000">
                                          <p:val>
                                            <p:strVal val="#ppt_w"/>
                                          </p:val>
                                        </p:tav>
                                      </p:tavLst>
                                    </p:anim>
                                    <p:anim calcmode="lin" valueType="num">
                                      <p:cBhvr>
                                        <p:cTn id="26" dur="500" fill="hold"/>
                                        <p:tgtEl>
                                          <p:spTgt spid="3092"/>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3500"/>
                            </p:stCondLst>
                            <p:childTnLst>
                              <p:par>
                                <p:cTn id="28" presetID="29" presetClass="entr" presetSubtype="0" fill="hold" grpId="0" nodeType="afterEffect">
                                  <p:stCondLst>
                                    <p:cond delay="0"/>
                                  </p:stCondLst>
                                  <p:childTnLst>
                                    <p:set>
                                      <p:cBhvr>
                                        <p:cTn id="29" dur="1" fill="hold">
                                          <p:stCondLst>
                                            <p:cond delay="0"/>
                                          </p:stCondLst>
                                        </p:cTn>
                                        <p:tgtEl>
                                          <p:spTgt spid="3074"/>
                                        </p:tgtEl>
                                        <p:attrNameLst>
                                          <p:attrName>style.visibility</p:attrName>
                                        </p:attrNameLst>
                                      </p:cBhvr>
                                      <p:to>
                                        <p:strVal val="visible"/>
                                      </p:to>
                                    </p:set>
                                    <p:anim calcmode="lin" valueType="num">
                                      <p:cBhvr>
                                        <p:cTn id="30" dur="500" fill="hold"/>
                                        <p:tgtEl>
                                          <p:spTgt spid="3074"/>
                                        </p:tgtEl>
                                        <p:attrNameLst>
                                          <p:attrName>ppt_x</p:attrName>
                                        </p:attrNameLst>
                                      </p:cBhvr>
                                      <p:tavLst>
                                        <p:tav tm="0">
                                          <p:val>
                                            <p:strVal val="#ppt_x-.2"/>
                                          </p:val>
                                        </p:tav>
                                        <p:tav tm="100000">
                                          <p:val>
                                            <p:strVal val="#ppt_x"/>
                                          </p:val>
                                        </p:tav>
                                      </p:tavLst>
                                    </p:anim>
                                    <p:anim calcmode="lin" valueType="num">
                                      <p:cBhvr>
                                        <p:cTn id="31"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32" dur="500"/>
                                        <p:tgtEl>
                                          <p:spTgt spid="3074"/>
                                        </p:tgtEl>
                                      </p:cBhvr>
                                    </p:animEffect>
                                  </p:childTnLst>
                                </p:cTn>
                              </p:par>
                              <p:par>
                                <p:cTn id="33" presetID="37" presetClass="entr" presetSubtype="0" fill="hold" grpId="0" nodeType="withEffect">
                                  <p:stCondLst>
                                    <p:cond delay="0"/>
                                  </p:stCondLst>
                                  <p:childTnLst>
                                    <p:set>
                                      <p:cBhvr>
                                        <p:cTn id="34" dur="1" fill="hold">
                                          <p:stCondLst>
                                            <p:cond delay="0"/>
                                          </p:stCondLst>
                                        </p:cTn>
                                        <p:tgtEl>
                                          <p:spTgt spid="3075">
                                            <p:txEl>
                                              <p:pRg st="0" end="0"/>
                                            </p:txEl>
                                          </p:spTgt>
                                        </p:tgtEl>
                                        <p:attrNameLst>
                                          <p:attrName>style.visibility</p:attrName>
                                        </p:attrNameLst>
                                      </p:cBhvr>
                                      <p:to>
                                        <p:strVal val="visible"/>
                                      </p:to>
                                    </p:set>
                                    <p:animEffect transition="in" filter="fade">
                                      <p:cBhvr>
                                        <p:cTn id="35" dur="1000"/>
                                        <p:tgtEl>
                                          <p:spTgt spid="3075">
                                            <p:txEl>
                                              <p:pRg st="0" end="0"/>
                                            </p:txEl>
                                          </p:spTgt>
                                        </p:tgtEl>
                                      </p:cBhvr>
                                    </p:animEffect>
                                    <p:anim calcmode="lin" valueType="num">
                                      <p:cBhvr>
                                        <p:cTn id="36" dur="1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075">
                                            <p:txEl>
                                              <p:pRg st="0" end="0"/>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075">
                                            <p:txEl>
                                              <p:pRg st="0" end="0"/>
                                            </p:txEl>
                                          </p:spTgt>
                                        </p:tgtEl>
                                        <p:attrNameLst>
                                          <p:attrName>ppt_y</p:attrName>
                                        </p:attrNameLst>
                                      </p:cBhvr>
                                      <p:tavLst>
                                        <p:tav tm="0">
                                          <p:val>
                                            <p:strVal val="#ppt_y-.03"/>
                                          </p:val>
                                        </p:tav>
                                        <p:tav tm="100000">
                                          <p:val>
                                            <p:strVal val="#ppt_y"/>
                                          </p:val>
                                        </p:tav>
                                      </p:tavLst>
                                    </p:anim>
                                  </p:childTnLst>
                                </p:cTn>
                              </p:par>
                            </p:childTnLst>
                          </p:cTn>
                        </p:par>
                        <p:par>
                          <p:cTn id="39" fill="hold" nodeType="afterGroup">
                            <p:stCondLst>
                              <p:cond delay="4500"/>
                            </p:stCondLst>
                            <p:childTnLst>
                              <p:par>
                                <p:cTn id="40" presetID="18" presetClass="entr" presetSubtype="12" fill="hold" grpId="0" nodeType="afterEffect">
                                  <p:stCondLst>
                                    <p:cond delay="0"/>
                                  </p:stCondLst>
                                  <p:childTnLst>
                                    <p:set>
                                      <p:cBhvr>
                                        <p:cTn id="41" dur="1" fill="hold">
                                          <p:stCondLst>
                                            <p:cond delay="0"/>
                                          </p:stCondLst>
                                        </p:cTn>
                                        <p:tgtEl>
                                          <p:spTgt spid="3086"/>
                                        </p:tgtEl>
                                        <p:attrNameLst>
                                          <p:attrName>style.visibility</p:attrName>
                                        </p:attrNameLst>
                                      </p:cBhvr>
                                      <p:to>
                                        <p:strVal val="visible"/>
                                      </p:to>
                                    </p:set>
                                    <p:animEffect transition="in" filter="strips(downLeft)">
                                      <p:cBhvr>
                                        <p:cTn id="42" dur="1000"/>
                                        <p:tgtEl>
                                          <p:spTgt spid="3086"/>
                                        </p:tgtEl>
                                      </p:cBhvr>
                                    </p:animEffect>
                                  </p:childTnLst>
                                </p:cTn>
                              </p:par>
                            </p:childTnLst>
                          </p:cTn>
                        </p:par>
                        <p:par>
                          <p:cTn id="43" fill="hold" nodeType="afterGroup">
                            <p:stCondLst>
                              <p:cond delay="5500"/>
                            </p:stCondLst>
                            <p:childTnLst>
                              <p:par>
                                <p:cTn id="44" presetID="42" presetClass="entr" presetSubtype="0" fill="hold" nodeType="afterEffect">
                                  <p:stCondLst>
                                    <p:cond delay="0"/>
                                  </p:stCondLst>
                                  <p:childTnLst>
                                    <p:set>
                                      <p:cBhvr>
                                        <p:cTn id="45" dur="1" fill="hold">
                                          <p:stCondLst>
                                            <p:cond delay="0"/>
                                          </p:stCondLst>
                                        </p:cTn>
                                        <p:tgtEl>
                                          <p:spTgt spid="3091"/>
                                        </p:tgtEl>
                                        <p:attrNameLst>
                                          <p:attrName>style.visibility</p:attrName>
                                        </p:attrNameLst>
                                      </p:cBhvr>
                                      <p:to>
                                        <p:strVal val="visible"/>
                                      </p:to>
                                    </p:set>
                                    <p:animEffect transition="in" filter="fade">
                                      <p:cBhvr>
                                        <p:cTn id="46" dur="500"/>
                                        <p:tgtEl>
                                          <p:spTgt spid="3091"/>
                                        </p:tgtEl>
                                      </p:cBhvr>
                                    </p:animEffect>
                                    <p:anim calcmode="lin" valueType="num">
                                      <p:cBhvr>
                                        <p:cTn id="47" dur="500" fill="hold"/>
                                        <p:tgtEl>
                                          <p:spTgt spid="3091"/>
                                        </p:tgtEl>
                                        <p:attrNameLst>
                                          <p:attrName>ppt_x</p:attrName>
                                        </p:attrNameLst>
                                      </p:cBhvr>
                                      <p:tavLst>
                                        <p:tav tm="0">
                                          <p:val>
                                            <p:strVal val="#ppt_x"/>
                                          </p:val>
                                        </p:tav>
                                        <p:tav tm="100000">
                                          <p:val>
                                            <p:strVal val="#ppt_x"/>
                                          </p:val>
                                        </p:tav>
                                      </p:tavLst>
                                    </p:anim>
                                    <p:anim calcmode="lin" valueType="num">
                                      <p:cBhvr>
                                        <p:cTn id="48" dur="500" fill="hold"/>
                                        <p:tgtEl>
                                          <p:spTgt spid="30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animBg="1"/>
      <p:bldP spid="3086" grpId="0" animBg="1"/>
      <p:bldP spid="3088" grpId="0" animBg="1"/>
      <p:bldP spid="3089" grpId="0" animBg="1"/>
      <p:bldP spid="3090" grpId="0" animBg="1"/>
      <p:bldP spid="3092" grpId="0" animBg="1"/>
      <p:bldP spid="3074" grpId="0"/>
      <p:bldP spid="3075" grpId="0" build="p">
        <p:tmplLst>
          <p:tmpl lvl="1">
            <p:tnLst>
              <p:par>
                <p:cTn presetID="37"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1000"/>
                        <p:tgtEl>
                          <p:spTgt spid="3075"/>
                        </p:tgtEl>
                      </p:cBhvr>
                    </p:animEffect>
                    <p:anim calcmode="lin" valueType="num">
                      <p:cBhvr>
                        <p:cTn dur="1000" fill="hold"/>
                        <p:tgtEl>
                          <p:spTgt spid="3075"/>
                        </p:tgtEl>
                        <p:attrNameLst>
                          <p:attrName>ppt_x</p:attrName>
                        </p:attrNameLst>
                      </p:cBhvr>
                      <p:tavLst>
                        <p:tav tm="0">
                          <p:val>
                            <p:strVal val="#ppt_x"/>
                          </p:val>
                        </p:tav>
                        <p:tav tm="100000">
                          <p:val>
                            <p:strVal val="#ppt_x"/>
                          </p:val>
                        </p:tav>
                      </p:tavLst>
                    </p:anim>
                    <p:anim calcmode="lin" valueType="num">
                      <p:cBhvr>
                        <p:cTn dur="900" decel="100000" fill="hold"/>
                        <p:tgtEl>
                          <p:spTgt spid="3075"/>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3075"/>
                        </p:tgtEl>
                        <p:attrNameLst>
                          <p:attrName>ppt_y</p:attrName>
                        </p:attrNameLst>
                      </p:cBhvr>
                      <p:tavLst>
                        <p:tav tm="0">
                          <p:val>
                            <p:strVal val="#ppt_y-.03"/>
                          </p:val>
                        </p:tav>
                        <p:tav tm="100000">
                          <p:val>
                            <p:strVal val="#ppt_y"/>
                          </p:val>
                        </p:tav>
                      </p:tavLst>
                    </p:anim>
                  </p:childTnLst>
                </p:cTn>
              </p:par>
            </p:tnLst>
          </p:tmpl>
        </p:tmplLst>
      </p:bldP>
      <p:bldP spid="308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6A5765F2-2FEE-4FD4-BF34-9BF45E4DF9B1}" type="slidenum">
              <a:rPr lang="en-US"/>
              <a:pPr/>
              <a:t>‹Nº›</a:t>
            </a:fld>
            <a:endParaRPr lang="en-US"/>
          </a:p>
        </p:txBody>
      </p:sp>
    </p:spTree>
    <p:extLst>
      <p:ext uri="{BB962C8B-B14F-4D97-AF65-F5344CB8AC3E}">
        <p14:creationId xmlns:p14="http://schemas.microsoft.com/office/powerpoint/2010/main" val="248634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7963"/>
            <a:ext cx="2057400" cy="57658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07963"/>
            <a:ext cx="6019800" cy="5765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AD47D79-5CEA-4D6E-825E-19FA5FFBF980}" type="slidenum">
              <a:rPr lang="en-US"/>
              <a:pPr/>
              <a:t>‹Nº›</a:t>
            </a:fld>
            <a:endParaRPr lang="en-US"/>
          </a:p>
        </p:txBody>
      </p:sp>
    </p:spTree>
    <p:extLst>
      <p:ext uri="{BB962C8B-B14F-4D97-AF65-F5344CB8AC3E}">
        <p14:creationId xmlns:p14="http://schemas.microsoft.com/office/powerpoint/2010/main" val="1593999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7963"/>
            <a:ext cx="8229600" cy="792162"/>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457200" y="1447800"/>
            <a:ext cx="8229600" cy="4525963"/>
          </a:xfrm>
        </p:spPr>
        <p:txBody>
          <a:bodyPr/>
          <a:lstStyle/>
          <a:p>
            <a:r>
              <a:rPr lang="es-ES" smtClean="0"/>
              <a:t>Haga clic en el icono para agregar una tabla</a:t>
            </a:r>
            <a:endParaRPr lang="es-AR"/>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n-U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C2F86FD6-0A8C-47FD-B459-B45BA3C902CA}" type="slidenum">
              <a:rPr lang="en-US"/>
              <a:pPr/>
              <a:t>‹Nº›</a:t>
            </a:fld>
            <a:endParaRPr lang="en-US"/>
          </a:p>
        </p:txBody>
      </p:sp>
    </p:spTree>
    <p:extLst>
      <p:ext uri="{BB962C8B-B14F-4D97-AF65-F5344CB8AC3E}">
        <p14:creationId xmlns:p14="http://schemas.microsoft.com/office/powerpoint/2010/main" val="2034509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7963"/>
            <a:ext cx="8229600" cy="792162"/>
          </a:xfrm>
        </p:spPr>
        <p:txBody>
          <a:bodyPr/>
          <a:lstStyle/>
          <a:p>
            <a:r>
              <a:rPr lang="es-ES" smtClean="0"/>
              <a:t>Haga clic para modificar el estilo de título del patrón</a:t>
            </a:r>
            <a:endParaRPr lang="es-AR"/>
          </a:p>
        </p:txBody>
      </p:sp>
      <p:sp>
        <p:nvSpPr>
          <p:cNvPr id="3" name="2 Marcador de gráfico"/>
          <p:cNvSpPr>
            <a:spLocks noGrp="1"/>
          </p:cNvSpPr>
          <p:nvPr>
            <p:ph type="chart" idx="1"/>
          </p:nvPr>
        </p:nvSpPr>
        <p:spPr>
          <a:xfrm>
            <a:off x="457200" y="1447800"/>
            <a:ext cx="8229600" cy="4525963"/>
          </a:xfrm>
        </p:spPr>
        <p:txBody>
          <a:bodyPr/>
          <a:lstStyle/>
          <a:p>
            <a:r>
              <a:rPr lang="es-ES" smtClean="0"/>
              <a:t>Haga clic en el icono para agregar un gráfico</a:t>
            </a:r>
            <a:endParaRPr lang="es-AR"/>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n-U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59B4A852-6D60-4DB5-A7D4-FD521B662BE9}" type="slidenum">
              <a:rPr lang="en-US"/>
              <a:pPr/>
              <a:t>‹Nº›</a:t>
            </a:fld>
            <a:endParaRPr lang="en-US"/>
          </a:p>
        </p:txBody>
      </p:sp>
    </p:spTree>
    <p:extLst>
      <p:ext uri="{BB962C8B-B14F-4D97-AF65-F5344CB8AC3E}">
        <p14:creationId xmlns:p14="http://schemas.microsoft.com/office/powerpoint/2010/main" val="54016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7963"/>
            <a:ext cx="8229600" cy="792162"/>
          </a:xfrm>
        </p:spPr>
        <p:txBody>
          <a:bodyPr/>
          <a:lstStyle/>
          <a:p>
            <a:r>
              <a:rPr lang="es-ES" smtClean="0"/>
              <a:t>Haga clic para modificar el estilo de título del patrón</a:t>
            </a:r>
            <a:endParaRPr lang="es-AR"/>
          </a:p>
        </p:txBody>
      </p:sp>
      <p:sp>
        <p:nvSpPr>
          <p:cNvPr id="3" name="2 Marcador de SmartArt"/>
          <p:cNvSpPr>
            <a:spLocks noGrp="1"/>
          </p:cNvSpPr>
          <p:nvPr>
            <p:ph type="dgm" idx="1"/>
          </p:nvPr>
        </p:nvSpPr>
        <p:spPr>
          <a:xfrm>
            <a:off x="457200" y="1447800"/>
            <a:ext cx="8229600" cy="4525963"/>
          </a:xfrm>
        </p:spPr>
        <p:txBody>
          <a:bodyPr/>
          <a:lstStyle/>
          <a:p>
            <a:r>
              <a:rPr lang="es-ES" smtClean="0"/>
              <a:t>Haga clic en el icono para agregar un elemento gráfico SmartArt</a:t>
            </a:r>
            <a:endParaRPr lang="es-AR"/>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n-U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C3A73B7E-017E-4225-803A-6999033F5346}" type="slidenum">
              <a:rPr lang="en-US"/>
              <a:pPr/>
              <a:t>‹Nº›</a:t>
            </a:fld>
            <a:endParaRPr lang="en-US"/>
          </a:p>
        </p:txBody>
      </p:sp>
    </p:spTree>
    <p:extLst>
      <p:ext uri="{BB962C8B-B14F-4D97-AF65-F5344CB8AC3E}">
        <p14:creationId xmlns:p14="http://schemas.microsoft.com/office/powerpoint/2010/main" val="277982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ABBAA26-125B-4334-A991-1B369D11F0F3}" type="slidenum">
              <a:rPr lang="en-US"/>
              <a:pPr/>
              <a:t>‹Nº›</a:t>
            </a:fld>
            <a:endParaRPr lang="en-US"/>
          </a:p>
        </p:txBody>
      </p:sp>
    </p:spTree>
    <p:extLst>
      <p:ext uri="{BB962C8B-B14F-4D97-AF65-F5344CB8AC3E}">
        <p14:creationId xmlns:p14="http://schemas.microsoft.com/office/powerpoint/2010/main" val="13224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F1B7A7AB-AE6A-468B-9BCF-50A96428FE8F}" type="slidenum">
              <a:rPr lang="en-US"/>
              <a:pPr/>
              <a:t>‹Nº›</a:t>
            </a:fld>
            <a:endParaRPr lang="en-US"/>
          </a:p>
        </p:txBody>
      </p:sp>
    </p:spTree>
    <p:extLst>
      <p:ext uri="{BB962C8B-B14F-4D97-AF65-F5344CB8AC3E}">
        <p14:creationId xmlns:p14="http://schemas.microsoft.com/office/powerpoint/2010/main" val="11482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5BA6CB84-1306-418C-9457-17BFA7236F03}" type="slidenum">
              <a:rPr lang="en-US"/>
              <a:pPr/>
              <a:t>‹Nº›</a:t>
            </a:fld>
            <a:endParaRPr lang="en-US"/>
          </a:p>
        </p:txBody>
      </p:sp>
    </p:spTree>
    <p:extLst>
      <p:ext uri="{BB962C8B-B14F-4D97-AF65-F5344CB8AC3E}">
        <p14:creationId xmlns:p14="http://schemas.microsoft.com/office/powerpoint/2010/main" val="296665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904553CB-C3E7-4161-A875-48AB4F9F3281}" type="slidenum">
              <a:rPr lang="en-US"/>
              <a:pPr/>
              <a:t>‹Nº›</a:t>
            </a:fld>
            <a:endParaRPr lang="en-US"/>
          </a:p>
        </p:txBody>
      </p:sp>
    </p:spTree>
    <p:extLst>
      <p:ext uri="{BB962C8B-B14F-4D97-AF65-F5344CB8AC3E}">
        <p14:creationId xmlns:p14="http://schemas.microsoft.com/office/powerpoint/2010/main" val="369533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A81D2A92-9781-44B6-B7BE-782D8A5BFA79}" type="slidenum">
              <a:rPr lang="en-US"/>
              <a:pPr/>
              <a:t>‹Nº›</a:t>
            </a:fld>
            <a:endParaRPr lang="en-US"/>
          </a:p>
        </p:txBody>
      </p:sp>
    </p:spTree>
    <p:extLst>
      <p:ext uri="{BB962C8B-B14F-4D97-AF65-F5344CB8AC3E}">
        <p14:creationId xmlns:p14="http://schemas.microsoft.com/office/powerpoint/2010/main" val="3228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97F0EC72-38AC-4E5D-ACEB-2C6E3C71435F}" type="slidenum">
              <a:rPr lang="en-US"/>
              <a:pPr/>
              <a:t>‹Nº›</a:t>
            </a:fld>
            <a:endParaRPr lang="en-US"/>
          </a:p>
        </p:txBody>
      </p:sp>
    </p:spTree>
    <p:extLst>
      <p:ext uri="{BB962C8B-B14F-4D97-AF65-F5344CB8AC3E}">
        <p14:creationId xmlns:p14="http://schemas.microsoft.com/office/powerpoint/2010/main" val="385171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6CD9988F-603D-4E9A-B4CE-3B954F50B73B}" type="slidenum">
              <a:rPr lang="en-US"/>
              <a:pPr/>
              <a:t>‹Nº›</a:t>
            </a:fld>
            <a:endParaRPr lang="en-US"/>
          </a:p>
        </p:txBody>
      </p:sp>
    </p:spTree>
    <p:extLst>
      <p:ext uri="{BB962C8B-B14F-4D97-AF65-F5344CB8AC3E}">
        <p14:creationId xmlns:p14="http://schemas.microsoft.com/office/powerpoint/2010/main" val="3680493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17C2AD21-A01F-4952-9794-BCE272FB3E59}" type="slidenum">
              <a:rPr lang="en-US"/>
              <a:pPr/>
              <a:t>‹Nº›</a:t>
            </a:fld>
            <a:endParaRPr lang="en-US"/>
          </a:p>
        </p:txBody>
      </p:sp>
    </p:spTree>
    <p:extLst>
      <p:ext uri="{BB962C8B-B14F-4D97-AF65-F5344CB8AC3E}">
        <p14:creationId xmlns:p14="http://schemas.microsoft.com/office/powerpoint/2010/main" val="63604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7" name="Picture 13" descr="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gray">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8893175" y="1035050"/>
            <a:ext cx="250825" cy="1776413"/>
          </a:xfrm>
          <a:prstGeom prst="rect">
            <a:avLst/>
          </a:prstGeom>
          <a:solidFill>
            <a:srgbClr val="DCDC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s-AR"/>
          </a:p>
        </p:txBody>
      </p:sp>
      <p:sp>
        <p:nvSpPr>
          <p:cNvPr id="1033" name="Rectangle 9"/>
          <p:cNvSpPr>
            <a:spLocks noChangeArrowheads="1"/>
          </p:cNvSpPr>
          <p:nvPr/>
        </p:nvSpPr>
        <p:spPr bwMode="gray">
          <a:xfrm>
            <a:off x="8893175" y="2855913"/>
            <a:ext cx="250825" cy="40020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s-AR"/>
          </a:p>
        </p:txBody>
      </p:sp>
      <p:sp>
        <p:nvSpPr>
          <p:cNvPr id="1034" name="Rectangle 10"/>
          <p:cNvSpPr>
            <a:spLocks noChangeArrowheads="1"/>
          </p:cNvSpPr>
          <p:nvPr/>
        </p:nvSpPr>
        <p:spPr bwMode="gray">
          <a:xfrm>
            <a:off x="0" y="0"/>
            <a:ext cx="9144000" cy="9906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35" name="Rectangle 11"/>
          <p:cNvSpPr>
            <a:spLocks noChangeArrowheads="1"/>
          </p:cNvSpPr>
          <p:nvPr/>
        </p:nvSpPr>
        <p:spPr bwMode="gray">
          <a:xfrm>
            <a:off x="0" y="115888"/>
            <a:ext cx="8893175" cy="874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26" name="Rectangle 2"/>
          <p:cNvSpPr>
            <a:spLocks noGrp="1" noChangeArrowheads="1"/>
          </p:cNvSpPr>
          <p:nvPr>
            <p:ph type="title"/>
          </p:nvPr>
        </p:nvSpPr>
        <p:spPr bwMode="gray">
          <a:xfrm>
            <a:off x="457200" y="20796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Rectangle 3"/>
          <p:cNvSpPr>
            <a:spLocks noGrp="1" noChangeArrowheads="1"/>
          </p:cNvSpPr>
          <p:nvPr>
            <p:ph type="body" idx="1"/>
          </p:nvPr>
        </p:nvSpPr>
        <p:spPr bwMode="gray">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29E52A6-CA73-4320-A279-7D5D01E28B91}"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wipe(left)">
                                      <p:cBhvr>
                                        <p:cTn id="13" dur="500"/>
                                        <p:tgtEl>
                                          <p:spTgt spid="1034"/>
                                        </p:tgtEl>
                                      </p:cBhvr>
                                    </p:animEffect>
                                  </p:childTnLst>
                                </p:cTn>
                              </p:par>
                            </p:childTnLst>
                          </p:cTn>
                        </p:par>
                        <p:par>
                          <p:cTn id="14" fill="hold" nodeType="afterGroup">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035"/>
                                        </p:tgtEl>
                                        <p:attrNameLst>
                                          <p:attrName>style.visibility</p:attrName>
                                        </p:attrNameLst>
                                      </p:cBhvr>
                                      <p:to>
                                        <p:strVal val="visible"/>
                                      </p:to>
                                    </p:set>
                                    <p:anim calcmode="lin" valueType="num">
                                      <p:cBhvr>
                                        <p:cTn id="17" dur="500" fill="hold"/>
                                        <p:tgtEl>
                                          <p:spTgt spid="1035"/>
                                        </p:tgtEl>
                                        <p:attrNameLst>
                                          <p:attrName>ppt_w</p:attrName>
                                        </p:attrNameLst>
                                      </p:cBhvr>
                                      <p:tavLst>
                                        <p:tav tm="0">
                                          <p:val>
                                            <p:fltVal val="0"/>
                                          </p:val>
                                        </p:tav>
                                        <p:tav tm="100000">
                                          <p:val>
                                            <p:strVal val="#ppt_w"/>
                                          </p:val>
                                        </p:tav>
                                      </p:tavLst>
                                    </p:anim>
                                    <p:anim calcmode="lin" valueType="num">
                                      <p:cBhvr>
                                        <p:cTn id="18" dur="500" fill="hold"/>
                                        <p:tgtEl>
                                          <p:spTgt spid="1035"/>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wipe(up)">
                                      <p:cBhvr>
                                        <p:cTn id="22" dur="500"/>
                                        <p:tgtEl>
                                          <p:spTgt spid="103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33"/>
                                        </p:tgtEl>
                                        <p:attrNameLst>
                                          <p:attrName>style.visibility</p:attrName>
                                        </p:attrNameLst>
                                      </p:cBhvr>
                                      <p:to>
                                        <p:strVal val="visible"/>
                                      </p:to>
                                    </p:set>
                                    <p:animEffect transition="in" filter="wipe(down)">
                                      <p:cBhvr>
                                        <p:cTn id="25"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P spid="1033" grpId="0" animBg="1"/>
      <p:bldP spid="1034" grpId="0" animBg="1"/>
      <p:bldP spid="1035" grpId="0" animBg="1"/>
      <p:bldP spid="1026" grpId="0"/>
    </p:bldLst>
  </p:timing>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Arial" charset="0"/>
        </a:defRPr>
      </a:lvl2pPr>
      <a:lvl3pPr algn="ctr" rtl="0" eaLnBrk="1" fontAlgn="base" hangingPunct="1">
        <a:spcBef>
          <a:spcPct val="0"/>
        </a:spcBef>
        <a:spcAft>
          <a:spcPct val="0"/>
        </a:spcAft>
        <a:defRPr sz="4400" b="1">
          <a:solidFill>
            <a:schemeClr val="tx1"/>
          </a:solidFill>
          <a:latin typeface="Arial" charset="0"/>
        </a:defRPr>
      </a:lvl3pPr>
      <a:lvl4pPr algn="ctr" rtl="0" eaLnBrk="1" fontAlgn="base" hangingPunct="1">
        <a:spcBef>
          <a:spcPct val="0"/>
        </a:spcBef>
        <a:spcAft>
          <a:spcPct val="0"/>
        </a:spcAft>
        <a:defRPr sz="4400" b="1">
          <a:solidFill>
            <a:schemeClr val="tx1"/>
          </a:solidFill>
          <a:latin typeface="Arial" charset="0"/>
        </a:defRPr>
      </a:lvl4pPr>
      <a:lvl5pPr algn="ctr" rtl="0" eaLnBrk="1" fontAlgn="base" hangingPunct="1">
        <a:spcBef>
          <a:spcPct val="0"/>
        </a:spcBef>
        <a:spcAft>
          <a:spcPct val="0"/>
        </a:spcAft>
        <a:defRPr sz="4400" b="1">
          <a:solidFill>
            <a:schemeClr val="tx1"/>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124744"/>
            <a:ext cx="8643966" cy="5401479"/>
          </a:xfrm>
          <a:prstGeom prst="rect">
            <a:avLst/>
          </a:prstGeom>
        </p:spPr>
        <p:txBody>
          <a:bodyPr wrap="square">
            <a:spAutoFit/>
          </a:bodyPr>
          <a:lstStyle/>
          <a:p>
            <a:pPr algn="ctr"/>
            <a:endParaRPr lang="es-AR" sz="3000" b="1" dirty="0">
              <a:latin typeface="Calibri" pitchFamily="34" charset="0"/>
              <a:cs typeface="Calibri" pitchFamily="34" charset="0"/>
            </a:endParaRPr>
          </a:p>
          <a:p>
            <a:endParaRPr lang="es-AR" sz="3000" b="1" u="sng" dirty="0" smtClean="0">
              <a:latin typeface="Calibri" pitchFamily="34" charset="0"/>
              <a:cs typeface="Calibri" pitchFamily="34" charset="0"/>
            </a:endParaRPr>
          </a:p>
          <a:p>
            <a:endParaRPr lang="es-AR" sz="3000" b="1" u="sng" dirty="0">
              <a:latin typeface="Calibri" pitchFamily="34" charset="0"/>
              <a:cs typeface="Calibri" pitchFamily="34" charset="0"/>
            </a:endParaRPr>
          </a:p>
          <a:p>
            <a:pPr algn="ctr"/>
            <a:r>
              <a:rPr lang="es-AR" sz="4000" b="1" u="sng" dirty="0" smtClean="0">
                <a:latin typeface="Calibri" pitchFamily="34" charset="0"/>
                <a:cs typeface="Calibri" pitchFamily="34" charset="0"/>
              </a:rPr>
              <a:t>Informe caso de estudio</a:t>
            </a:r>
            <a:endParaRPr lang="es-AR" sz="4000" b="1" u="sng" dirty="0">
              <a:latin typeface="Calibri" pitchFamily="34" charset="0"/>
              <a:cs typeface="Calibri" pitchFamily="34" charset="0"/>
            </a:endParaRPr>
          </a:p>
          <a:p>
            <a:pPr algn="ctr"/>
            <a:endParaRPr lang="es-AR" sz="3000" b="1" dirty="0">
              <a:latin typeface="Calibri" pitchFamily="34" charset="0"/>
              <a:cs typeface="Calibri" pitchFamily="34" charset="0"/>
            </a:endParaRPr>
          </a:p>
          <a:p>
            <a:pPr algn="ctr"/>
            <a:r>
              <a:rPr lang="es-AR" sz="2500" b="1" dirty="0" smtClean="0">
                <a:latin typeface="Calibri" pitchFamily="34" charset="0"/>
                <a:cs typeface="Calibri" pitchFamily="34" charset="0"/>
              </a:rPr>
              <a:t>Implementación de un </a:t>
            </a:r>
            <a:r>
              <a:rPr lang="es-AR" sz="2500" b="1" dirty="0" err="1" smtClean="0">
                <a:latin typeface="Calibri" pitchFamily="34" charset="0"/>
                <a:cs typeface="Calibri" pitchFamily="34" charset="0"/>
              </a:rPr>
              <a:t>Datawarehouse</a:t>
            </a:r>
            <a:endParaRPr lang="es-AR" sz="2500" b="1" dirty="0">
              <a:latin typeface="Calibri" pitchFamily="34" charset="0"/>
              <a:cs typeface="Calibri" pitchFamily="34" charset="0"/>
            </a:endParaRPr>
          </a:p>
          <a:p>
            <a:pPr algn="ctr"/>
            <a:endParaRPr lang="es-AR" sz="2000" b="1" dirty="0" smtClean="0">
              <a:latin typeface="Calibri" pitchFamily="34" charset="0"/>
              <a:cs typeface="Calibri" pitchFamily="34" charset="0"/>
            </a:endParaRPr>
          </a:p>
          <a:p>
            <a:pPr algn="ctr"/>
            <a:endParaRPr lang="es-AR" sz="2000" b="1" dirty="0">
              <a:latin typeface="Calibri" pitchFamily="34" charset="0"/>
              <a:cs typeface="Calibri" pitchFamily="34" charset="0"/>
            </a:endParaRPr>
          </a:p>
          <a:p>
            <a:pPr algn="ctr"/>
            <a:endParaRPr lang="es-AR" sz="2000" b="1" dirty="0" smtClean="0">
              <a:latin typeface="Calibri" pitchFamily="34" charset="0"/>
              <a:cs typeface="Calibri" pitchFamily="34" charset="0"/>
            </a:endParaRPr>
          </a:p>
          <a:p>
            <a:pPr algn="ctr"/>
            <a:endParaRPr lang="es-AR" sz="2000" b="1" dirty="0" smtClean="0">
              <a:latin typeface="Calibri" pitchFamily="34" charset="0"/>
              <a:cs typeface="Calibri" pitchFamily="34" charset="0"/>
            </a:endParaRPr>
          </a:p>
          <a:p>
            <a:pPr algn="ctr"/>
            <a:endParaRPr lang="es-AR" sz="2000" b="1" dirty="0" smtClean="0">
              <a:latin typeface="Calibri" pitchFamily="34" charset="0"/>
              <a:cs typeface="Calibri" pitchFamily="34" charset="0"/>
            </a:endParaRPr>
          </a:p>
          <a:p>
            <a:pPr algn="ctr"/>
            <a:endParaRPr lang="es-AR" sz="2000" b="1" dirty="0">
              <a:latin typeface="Calibri" pitchFamily="34" charset="0"/>
              <a:cs typeface="Calibri" pitchFamily="34" charset="0"/>
            </a:endParaRPr>
          </a:p>
          <a:p>
            <a:pPr algn="ctr"/>
            <a:endParaRPr lang="es-AR" sz="2000" b="1" dirty="0">
              <a:latin typeface="Calibri" pitchFamily="34" charset="0"/>
              <a:cs typeface="Calibri" pitchFamily="34" charset="0"/>
            </a:endParaRPr>
          </a:p>
          <a:p>
            <a:r>
              <a:rPr lang="es-AR" sz="2000" b="1" dirty="0" smtClean="0">
                <a:latin typeface="Calibri" pitchFamily="34" charset="0"/>
                <a:cs typeface="Calibri" pitchFamily="34" charset="0"/>
              </a:rPr>
              <a:t>Alumno : Ojeda, Juan </a:t>
            </a:r>
            <a:r>
              <a:rPr lang="es-AR" sz="2000" b="1" dirty="0" err="1" smtClean="0">
                <a:latin typeface="Calibri" pitchFamily="34" charset="0"/>
                <a:cs typeface="Calibri" pitchFamily="34" charset="0"/>
              </a:rPr>
              <a:t>manuel</a:t>
            </a:r>
            <a:r>
              <a:rPr lang="es-AR" sz="2000" b="1" dirty="0" smtClean="0">
                <a:latin typeface="Calibri" pitchFamily="34" charset="0"/>
                <a:cs typeface="Calibri" pitchFamily="34" charset="0"/>
              </a:rPr>
              <a:t>    leg.25197 </a:t>
            </a:r>
            <a:endParaRPr lang="es-AR" sz="2000" b="1" dirty="0"/>
          </a:p>
        </p:txBody>
      </p:sp>
      <p:sp>
        <p:nvSpPr>
          <p:cNvPr id="5" name="1 Título"/>
          <p:cNvSpPr>
            <a:spLocks noGrp="1"/>
          </p:cNvSpPr>
          <p:nvPr>
            <p:ph type="title"/>
          </p:nvPr>
        </p:nvSpPr>
        <p:spPr>
          <a:xfrm>
            <a:off x="457200" y="207963"/>
            <a:ext cx="8229600" cy="792162"/>
          </a:xfrm>
        </p:spPr>
        <p:txBody>
          <a:bodyPr/>
          <a:lstStyle/>
          <a:p>
            <a:r>
              <a:rPr lang="es-ES" dirty="0" smtClean="0">
                <a:solidFill>
                  <a:schemeClr val="tx2"/>
                </a:solidFill>
                <a:latin typeface="Calibri" pitchFamily="34" charset="0"/>
                <a:cs typeface="Calibri" pitchFamily="34" charset="0"/>
              </a:rPr>
              <a:t>Sistemas de Gestión II - 2011</a:t>
            </a:r>
            <a:endParaRPr lang="es-ES" dirty="0">
              <a:solidFill>
                <a:schemeClr val="tx2"/>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gray">
          <a:xfrm>
            <a:off x="467544" y="260648"/>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775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Análisis de requisitos y diseño conceptual</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7" name="Rectangle 4"/>
          <p:cNvSpPr>
            <a:spLocks noChangeArrowheads="1"/>
          </p:cNvSpPr>
          <p:nvPr/>
        </p:nvSpPr>
        <p:spPr bwMode="gray">
          <a:xfrm>
            <a:off x="5427241" y="3974108"/>
            <a:ext cx="2522538" cy="1477962"/>
          </a:xfrm>
          <a:prstGeom prst="rect">
            <a:avLst/>
          </a:prstGeom>
          <a:gradFill rotWithShape="1">
            <a:gsLst>
              <a:gs pos="0">
                <a:schemeClr val="accent2">
                  <a:gamma/>
                  <a:shade val="72549"/>
                  <a:invGamma/>
                </a:schemeClr>
              </a:gs>
              <a:gs pos="100000">
                <a:schemeClr val="accent2"/>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 name="AutoShape 5"/>
          <p:cNvSpPr>
            <a:spLocks noChangeArrowheads="1"/>
          </p:cNvSpPr>
          <p:nvPr/>
        </p:nvSpPr>
        <p:spPr bwMode="gray">
          <a:xfrm>
            <a:off x="2915816" y="1700808"/>
            <a:ext cx="2268538"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s-AR"/>
          </a:p>
        </p:txBody>
      </p:sp>
      <p:sp>
        <p:nvSpPr>
          <p:cNvPr id="9" name="AutoShape 6"/>
          <p:cNvSpPr>
            <a:spLocks noChangeArrowheads="1"/>
          </p:cNvSpPr>
          <p:nvPr/>
        </p:nvSpPr>
        <p:spPr bwMode="gray">
          <a:xfrm>
            <a:off x="5563766" y="1700808"/>
            <a:ext cx="2268538"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s-AR"/>
          </a:p>
        </p:txBody>
      </p:sp>
      <p:sp>
        <p:nvSpPr>
          <p:cNvPr id="10" name="Rectangle 7"/>
          <p:cNvSpPr>
            <a:spLocks noChangeArrowheads="1"/>
          </p:cNvSpPr>
          <p:nvPr/>
        </p:nvSpPr>
        <p:spPr bwMode="gray">
          <a:xfrm>
            <a:off x="2812629" y="4118570"/>
            <a:ext cx="2503487" cy="1477963"/>
          </a:xfrm>
          <a:prstGeom prst="rect">
            <a:avLst/>
          </a:prstGeom>
          <a:gradFill rotWithShape="1">
            <a:gsLst>
              <a:gs pos="0">
                <a:schemeClr val="accent2">
                  <a:gamma/>
                  <a:shade val="86275"/>
                  <a:invGamma/>
                </a:schemeClr>
              </a:gs>
              <a:gs pos="100000">
                <a:schemeClr val="accent2"/>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s-AR" sz="1700" b="1">
              <a:latin typeface="Calibri" pitchFamily="34" charset="0"/>
              <a:cs typeface="Calibri" pitchFamily="34" charset="0"/>
            </a:endParaRPr>
          </a:p>
        </p:txBody>
      </p:sp>
      <p:sp>
        <p:nvSpPr>
          <p:cNvPr id="11" name="Text Box 8"/>
          <p:cNvSpPr txBox="1">
            <a:spLocks noChangeArrowheads="1"/>
          </p:cNvSpPr>
          <p:nvPr/>
        </p:nvSpPr>
        <p:spPr bwMode="white">
          <a:xfrm>
            <a:off x="2979539" y="4338761"/>
            <a:ext cx="2158429" cy="87716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1700" b="1" dirty="0" err="1" smtClean="0">
                <a:solidFill>
                  <a:srgbClr val="FFFFFF"/>
                </a:solidFill>
                <a:latin typeface="Calibri" pitchFamily="34" charset="0"/>
                <a:cs typeface="Calibri" pitchFamily="34" charset="0"/>
              </a:rPr>
              <a:t>Definir</a:t>
            </a:r>
            <a:r>
              <a:rPr lang="en-US" sz="1700" b="1" dirty="0" smtClean="0">
                <a:solidFill>
                  <a:srgbClr val="FFFFFF"/>
                </a:solidFill>
                <a:latin typeface="Calibri" pitchFamily="34" charset="0"/>
                <a:cs typeface="Calibri" pitchFamily="34" charset="0"/>
              </a:rPr>
              <a:t> </a:t>
            </a:r>
            <a:r>
              <a:rPr lang="en-US" sz="1700" b="1" dirty="0" err="1" smtClean="0">
                <a:solidFill>
                  <a:srgbClr val="FFFFFF"/>
                </a:solidFill>
                <a:latin typeface="Calibri" pitchFamily="34" charset="0"/>
                <a:cs typeface="Calibri" pitchFamily="34" charset="0"/>
              </a:rPr>
              <a:t>requisitos</a:t>
            </a:r>
            <a:r>
              <a:rPr lang="en-US" sz="1700" b="1" dirty="0" smtClean="0">
                <a:solidFill>
                  <a:srgbClr val="FFFFFF"/>
                </a:solidFill>
                <a:latin typeface="Calibri" pitchFamily="34" charset="0"/>
                <a:cs typeface="Calibri" pitchFamily="34" charset="0"/>
              </a:rPr>
              <a:t> y </a:t>
            </a:r>
            <a:r>
              <a:rPr lang="en-US" sz="1700" b="1" dirty="0" err="1" smtClean="0">
                <a:solidFill>
                  <a:srgbClr val="FFFFFF"/>
                </a:solidFill>
                <a:latin typeface="Calibri" pitchFamily="34" charset="0"/>
                <a:cs typeface="Calibri" pitchFamily="34" charset="0"/>
              </a:rPr>
              <a:t>obtener</a:t>
            </a:r>
            <a:r>
              <a:rPr lang="en-US" sz="1700" b="1" dirty="0" smtClean="0">
                <a:solidFill>
                  <a:srgbClr val="FFFFFF"/>
                </a:solidFill>
                <a:latin typeface="Calibri" pitchFamily="34" charset="0"/>
                <a:cs typeface="Calibri" pitchFamily="34" charset="0"/>
              </a:rPr>
              <a:t> un </a:t>
            </a:r>
            <a:r>
              <a:rPr lang="en-US" sz="1700" b="1" dirty="0" err="1" smtClean="0">
                <a:solidFill>
                  <a:srgbClr val="FFFFFF"/>
                </a:solidFill>
                <a:latin typeface="Calibri" pitchFamily="34" charset="0"/>
                <a:cs typeface="Calibri" pitchFamily="34" charset="0"/>
              </a:rPr>
              <a:t>diseño</a:t>
            </a:r>
            <a:r>
              <a:rPr lang="en-US" sz="1700" b="1" dirty="0" smtClean="0">
                <a:solidFill>
                  <a:srgbClr val="FFFFFF"/>
                </a:solidFill>
                <a:latin typeface="Calibri" pitchFamily="34" charset="0"/>
                <a:cs typeface="Calibri" pitchFamily="34" charset="0"/>
              </a:rPr>
              <a:t> conceptual</a:t>
            </a:r>
            <a:endParaRPr lang="en-US" sz="1700" b="1" dirty="0">
              <a:solidFill>
                <a:srgbClr val="FFFFFF"/>
              </a:solidFill>
              <a:latin typeface="Calibri" pitchFamily="34" charset="0"/>
              <a:cs typeface="Calibri" pitchFamily="34" charset="0"/>
            </a:endParaRPr>
          </a:p>
        </p:txBody>
      </p:sp>
      <p:grpSp>
        <p:nvGrpSpPr>
          <p:cNvPr id="12" name="Group 9"/>
          <p:cNvGrpSpPr>
            <a:grpSpLocks/>
          </p:cNvGrpSpPr>
          <p:nvPr/>
        </p:nvGrpSpPr>
        <p:grpSpPr bwMode="auto">
          <a:xfrm>
            <a:off x="1010816" y="2672358"/>
            <a:ext cx="1735138" cy="1446212"/>
            <a:chOff x="4397" y="1430"/>
            <a:chExt cx="1005" cy="960"/>
          </a:xfrm>
        </p:grpSpPr>
        <p:sp>
          <p:nvSpPr>
            <p:cNvPr id="13" name="AutoShape 10"/>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sz="1700" b="1">
                <a:latin typeface="Calibri" pitchFamily="34" charset="0"/>
                <a:cs typeface="Calibri" pitchFamily="34" charset="0"/>
              </a:endParaRPr>
            </a:p>
          </p:txBody>
        </p:sp>
        <p:sp>
          <p:nvSpPr>
            <p:cNvPr id="14" name="AutoShape 11"/>
            <p:cNvSpPr>
              <a:spLocks noChangeArrowheads="1"/>
            </p:cNvSpPr>
            <p:nvPr/>
          </p:nvSpPr>
          <p:spPr bwMode="gray">
            <a:xfrm>
              <a:off x="4407" y="1440"/>
              <a:ext cx="978" cy="934"/>
            </a:xfrm>
            <a:prstGeom prst="homePlate">
              <a:avLst>
                <a:gd name="adj" fmla="val 26178"/>
              </a:avLst>
            </a:prstGeom>
            <a:noFill/>
            <a:ln w="9525" algn="ctr">
              <a:solidFill>
                <a:srgbClr val="FFFFFF"/>
              </a:solidFill>
              <a:miter lim="800000"/>
              <a:headEnd/>
              <a:tailEnd/>
            </a:ln>
            <a:effectLst/>
            <a:extLst>
              <a:ext uri="{909E8E84-426E-40DD-AFC4-6F175D3DCCD1}">
                <a14:hiddenFill xmlns:a14="http://schemas.microsoft.com/office/drawing/2010/main">
                  <a:gradFill rotWithShape="1">
                    <a:gsLst>
                      <a:gs pos="0">
                        <a:srgbClr val="DDDDDD"/>
                      </a:gs>
                      <a:gs pos="100000">
                        <a:srgbClr val="DDDDDD">
                          <a:gamma/>
                          <a:shade val="66275"/>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sz="1700" b="1">
                <a:latin typeface="Calibri" pitchFamily="34" charset="0"/>
                <a:cs typeface="Calibri" pitchFamily="34" charset="0"/>
              </a:endParaRPr>
            </a:p>
          </p:txBody>
        </p:sp>
      </p:grpSp>
      <p:grpSp>
        <p:nvGrpSpPr>
          <p:cNvPr id="15" name="Group 12"/>
          <p:cNvGrpSpPr>
            <a:grpSpLocks/>
          </p:cNvGrpSpPr>
          <p:nvPr/>
        </p:nvGrpSpPr>
        <p:grpSpPr bwMode="auto">
          <a:xfrm>
            <a:off x="1010816" y="4170958"/>
            <a:ext cx="1735138" cy="1447800"/>
            <a:chOff x="4397" y="1430"/>
            <a:chExt cx="1005" cy="960"/>
          </a:xfrm>
        </p:grpSpPr>
        <p:sp>
          <p:nvSpPr>
            <p:cNvPr id="16" name="AutoShape 13"/>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sz="1700" b="1">
                <a:latin typeface="Calibri" pitchFamily="34" charset="0"/>
                <a:cs typeface="Calibri" pitchFamily="34" charset="0"/>
              </a:endParaRPr>
            </a:p>
          </p:txBody>
        </p:sp>
        <p:sp>
          <p:nvSpPr>
            <p:cNvPr id="17" name="AutoShape 14"/>
            <p:cNvSpPr>
              <a:spLocks noChangeArrowheads="1"/>
            </p:cNvSpPr>
            <p:nvPr/>
          </p:nvSpPr>
          <p:spPr bwMode="gray">
            <a:xfrm>
              <a:off x="4407" y="1440"/>
              <a:ext cx="978" cy="934"/>
            </a:xfrm>
            <a:prstGeom prst="homePlate">
              <a:avLst>
                <a:gd name="adj" fmla="val 26178"/>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sz="1700" b="1">
                <a:latin typeface="Calibri" pitchFamily="34" charset="0"/>
                <a:cs typeface="Calibri" pitchFamily="34" charset="0"/>
              </a:endParaRPr>
            </a:p>
          </p:txBody>
        </p:sp>
      </p:grpSp>
      <p:sp>
        <p:nvSpPr>
          <p:cNvPr id="18" name="Rectangle 15"/>
          <p:cNvSpPr>
            <a:spLocks noChangeArrowheads="1"/>
          </p:cNvSpPr>
          <p:nvPr/>
        </p:nvSpPr>
        <p:spPr bwMode="gray">
          <a:xfrm>
            <a:off x="936204" y="3191470"/>
            <a:ext cx="1743075" cy="353943"/>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1700" b="1" dirty="0" smtClean="0">
                <a:solidFill>
                  <a:srgbClr val="333333"/>
                </a:solidFill>
                <a:latin typeface="Calibri" pitchFamily="34" charset="0"/>
                <a:cs typeface="Calibri" pitchFamily="34" charset="0"/>
              </a:rPr>
              <a:t>1</a:t>
            </a:r>
            <a:endParaRPr lang="en-US" sz="1700" b="1" dirty="0">
              <a:solidFill>
                <a:srgbClr val="333333"/>
              </a:solidFill>
              <a:latin typeface="Calibri" pitchFamily="34" charset="0"/>
              <a:cs typeface="Calibri" pitchFamily="34" charset="0"/>
            </a:endParaRPr>
          </a:p>
        </p:txBody>
      </p:sp>
      <p:sp>
        <p:nvSpPr>
          <p:cNvPr id="19" name="Rectangle 16"/>
          <p:cNvSpPr>
            <a:spLocks noChangeArrowheads="1"/>
          </p:cNvSpPr>
          <p:nvPr/>
        </p:nvSpPr>
        <p:spPr bwMode="gray">
          <a:xfrm>
            <a:off x="936204" y="4685308"/>
            <a:ext cx="1743075" cy="353943"/>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1700" b="1" dirty="0" smtClean="0">
                <a:solidFill>
                  <a:srgbClr val="333333"/>
                </a:solidFill>
                <a:latin typeface="Calibri" pitchFamily="34" charset="0"/>
                <a:cs typeface="Calibri" pitchFamily="34" charset="0"/>
              </a:rPr>
              <a:t>2</a:t>
            </a:r>
            <a:endParaRPr lang="en-US" sz="1700" b="1" dirty="0">
              <a:solidFill>
                <a:srgbClr val="333333"/>
              </a:solidFill>
              <a:latin typeface="Calibri" pitchFamily="34" charset="0"/>
              <a:cs typeface="Calibri" pitchFamily="34" charset="0"/>
            </a:endParaRPr>
          </a:p>
        </p:txBody>
      </p:sp>
      <p:sp>
        <p:nvSpPr>
          <p:cNvPr id="20" name="Rectangle 17"/>
          <p:cNvSpPr>
            <a:spLocks noChangeArrowheads="1"/>
          </p:cNvSpPr>
          <p:nvPr/>
        </p:nvSpPr>
        <p:spPr bwMode="white">
          <a:xfrm>
            <a:off x="5499819" y="4050729"/>
            <a:ext cx="2448272" cy="140038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None/>
            </a:pPr>
            <a:r>
              <a:rPr lang="es-ES" sz="1700" b="1" dirty="0" smtClean="0">
                <a:solidFill>
                  <a:schemeClr val="accent5">
                    <a:lumMod val="20000"/>
                    <a:lumOff val="80000"/>
                  </a:schemeClr>
                </a:solidFill>
                <a:latin typeface="Calibri" pitchFamily="34" charset="0"/>
                <a:cs typeface="Calibri" pitchFamily="34" charset="0"/>
              </a:rPr>
              <a:t>Proveer datos de ventas </a:t>
            </a:r>
            <a:r>
              <a:rPr lang="es-AR" sz="1700" b="1" dirty="0" smtClean="0">
                <a:solidFill>
                  <a:schemeClr val="accent5">
                    <a:lumMod val="20000"/>
                    <a:lumOff val="80000"/>
                  </a:schemeClr>
                </a:solidFill>
                <a:latin typeface="Calibri" pitchFamily="34" charset="0"/>
                <a:cs typeface="Calibri" pitchFamily="34" charset="0"/>
              </a:rPr>
              <a:t>de productos obteniendo a su vez la información relevante a la venta ( ubicación, tiempo, </a:t>
            </a:r>
            <a:r>
              <a:rPr lang="es-AR" sz="1700" b="1" dirty="0" err="1" smtClean="0">
                <a:solidFill>
                  <a:schemeClr val="accent5">
                    <a:lumMod val="20000"/>
                    <a:lumOff val="80000"/>
                  </a:schemeClr>
                </a:solidFill>
                <a:latin typeface="Calibri" pitchFamily="34" charset="0"/>
                <a:cs typeface="Calibri" pitchFamily="34" charset="0"/>
              </a:rPr>
              <a:t>etc</a:t>
            </a:r>
            <a:r>
              <a:rPr lang="es-AR" sz="1700" b="1" dirty="0" smtClean="0">
                <a:solidFill>
                  <a:schemeClr val="accent5">
                    <a:lumMod val="20000"/>
                    <a:lumOff val="80000"/>
                  </a:schemeClr>
                </a:solidFill>
                <a:latin typeface="Calibri" pitchFamily="34" charset="0"/>
                <a:cs typeface="Calibri" pitchFamily="34" charset="0"/>
              </a:rPr>
              <a:t>)</a:t>
            </a:r>
          </a:p>
        </p:txBody>
      </p:sp>
      <p:sp>
        <p:nvSpPr>
          <p:cNvPr id="21" name="Rectangle 18"/>
          <p:cNvSpPr>
            <a:spLocks noChangeArrowheads="1"/>
          </p:cNvSpPr>
          <p:nvPr/>
        </p:nvSpPr>
        <p:spPr bwMode="gray">
          <a:xfrm>
            <a:off x="2998366" y="1765895"/>
            <a:ext cx="2132013" cy="457200"/>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2400" b="1" dirty="0" err="1" smtClean="0"/>
              <a:t>Actividad</a:t>
            </a:r>
            <a:endParaRPr lang="en-US" sz="2400" b="1" dirty="0"/>
          </a:p>
        </p:txBody>
      </p:sp>
      <p:sp>
        <p:nvSpPr>
          <p:cNvPr id="22" name="Rectangle 19"/>
          <p:cNvSpPr>
            <a:spLocks noChangeArrowheads="1"/>
          </p:cNvSpPr>
          <p:nvPr/>
        </p:nvSpPr>
        <p:spPr bwMode="gray">
          <a:xfrm>
            <a:off x="5649491" y="1765895"/>
            <a:ext cx="2132013" cy="461665"/>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2400" b="1" dirty="0" smtClean="0"/>
              <a:t>Springwood</a:t>
            </a:r>
            <a:endParaRPr lang="en-US" sz="2400" b="1" dirty="0"/>
          </a:p>
        </p:txBody>
      </p:sp>
      <p:sp>
        <p:nvSpPr>
          <p:cNvPr id="23" name="Rectangle 20"/>
          <p:cNvSpPr>
            <a:spLocks noChangeArrowheads="1"/>
          </p:cNvSpPr>
          <p:nvPr/>
        </p:nvSpPr>
        <p:spPr bwMode="gray">
          <a:xfrm>
            <a:off x="5427241" y="2432645"/>
            <a:ext cx="2522538" cy="1476375"/>
          </a:xfrm>
          <a:prstGeom prst="rect">
            <a:avLst/>
          </a:prstGeom>
          <a:gradFill rotWithShape="1">
            <a:gsLst>
              <a:gs pos="0">
                <a:schemeClr val="accent1">
                  <a:gamma/>
                  <a:shade val="72549"/>
                  <a:invGamma/>
                </a:schemeClr>
              </a:gs>
              <a:gs pos="100000">
                <a:schemeClr val="accent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Rectangle 21"/>
          <p:cNvSpPr>
            <a:spLocks noChangeArrowheads="1"/>
          </p:cNvSpPr>
          <p:nvPr/>
        </p:nvSpPr>
        <p:spPr bwMode="gray">
          <a:xfrm>
            <a:off x="2812629" y="2569170"/>
            <a:ext cx="2503487" cy="1477963"/>
          </a:xfrm>
          <a:prstGeom prst="rect">
            <a:avLst/>
          </a:prstGeom>
          <a:gradFill rotWithShape="1">
            <a:gsLst>
              <a:gs pos="0">
                <a:schemeClr val="accent1">
                  <a:gamma/>
                  <a:shade val="86275"/>
                  <a:invGamma/>
                </a:schemeClr>
              </a:gs>
              <a:gs pos="100000">
                <a:schemeClr val="accent1"/>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s-AR" sz="1700" b="1">
              <a:latin typeface="Calibri" pitchFamily="34" charset="0"/>
              <a:cs typeface="Calibri" pitchFamily="34" charset="0"/>
            </a:endParaRPr>
          </a:p>
        </p:txBody>
      </p:sp>
      <p:sp>
        <p:nvSpPr>
          <p:cNvPr id="25" name="Text Box 22"/>
          <p:cNvSpPr txBox="1">
            <a:spLocks noChangeArrowheads="1"/>
          </p:cNvSpPr>
          <p:nvPr/>
        </p:nvSpPr>
        <p:spPr bwMode="white">
          <a:xfrm>
            <a:off x="2979539" y="2610569"/>
            <a:ext cx="2304256" cy="140038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sz="1700" b="1" dirty="0" smtClean="0">
                <a:solidFill>
                  <a:schemeClr val="accent5">
                    <a:lumMod val="20000"/>
                    <a:lumOff val="80000"/>
                  </a:schemeClr>
                </a:solidFill>
                <a:latin typeface="Calibri" pitchFamily="34" charset="0"/>
                <a:cs typeface="Calibri" pitchFamily="34" charset="0"/>
              </a:rPr>
              <a:t>Identificar las fuentes necesarias de los sistemas OLTP de la organización y externas:</a:t>
            </a:r>
          </a:p>
        </p:txBody>
      </p:sp>
      <p:sp>
        <p:nvSpPr>
          <p:cNvPr id="26" name="Rectangle 23"/>
          <p:cNvSpPr>
            <a:spLocks noChangeArrowheads="1"/>
          </p:cNvSpPr>
          <p:nvPr/>
        </p:nvSpPr>
        <p:spPr bwMode="white">
          <a:xfrm>
            <a:off x="5571827" y="2466553"/>
            <a:ext cx="2304256" cy="87716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sz="1700" b="1" dirty="0" smtClean="0">
                <a:solidFill>
                  <a:schemeClr val="accent5">
                    <a:lumMod val="20000"/>
                    <a:lumOff val="80000"/>
                  </a:schemeClr>
                </a:solidFill>
                <a:latin typeface="Calibri" pitchFamily="34" charset="0"/>
                <a:cs typeface="Calibri" pitchFamily="34" charset="0"/>
              </a:rPr>
              <a:t>Herramientas con las que la empresa emite sus datos de ventas.</a:t>
            </a:r>
            <a:endParaRPr lang="en-US" sz="1700" b="1" dirty="0">
              <a:solidFill>
                <a:schemeClr val="accent5">
                  <a:lumMod val="20000"/>
                  <a:lumOff val="80000"/>
                </a:schemeClr>
              </a:solidFill>
              <a:latin typeface="Calibri" pitchFamily="34" charset="0"/>
              <a:cs typeface="Calibri" pitchFamily="34" charset="0"/>
            </a:endParaRPr>
          </a:p>
        </p:txBody>
      </p:sp>
    </p:spTree>
    <p:extLst>
      <p:ext uri="{BB962C8B-B14F-4D97-AF65-F5344CB8AC3E}">
        <p14:creationId xmlns:p14="http://schemas.microsoft.com/office/powerpoint/2010/main" val="142234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gray">
          <a:xfrm>
            <a:off x="467544" y="260648"/>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Diseño lógico de nuestro DW</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6" name="AutoShape 3"/>
          <p:cNvSpPr>
            <a:spLocks noChangeArrowheads="1"/>
          </p:cNvSpPr>
          <p:nvPr/>
        </p:nvSpPr>
        <p:spPr bwMode="gray">
          <a:xfrm>
            <a:off x="251520" y="1412776"/>
            <a:ext cx="6324600" cy="132397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s-AR"/>
          </a:p>
        </p:txBody>
      </p:sp>
      <p:sp>
        <p:nvSpPr>
          <p:cNvPr id="7" name="AutoShape 4"/>
          <p:cNvSpPr>
            <a:spLocks noChangeArrowheads="1"/>
          </p:cNvSpPr>
          <p:nvPr/>
        </p:nvSpPr>
        <p:spPr bwMode="gray">
          <a:xfrm>
            <a:off x="389633" y="1484213"/>
            <a:ext cx="1219200" cy="1184275"/>
          </a:xfrm>
          <a:prstGeom prst="roundRect">
            <a:avLst>
              <a:gd name="adj" fmla="val 11921"/>
            </a:avLst>
          </a:prstGeom>
          <a:gradFill rotWithShape="1">
            <a:gsLst>
              <a:gs pos="0">
                <a:schemeClr val="accent2"/>
              </a:gs>
              <a:gs pos="100000">
                <a:schemeClr val="accent2">
                  <a:gamma/>
                  <a:shade val="69804"/>
                  <a:invGamma/>
                </a:schemeClr>
              </a:gs>
            </a:gsLst>
            <a:lin ang="5400000" scaled="1"/>
          </a:gradFill>
          <a:ln w="38100">
            <a:solidFill>
              <a:srgbClr val="FEFEF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 name="Freeform 5"/>
          <p:cNvSpPr>
            <a:spLocks/>
          </p:cNvSpPr>
          <p:nvPr/>
        </p:nvSpPr>
        <p:spPr bwMode="gray">
          <a:xfrm>
            <a:off x="465833" y="1560413"/>
            <a:ext cx="608012" cy="59213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54510"/>
                  <a:invGamma/>
                </a:schemeClr>
              </a:gs>
              <a:gs pos="50000">
                <a:schemeClr val="accent2">
                  <a:alpha val="0"/>
                </a:schemeClr>
              </a:gs>
              <a:gs pos="100000">
                <a:schemeClr val="accent2">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s-AR"/>
          </a:p>
        </p:txBody>
      </p:sp>
      <p:sp>
        <p:nvSpPr>
          <p:cNvPr id="9" name="Text Box 6"/>
          <p:cNvSpPr txBox="1">
            <a:spLocks noChangeArrowheads="1"/>
          </p:cNvSpPr>
          <p:nvPr/>
        </p:nvSpPr>
        <p:spPr bwMode="gray">
          <a:xfrm>
            <a:off x="545555" y="1808063"/>
            <a:ext cx="88036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500" b="1" dirty="0" err="1" smtClean="0">
                <a:solidFill>
                  <a:srgbClr val="FFFFFF"/>
                </a:solidFill>
                <a:effectLst>
                  <a:outerShdw blurRad="38100" dist="38100" dir="2700000" algn="tl">
                    <a:srgbClr val="C0C0C0"/>
                  </a:outerShdw>
                </a:effectLst>
              </a:rPr>
              <a:t>Hechos</a:t>
            </a:r>
            <a:endParaRPr lang="en-US" sz="1500" b="1" dirty="0">
              <a:solidFill>
                <a:srgbClr val="FFFFFF"/>
              </a:solidFill>
              <a:effectLst>
                <a:outerShdw blurRad="38100" dist="38100" dir="2700000" algn="tl">
                  <a:srgbClr val="C0C0C0"/>
                </a:outerShdw>
              </a:effectLst>
            </a:endParaRPr>
          </a:p>
        </p:txBody>
      </p:sp>
      <p:sp>
        <p:nvSpPr>
          <p:cNvPr id="10" name="Text Box 7"/>
          <p:cNvSpPr txBox="1">
            <a:spLocks noChangeArrowheads="1"/>
          </p:cNvSpPr>
          <p:nvPr/>
        </p:nvSpPr>
        <p:spPr bwMode="gray">
          <a:xfrm>
            <a:off x="1763688" y="1484784"/>
            <a:ext cx="48127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s-ES_tradnl" sz="2000" dirty="0" smtClean="0"/>
              <a:t>Actividad que debemos analizar. En conjunto  con los indicadores que interesa analizar se compone</a:t>
            </a:r>
            <a:r>
              <a:rPr lang="es-ES" sz="2000" dirty="0" smtClean="0"/>
              <a:t> la tabla de hechos.</a:t>
            </a:r>
            <a:endParaRPr lang="en-US" sz="2000" dirty="0">
              <a:solidFill>
                <a:srgbClr val="000000"/>
              </a:solidFill>
            </a:endParaRPr>
          </a:p>
        </p:txBody>
      </p:sp>
      <p:sp>
        <p:nvSpPr>
          <p:cNvPr id="11" name="AutoShape 8"/>
          <p:cNvSpPr>
            <a:spLocks noChangeArrowheads="1"/>
          </p:cNvSpPr>
          <p:nvPr/>
        </p:nvSpPr>
        <p:spPr bwMode="gray">
          <a:xfrm>
            <a:off x="323528" y="3573016"/>
            <a:ext cx="6324600" cy="132397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s-AR"/>
          </a:p>
        </p:txBody>
      </p:sp>
      <p:sp>
        <p:nvSpPr>
          <p:cNvPr id="12" name="AutoShape 9"/>
          <p:cNvSpPr>
            <a:spLocks noChangeArrowheads="1"/>
          </p:cNvSpPr>
          <p:nvPr/>
        </p:nvSpPr>
        <p:spPr bwMode="gray">
          <a:xfrm>
            <a:off x="461640" y="3644453"/>
            <a:ext cx="1302047" cy="118427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rgbClr val="FEFEF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 name="Text Box 10"/>
          <p:cNvSpPr txBox="1">
            <a:spLocks noChangeArrowheads="1"/>
          </p:cNvSpPr>
          <p:nvPr/>
        </p:nvSpPr>
        <p:spPr bwMode="gray">
          <a:xfrm>
            <a:off x="467544" y="3989040"/>
            <a:ext cx="138210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500" b="1" dirty="0" err="1" smtClean="0">
                <a:solidFill>
                  <a:srgbClr val="FFFFFF"/>
                </a:solidFill>
                <a:effectLst>
                  <a:outerShdw blurRad="38100" dist="38100" dir="2700000" algn="tl">
                    <a:srgbClr val="C0C0C0"/>
                  </a:outerShdw>
                </a:effectLst>
              </a:rPr>
              <a:t>Dimensiones</a:t>
            </a:r>
            <a:endParaRPr lang="en-US" sz="1500" b="1" dirty="0">
              <a:solidFill>
                <a:srgbClr val="FFFFFF"/>
              </a:solidFill>
              <a:effectLst>
                <a:outerShdw blurRad="38100" dist="38100" dir="2700000" algn="tl">
                  <a:srgbClr val="C0C0C0"/>
                </a:outerShdw>
              </a:effectLst>
            </a:endParaRPr>
          </a:p>
        </p:txBody>
      </p:sp>
      <p:sp>
        <p:nvSpPr>
          <p:cNvPr id="14" name="Text Box 11"/>
          <p:cNvSpPr txBox="1">
            <a:spLocks noChangeArrowheads="1"/>
          </p:cNvSpPr>
          <p:nvPr/>
        </p:nvSpPr>
        <p:spPr bwMode="gray">
          <a:xfrm>
            <a:off x="1835696" y="3629000"/>
            <a:ext cx="46482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sz="1500" dirty="0" smtClean="0"/>
              <a:t>Puntos de vista desde los que se desea analizar la actividad,</a:t>
            </a:r>
            <a:r>
              <a:rPr lang="es-ES" sz="1500" dirty="0" smtClean="0"/>
              <a:t> son atributos relativos a las variables. Forman parte de la tabla de dimensiones. </a:t>
            </a:r>
          </a:p>
          <a:p>
            <a:pPr eaLnBrk="0" hangingPunct="0"/>
            <a:r>
              <a:rPr lang="es-ES" sz="1500" dirty="0" smtClean="0"/>
              <a:t>Es  información adicional utilizada para ordenar, agrupar o abreviar los valores de las mismas.</a:t>
            </a:r>
            <a:endParaRPr lang="en-US" sz="1500" dirty="0">
              <a:solidFill>
                <a:srgbClr val="000000"/>
              </a:solidFill>
            </a:endParaRPr>
          </a:p>
        </p:txBody>
      </p:sp>
      <p:sp>
        <p:nvSpPr>
          <p:cNvPr id="15" name="Freeform 16"/>
          <p:cNvSpPr>
            <a:spLocks/>
          </p:cNvSpPr>
          <p:nvPr/>
        </p:nvSpPr>
        <p:spPr bwMode="gray">
          <a:xfrm>
            <a:off x="537841" y="3728591"/>
            <a:ext cx="608012" cy="59213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s-AR"/>
          </a:p>
        </p:txBody>
      </p:sp>
      <p:sp>
        <p:nvSpPr>
          <p:cNvPr id="16" name="15 CuadroTexto"/>
          <p:cNvSpPr txBox="1"/>
          <p:nvPr/>
        </p:nvSpPr>
        <p:spPr>
          <a:xfrm>
            <a:off x="6660233" y="1484784"/>
            <a:ext cx="2304256" cy="1200329"/>
          </a:xfrm>
          <a:prstGeom prst="rect">
            <a:avLst/>
          </a:prstGeom>
          <a:noFill/>
        </p:spPr>
        <p:txBody>
          <a:bodyPr wrap="square" rtlCol="0">
            <a:spAutoFit/>
          </a:bodyPr>
          <a:lstStyle/>
          <a:p>
            <a:r>
              <a:rPr lang="es-AR" b="1" u="sng" dirty="0" smtClean="0"/>
              <a:t>Tablas de Hechos</a:t>
            </a:r>
            <a:r>
              <a:rPr lang="es-AR" dirty="0" smtClean="0"/>
              <a:t>:</a:t>
            </a:r>
          </a:p>
          <a:p>
            <a:pPr>
              <a:buFont typeface="Arial" pitchFamily="34" charset="0"/>
              <a:buChar char="•"/>
            </a:pPr>
            <a:r>
              <a:rPr lang="es-AR" dirty="0" smtClean="0"/>
              <a:t>Ventas</a:t>
            </a:r>
          </a:p>
          <a:p>
            <a:pPr>
              <a:buFont typeface="Arial" pitchFamily="34" charset="0"/>
              <a:buChar char="•"/>
            </a:pPr>
            <a:r>
              <a:rPr lang="es-AR" dirty="0" smtClean="0"/>
              <a:t>Volumen de movimientos</a:t>
            </a:r>
          </a:p>
        </p:txBody>
      </p:sp>
      <p:sp>
        <p:nvSpPr>
          <p:cNvPr id="17" name="16 CuadroTexto"/>
          <p:cNvSpPr txBox="1"/>
          <p:nvPr/>
        </p:nvSpPr>
        <p:spPr>
          <a:xfrm>
            <a:off x="6732240" y="3645024"/>
            <a:ext cx="2411760" cy="2031325"/>
          </a:xfrm>
          <a:prstGeom prst="rect">
            <a:avLst/>
          </a:prstGeom>
          <a:noFill/>
        </p:spPr>
        <p:txBody>
          <a:bodyPr wrap="square" rtlCol="0">
            <a:spAutoFit/>
          </a:bodyPr>
          <a:lstStyle/>
          <a:p>
            <a:r>
              <a:rPr lang="es-AR" b="1" u="sng" dirty="0" smtClean="0"/>
              <a:t>Tablas de Dimensiones:</a:t>
            </a:r>
          </a:p>
          <a:p>
            <a:pPr>
              <a:buFont typeface="Arial" pitchFamily="34" charset="0"/>
              <a:buChar char="•"/>
            </a:pPr>
            <a:r>
              <a:rPr lang="es-AR" dirty="0" smtClean="0"/>
              <a:t>Tienda</a:t>
            </a:r>
          </a:p>
          <a:p>
            <a:pPr>
              <a:buFont typeface="Arial" pitchFamily="34" charset="0"/>
              <a:buChar char="•"/>
            </a:pPr>
            <a:r>
              <a:rPr lang="es-AR" dirty="0" smtClean="0"/>
              <a:t>Tiempo</a:t>
            </a:r>
          </a:p>
          <a:p>
            <a:pPr>
              <a:buFont typeface="Arial" pitchFamily="34" charset="0"/>
              <a:buChar char="•"/>
            </a:pPr>
            <a:r>
              <a:rPr lang="es-AR" dirty="0" smtClean="0"/>
              <a:t>Producto</a:t>
            </a:r>
          </a:p>
          <a:p>
            <a:pPr>
              <a:buFont typeface="Arial" pitchFamily="34" charset="0"/>
              <a:buChar char="•"/>
            </a:pPr>
            <a:r>
              <a:rPr lang="es-AR" dirty="0" smtClean="0"/>
              <a:t>Tipo de Venta</a:t>
            </a:r>
          </a:p>
          <a:p>
            <a:pPr>
              <a:buFont typeface="Arial" pitchFamily="34" charset="0"/>
              <a:buChar char="•"/>
            </a:pPr>
            <a:r>
              <a:rPr lang="es-AR" dirty="0" smtClean="0"/>
              <a:t>Ubicaciones</a:t>
            </a:r>
          </a:p>
        </p:txBody>
      </p:sp>
    </p:spTree>
    <p:extLst>
      <p:ext uri="{BB962C8B-B14F-4D97-AF65-F5344CB8AC3E}">
        <p14:creationId xmlns:p14="http://schemas.microsoft.com/office/powerpoint/2010/main" val="2242519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Documents and Settings\Administrador\Escritorio\jerarquia.jpg"/>
          <p:cNvPicPr>
            <a:picLocks noChangeAspect="1" noChangeArrowheads="1"/>
          </p:cNvPicPr>
          <p:nvPr/>
        </p:nvPicPr>
        <p:blipFill>
          <a:blip r:embed="rId2" cstate="print"/>
          <a:srcRect/>
          <a:stretch>
            <a:fillRect/>
          </a:stretch>
        </p:blipFill>
        <p:spPr bwMode="auto">
          <a:xfrm>
            <a:off x="251520" y="1152525"/>
            <a:ext cx="8410576" cy="5705475"/>
          </a:xfrm>
          <a:prstGeom prst="rect">
            <a:avLst/>
          </a:prstGeom>
          <a:noFill/>
        </p:spPr>
      </p:pic>
      <p:sp>
        <p:nvSpPr>
          <p:cNvPr id="8" name="1 Título"/>
          <p:cNvSpPr txBox="1">
            <a:spLocks/>
          </p:cNvSpPr>
          <p:nvPr/>
        </p:nvSpPr>
        <p:spPr bwMode="gray">
          <a:xfrm>
            <a:off x="467544" y="260648"/>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Diseño lógico - continuación</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5" name="4 Rectángulo"/>
          <p:cNvSpPr/>
          <p:nvPr/>
        </p:nvSpPr>
        <p:spPr>
          <a:xfrm>
            <a:off x="3059832" y="1268760"/>
            <a:ext cx="864096" cy="6480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135395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24744"/>
            <a:ext cx="8686800" cy="1061880"/>
          </a:xfrm>
        </p:spPr>
        <p:txBody>
          <a:bodyPr>
            <a:normAutofit/>
          </a:bodyPr>
          <a:lstStyle/>
          <a:p>
            <a:pPr>
              <a:buNone/>
            </a:pPr>
            <a:r>
              <a:rPr lang="es-ES_tradnl" dirty="0" smtClean="0">
                <a:latin typeface="Calibri" pitchFamily="34" charset="0"/>
                <a:cs typeface="Calibri" pitchFamily="34" charset="0"/>
              </a:rPr>
              <a:t>Existen 3 posibilidades para diseñar nuestro DW:</a:t>
            </a:r>
          </a:p>
          <a:p>
            <a:pPr>
              <a:buNone/>
            </a:pPr>
            <a:endParaRPr lang="es-AR" dirty="0" smtClean="0"/>
          </a:p>
        </p:txBody>
      </p:sp>
      <p:sp>
        <p:nvSpPr>
          <p:cNvPr id="4" name="AutoShape 3"/>
          <p:cNvSpPr>
            <a:spLocks noChangeArrowheads="1"/>
          </p:cNvSpPr>
          <p:nvPr/>
        </p:nvSpPr>
        <p:spPr bwMode="gray">
          <a:xfrm>
            <a:off x="1327373" y="1860312"/>
            <a:ext cx="6653213" cy="11445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s-AR"/>
          </a:p>
        </p:txBody>
      </p:sp>
      <p:sp>
        <p:nvSpPr>
          <p:cNvPr id="5" name="AutoShape 4"/>
          <p:cNvSpPr>
            <a:spLocks noChangeArrowheads="1"/>
          </p:cNvSpPr>
          <p:nvPr/>
        </p:nvSpPr>
        <p:spPr bwMode="gray">
          <a:xfrm>
            <a:off x="1330548" y="3450987"/>
            <a:ext cx="6653213" cy="127917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s-AR"/>
          </a:p>
        </p:txBody>
      </p:sp>
      <p:sp>
        <p:nvSpPr>
          <p:cNvPr id="6" name="AutoShape 5"/>
          <p:cNvSpPr>
            <a:spLocks noChangeArrowheads="1"/>
          </p:cNvSpPr>
          <p:nvPr/>
        </p:nvSpPr>
        <p:spPr bwMode="gray">
          <a:xfrm>
            <a:off x="1339999" y="5085317"/>
            <a:ext cx="6653212" cy="1347291"/>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s-AR"/>
          </a:p>
        </p:txBody>
      </p:sp>
      <p:sp>
        <p:nvSpPr>
          <p:cNvPr id="7" name="AutoShape 6"/>
          <p:cNvSpPr>
            <a:spLocks noChangeArrowheads="1"/>
          </p:cNvSpPr>
          <p:nvPr/>
        </p:nvSpPr>
        <p:spPr bwMode="gray">
          <a:xfrm flipV="1">
            <a:off x="1501998" y="3081099"/>
            <a:ext cx="6397625" cy="361950"/>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sp>
        <p:nvSpPr>
          <p:cNvPr id="8" name="AutoShape 7"/>
          <p:cNvSpPr>
            <a:spLocks noChangeArrowheads="1"/>
          </p:cNvSpPr>
          <p:nvPr/>
        </p:nvSpPr>
        <p:spPr bwMode="gray">
          <a:xfrm flipV="1">
            <a:off x="1490811" y="1633299"/>
            <a:ext cx="6502400" cy="36353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sp>
        <p:nvSpPr>
          <p:cNvPr id="9" name="AutoShape 8"/>
          <p:cNvSpPr>
            <a:spLocks noChangeArrowheads="1"/>
          </p:cNvSpPr>
          <p:nvPr/>
        </p:nvSpPr>
        <p:spPr bwMode="gray">
          <a:xfrm flipV="1">
            <a:off x="1457548" y="4735034"/>
            <a:ext cx="6475413" cy="36353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pic>
        <p:nvPicPr>
          <p:cNvPr id="10"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4523" y="1903174"/>
            <a:ext cx="674688" cy="5746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1348" y="3497024"/>
            <a:ext cx="676275" cy="5730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7624" y="5126592"/>
            <a:ext cx="674687" cy="573088"/>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12"/>
          <p:cNvSpPr>
            <a:spLocks noChangeArrowheads="1"/>
          </p:cNvSpPr>
          <p:nvPr/>
        </p:nvSpPr>
        <p:spPr bwMode="gray">
          <a:xfrm>
            <a:off x="1814736" y="1633299"/>
            <a:ext cx="5791200" cy="457200"/>
          </a:xfrm>
          <a:prstGeom prst="roundRect">
            <a:avLst>
              <a:gd name="adj" fmla="val 16667"/>
            </a:avLst>
          </a:prstGeom>
          <a:solidFill>
            <a:srgbClr val="FEFF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4" name="AutoShape 13"/>
          <p:cNvSpPr>
            <a:spLocks noChangeArrowheads="1"/>
          </p:cNvSpPr>
          <p:nvPr/>
        </p:nvSpPr>
        <p:spPr bwMode="gray">
          <a:xfrm>
            <a:off x="1814736" y="3243024"/>
            <a:ext cx="5791200" cy="457200"/>
          </a:xfrm>
          <a:prstGeom prst="roundRect">
            <a:avLst>
              <a:gd name="adj" fmla="val 16667"/>
            </a:avLst>
          </a:prstGeom>
          <a:solidFill>
            <a:srgbClr val="FE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5" name="AutoShape 14"/>
          <p:cNvSpPr>
            <a:spLocks noChangeArrowheads="1"/>
          </p:cNvSpPr>
          <p:nvPr/>
        </p:nvSpPr>
        <p:spPr bwMode="gray">
          <a:xfrm>
            <a:off x="1816249" y="4863067"/>
            <a:ext cx="5791200" cy="457200"/>
          </a:xfrm>
          <a:prstGeom prst="roundRect">
            <a:avLst>
              <a:gd name="adj" fmla="val 16667"/>
            </a:avLst>
          </a:prstGeom>
          <a:solidFill>
            <a:srgbClr val="FEFFFF"/>
          </a:solid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 name="Text Box 15"/>
          <p:cNvSpPr txBox="1">
            <a:spLocks noChangeArrowheads="1"/>
          </p:cNvSpPr>
          <p:nvPr/>
        </p:nvSpPr>
        <p:spPr bwMode="gray">
          <a:xfrm>
            <a:off x="1765201" y="2065868"/>
            <a:ext cx="601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ES_tradnl" sz="1600" dirty="0" smtClean="0"/>
              <a:t>No tiene caminos alternativos en las dimensiones. Cada dimensión es una tabla que contiene un atributo para cada nivel de agregación diferente.</a:t>
            </a:r>
            <a:endParaRPr lang="en-US" sz="1600" dirty="0">
              <a:solidFill>
                <a:srgbClr val="FEFFFF"/>
              </a:solidFill>
            </a:endParaRPr>
          </a:p>
        </p:txBody>
      </p:sp>
      <p:sp>
        <p:nvSpPr>
          <p:cNvPr id="17" name="Text Box 16"/>
          <p:cNvSpPr txBox="1">
            <a:spLocks noChangeArrowheads="1"/>
          </p:cNvSpPr>
          <p:nvPr/>
        </p:nvSpPr>
        <p:spPr bwMode="gray">
          <a:xfrm>
            <a:off x="1693193" y="3650044"/>
            <a:ext cx="6019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0" hangingPunct="0"/>
            <a:r>
              <a:rPr lang="en-US" sz="1600" b="1" dirty="0">
                <a:solidFill>
                  <a:srgbClr val="FEFFFF"/>
                </a:solidFill>
              </a:rPr>
              <a:t>- </a:t>
            </a:r>
            <a:r>
              <a:rPr lang="es-ES" sz="1600" dirty="0" smtClean="0"/>
              <a:t>es una extensión del esquema estrella, donde cada una de las tablas de dimensiones irradian más puntos y se les aplica los conceptos de normalización. </a:t>
            </a:r>
            <a:r>
              <a:rPr lang="es-ES_tradnl" sz="1600" dirty="0" smtClean="0"/>
              <a:t>Presenta distintos caminos de agregación en las dimensiones. </a:t>
            </a:r>
            <a:endParaRPr lang="es-AR" sz="1600" dirty="0" smtClean="0"/>
          </a:p>
          <a:p>
            <a:pPr eaLnBrk="0" hangingPunct="0"/>
            <a:endParaRPr lang="en-US" sz="1600" dirty="0">
              <a:solidFill>
                <a:srgbClr val="FEFFFF"/>
              </a:solidFill>
            </a:endParaRPr>
          </a:p>
        </p:txBody>
      </p:sp>
      <p:sp>
        <p:nvSpPr>
          <p:cNvPr id="18" name="Text Box 17"/>
          <p:cNvSpPr txBox="1">
            <a:spLocks noChangeArrowheads="1"/>
          </p:cNvSpPr>
          <p:nvPr/>
        </p:nvSpPr>
        <p:spPr bwMode="gray">
          <a:xfrm>
            <a:off x="1738536" y="5257562"/>
            <a:ext cx="60198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1600" b="1" dirty="0">
                <a:solidFill>
                  <a:srgbClr val="FEFFFF"/>
                </a:solidFill>
              </a:rPr>
              <a:t>- </a:t>
            </a:r>
            <a:r>
              <a:rPr lang="es-ES" sz="1600" dirty="0" smtClean="0"/>
              <a:t>Combinación de los 2 anteriores, donde las tablas de dimensión si son pequeñas, contienen datos </a:t>
            </a:r>
            <a:r>
              <a:rPr lang="es-ES" sz="1600" dirty="0" err="1" smtClean="0"/>
              <a:t>desnormalizados</a:t>
            </a:r>
            <a:r>
              <a:rPr lang="es-ES" sz="1600" dirty="0" smtClean="0"/>
              <a:t> (estrella), y en caso que sean de gran tamaño se normalizan (copo de nieve).</a:t>
            </a:r>
            <a:endParaRPr lang="es-AR" sz="1600" dirty="0" smtClean="0"/>
          </a:p>
          <a:p>
            <a:pPr>
              <a:buNone/>
            </a:pPr>
            <a:endParaRPr lang="es-AR" sz="1600" dirty="0" smtClean="0"/>
          </a:p>
          <a:p>
            <a:pPr eaLnBrk="0" hangingPunct="0"/>
            <a:endParaRPr lang="en-US" sz="1600" dirty="0">
              <a:solidFill>
                <a:srgbClr val="FEFFFF"/>
              </a:solidFill>
            </a:endParaRPr>
          </a:p>
        </p:txBody>
      </p:sp>
      <p:sp>
        <p:nvSpPr>
          <p:cNvPr id="19" name="Rectangle 18"/>
          <p:cNvSpPr>
            <a:spLocks noChangeArrowheads="1"/>
          </p:cNvSpPr>
          <p:nvPr/>
        </p:nvSpPr>
        <p:spPr bwMode="auto">
          <a:xfrm>
            <a:off x="2195736" y="1633299"/>
            <a:ext cx="5029200"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80808">
                      <a:alpha val="50000"/>
                    </a:srgbClr>
                  </a:outerShdw>
                </a:effectLst>
              </a14:hiddenEffects>
            </a:ext>
          </a:extLst>
        </p:spPr>
        <p:txBody>
          <a:bodyPr>
            <a:spAutoFit/>
          </a:bodyPr>
          <a:lstStyle/>
          <a:p>
            <a:pPr algn="ctr">
              <a:lnSpc>
                <a:spcPct val="120000"/>
              </a:lnSpc>
            </a:pPr>
            <a:r>
              <a:rPr lang="en-US" b="1" dirty="0" smtClean="0">
                <a:solidFill>
                  <a:schemeClr val="accent2"/>
                </a:solidFill>
              </a:rPr>
              <a:t>ESTRELLA</a:t>
            </a:r>
            <a:endParaRPr lang="en-US" b="1" dirty="0">
              <a:solidFill>
                <a:schemeClr val="accent2"/>
              </a:solidFill>
            </a:endParaRPr>
          </a:p>
        </p:txBody>
      </p:sp>
      <p:sp>
        <p:nvSpPr>
          <p:cNvPr id="20" name="Rectangle 19"/>
          <p:cNvSpPr>
            <a:spLocks noChangeArrowheads="1"/>
          </p:cNvSpPr>
          <p:nvPr/>
        </p:nvSpPr>
        <p:spPr bwMode="auto">
          <a:xfrm>
            <a:off x="2195736" y="3252549"/>
            <a:ext cx="5029200"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80808">
                      <a:alpha val="50000"/>
                    </a:srgbClr>
                  </a:outerShdw>
                </a:effectLst>
              </a14:hiddenEffects>
            </a:ext>
          </a:extLst>
        </p:spPr>
        <p:txBody>
          <a:bodyPr>
            <a:spAutoFit/>
          </a:bodyPr>
          <a:lstStyle/>
          <a:p>
            <a:pPr algn="ctr">
              <a:lnSpc>
                <a:spcPct val="120000"/>
              </a:lnSpc>
            </a:pPr>
            <a:r>
              <a:rPr lang="en-US" b="1" dirty="0" smtClean="0">
                <a:solidFill>
                  <a:schemeClr val="accent1"/>
                </a:solidFill>
              </a:rPr>
              <a:t>COPO DE NIEVE</a:t>
            </a:r>
            <a:endParaRPr lang="en-US" b="1" dirty="0">
              <a:solidFill>
                <a:schemeClr val="accent1"/>
              </a:solidFill>
            </a:endParaRPr>
          </a:p>
        </p:txBody>
      </p:sp>
      <p:sp>
        <p:nvSpPr>
          <p:cNvPr id="21" name="Rectangle 20"/>
          <p:cNvSpPr>
            <a:spLocks noChangeArrowheads="1"/>
          </p:cNvSpPr>
          <p:nvPr/>
        </p:nvSpPr>
        <p:spPr bwMode="auto">
          <a:xfrm>
            <a:off x="2197249" y="4874180"/>
            <a:ext cx="5029200"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80808">
                      <a:alpha val="50000"/>
                    </a:srgbClr>
                  </a:outerShdw>
                </a:effectLst>
              </a14:hiddenEffects>
            </a:ext>
          </a:extLst>
        </p:spPr>
        <p:txBody>
          <a:bodyPr>
            <a:spAutoFit/>
          </a:bodyPr>
          <a:lstStyle/>
          <a:p>
            <a:pPr algn="ctr">
              <a:lnSpc>
                <a:spcPct val="120000"/>
              </a:lnSpc>
            </a:pPr>
            <a:r>
              <a:rPr lang="en-US" b="1" dirty="0" smtClean="0">
                <a:solidFill>
                  <a:schemeClr val="hlink"/>
                </a:solidFill>
              </a:rPr>
              <a:t>MIXTO</a:t>
            </a:r>
            <a:endParaRPr lang="en-US" b="1" dirty="0">
              <a:solidFill>
                <a:schemeClr val="hlink"/>
              </a:solidFill>
            </a:endParaRPr>
          </a:p>
        </p:txBody>
      </p:sp>
      <p:sp>
        <p:nvSpPr>
          <p:cNvPr id="23" name="1 Título"/>
          <p:cNvSpPr txBox="1">
            <a:spLocks/>
          </p:cNvSpPr>
          <p:nvPr/>
        </p:nvSpPr>
        <p:spPr bwMode="gray">
          <a:xfrm>
            <a:off x="467544" y="188640"/>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Diseño lógico - continuación</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368308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gray">
          <a:xfrm>
            <a:off x="467544" y="260648"/>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Diseño lógico - continuación</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8" name="AutoShape 4"/>
          <p:cNvSpPr>
            <a:spLocks noChangeArrowheads="1"/>
          </p:cNvSpPr>
          <p:nvPr/>
        </p:nvSpPr>
        <p:spPr bwMode="gray">
          <a:xfrm>
            <a:off x="2555776" y="2946400"/>
            <a:ext cx="4373662" cy="2574925"/>
          </a:xfrm>
          <a:prstGeom prst="homePlate">
            <a:avLst>
              <a:gd name="adj" fmla="val 25462"/>
            </a:avLst>
          </a:prstGeom>
          <a:gradFill rotWithShape="1">
            <a:gsLst>
              <a:gs pos="0">
                <a:srgbClr val="C0C0C0">
                  <a:gamma/>
                  <a:tint val="14118"/>
                  <a:invGamma/>
                </a:srgbClr>
              </a:gs>
              <a:gs pos="100000">
                <a:srgbClr val="C0C0C0"/>
              </a:gs>
            </a:gsLst>
            <a:lin ang="27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wrap="none" anchor="ctr"/>
          <a:lstStyle/>
          <a:p>
            <a:endParaRPr lang="es-AR"/>
          </a:p>
        </p:txBody>
      </p:sp>
      <p:sp>
        <p:nvSpPr>
          <p:cNvPr id="10" name="Freeform 6"/>
          <p:cNvSpPr>
            <a:spLocks/>
          </p:cNvSpPr>
          <p:nvPr/>
        </p:nvSpPr>
        <p:spPr bwMode="gray">
          <a:xfrm>
            <a:off x="2060575" y="2647950"/>
            <a:ext cx="4349750" cy="517525"/>
          </a:xfrm>
          <a:custGeom>
            <a:avLst/>
            <a:gdLst>
              <a:gd name="T0" fmla="*/ 0 w 3454"/>
              <a:gd name="T1" fmla="*/ 0 h 267"/>
              <a:gd name="T2" fmla="*/ 87 w 3454"/>
              <a:gd name="T3" fmla="*/ 267 h 267"/>
              <a:gd name="T4" fmla="*/ 3454 w 3454"/>
              <a:gd name="T5" fmla="*/ 267 h 267"/>
              <a:gd name="T6" fmla="*/ 3292 w 3454"/>
              <a:gd name="T7" fmla="*/ 8 h 267"/>
              <a:gd name="T8" fmla="*/ 0 w 3454"/>
              <a:gd name="T9" fmla="*/ 0 h 267"/>
            </a:gdLst>
            <a:ahLst/>
            <a:cxnLst>
              <a:cxn ang="0">
                <a:pos x="T0" y="T1"/>
              </a:cxn>
              <a:cxn ang="0">
                <a:pos x="T2" y="T3"/>
              </a:cxn>
              <a:cxn ang="0">
                <a:pos x="T4" y="T5"/>
              </a:cxn>
              <a:cxn ang="0">
                <a:pos x="T6" y="T7"/>
              </a:cxn>
              <a:cxn ang="0">
                <a:pos x="T8" y="T9"/>
              </a:cxn>
            </a:cxnLst>
            <a:rect l="0" t="0" r="r" b="b"/>
            <a:pathLst>
              <a:path w="3454" h="267">
                <a:moveTo>
                  <a:pt x="0" y="0"/>
                </a:moveTo>
                <a:lnTo>
                  <a:pt x="87" y="267"/>
                </a:lnTo>
                <a:lnTo>
                  <a:pt x="3454" y="267"/>
                </a:lnTo>
                <a:lnTo>
                  <a:pt x="3292" y="8"/>
                </a:lnTo>
                <a:lnTo>
                  <a:pt x="0" y="0"/>
                </a:lnTo>
                <a:close/>
              </a:path>
            </a:pathLst>
          </a:cu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45791" dir="2021404" algn="ctr" rotWithShape="0">
                    <a:srgbClr val="808080">
                      <a:alpha val="50000"/>
                    </a:srgbClr>
                  </a:outerShdw>
                </a:effectLst>
              </a14:hiddenEffects>
            </a:ext>
          </a:extLst>
        </p:spPr>
        <p:txBody>
          <a:bodyPr/>
          <a:lstStyle/>
          <a:p>
            <a:endParaRPr lang="es-AR"/>
          </a:p>
        </p:txBody>
      </p:sp>
      <p:sp>
        <p:nvSpPr>
          <p:cNvPr id="11" name="AutoShape 7"/>
          <p:cNvSpPr>
            <a:spLocks noChangeArrowheads="1"/>
          </p:cNvSpPr>
          <p:nvPr/>
        </p:nvSpPr>
        <p:spPr bwMode="ltGray">
          <a:xfrm>
            <a:off x="809625" y="2646363"/>
            <a:ext cx="2400300" cy="2895600"/>
          </a:xfrm>
          <a:prstGeom prst="homePlate">
            <a:avLst>
              <a:gd name="adj" fmla="val 25000"/>
            </a:avLst>
          </a:prstGeom>
          <a:gradFill rotWithShape="1">
            <a:gsLst>
              <a:gs pos="0">
                <a:schemeClr val="accent1"/>
              </a:gs>
              <a:gs pos="100000">
                <a:schemeClr val="accent1">
                  <a:gamma/>
                  <a:shade val="69804"/>
                  <a:invGamma/>
                </a:schemeClr>
              </a:gs>
            </a:gsLst>
            <a:lin ang="2700000" scaled="1"/>
          </a:gradFill>
          <a:ln>
            <a:noFill/>
          </a:ln>
          <a:effectLst>
            <a:outerShdw dist="56796" dir="3806097"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wrap="none" anchor="ctr"/>
          <a:lstStyle/>
          <a:p>
            <a:endParaRPr lang="es-AR"/>
          </a:p>
        </p:txBody>
      </p:sp>
      <p:sp>
        <p:nvSpPr>
          <p:cNvPr id="12" name="Rectangle 8"/>
          <p:cNvSpPr>
            <a:spLocks noChangeArrowheads="1"/>
          </p:cNvSpPr>
          <p:nvPr/>
        </p:nvSpPr>
        <p:spPr bwMode="black">
          <a:xfrm>
            <a:off x="899592" y="3861048"/>
            <a:ext cx="1824038" cy="338554"/>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dirty="0" smtClean="0">
                <a:solidFill>
                  <a:srgbClr val="FFFFFF"/>
                </a:solidFill>
              </a:rPr>
              <a:t>ESTRELLA</a:t>
            </a:r>
            <a:endParaRPr lang="en-US" sz="1600" b="1" dirty="0">
              <a:solidFill>
                <a:srgbClr val="FFFFFF"/>
              </a:solidFill>
            </a:endParaRPr>
          </a:p>
        </p:txBody>
      </p:sp>
      <p:sp>
        <p:nvSpPr>
          <p:cNvPr id="13" name="Rectangle 9"/>
          <p:cNvSpPr>
            <a:spLocks noChangeArrowheads="1"/>
          </p:cNvSpPr>
          <p:nvPr/>
        </p:nvSpPr>
        <p:spPr bwMode="white">
          <a:xfrm>
            <a:off x="2747963" y="2674938"/>
            <a:ext cx="3497262" cy="36671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b="1" dirty="0" err="1" smtClean="0">
                <a:solidFill>
                  <a:srgbClr val="FFFFFF"/>
                </a:solidFill>
              </a:rPr>
              <a:t>Ventaja</a:t>
            </a:r>
            <a:r>
              <a:rPr lang="en-US" b="1" dirty="0" smtClean="0">
                <a:solidFill>
                  <a:srgbClr val="FFFFFF"/>
                </a:solidFill>
              </a:rPr>
              <a:t> en el </a:t>
            </a:r>
            <a:r>
              <a:rPr lang="en-US" b="1" dirty="0" err="1" smtClean="0">
                <a:solidFill>
                  <a:srgbClr val="FFFFFF"/>
                </a:solidFill>
              </a:rPr>
              <a:t>desempeño</a:t>
            </a:r>
            <a:r>
              <a:rPr lang="en-US" b="1" dirty="0" smtClean="0">
                <a:solidFill>
                  <a:srgbClr val="FFFFFF"/>
                </a:solidFill>
              </a:rPr>
              <a:t> </a:t>
            </a:r>
            <a:endParaRPr lang="en-US" b="1" dirty="0">
              <a:solidFill>
                <a:srgbClr val="FFFFFF"/>
              </a:solidFill>
            </a:endParaRPr>
          </a:p>
        </p:txBody>
      </p:sp>
      <p:sp>
        <p:nvSpPr>
          <p:cNvPr id="14" name="Rectangle 10"/>
          <p:cNvSpPr>
            <a:spLocks noChangeArrowheads="1"/>
          </p:cNvSpPr>
          <p:nvPr/>
        </p:nvSpPr>
        <p:spPr bwMode="auto">
          <a:xfrm>
            <a:off x="3275856" y="3356992"/>
            <a:ext cx="3240708" cy="216982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None/>
            </a:pPr>
            <a:r>
              <a:rPr lang="es-ES" sz="1500" dirty="0" smtClean="0"/>
              <a:t>Este formato nos posibilita a obtener un acceso </a:t>
            </a:r>
            <a:r>
              <a:rPr lang="es-ES" sz="1500" dirty="0" err="1" smtClean="0"/>
              <a:t>rapido</a:t>
            </a:r>
            <a:r>
              <a:rPr lang="es-ES" sz="1500" dirty="0" smtClean="0"/>
              <a:t> y eficaz a los datos que se tienen al alcance.</a:t>
            </a:r>
          </a:p>
          <a:p>
            <a:pPr>
              <a:buNone/>
            </a:pPr>
            <a:r>
              <a:rPr lang="es-ES" sz="1500" dirty="0" smtClean="0"/>
              <a:t>Una explicación razonable es que a nivel de </a:t>
            </a:r>
            <a:r>
              <a:rPr lang="es-ES" sz="1500" dirty="0" err="1" smtClean="0"/>
              <a:t>sql</a:t>
            </a:r>
            <a:r>
              <a:rPr lang="es-ES" sz="1500" dirty="0" smtClean="0"/>
              <a:t> las tablas de hechos son las únicas que realizan operaciones “</a:t>
            </a:r>
            <a:r>
              <a:rPr lang="es-ES" sz="1500" dirty="0" err="1" smtClean="0"/>
              <a:t>join</a:t>
            </a:r>
            <a:r>
              <a:rPr lang="es-ES" sz="1500" dirty="0" smtClean="0"/>
              <a:t>” con las </a:t>
            </a:r>
            <a:r>
              <a:rPr lang="es-ES" sz="1500" dirty="0" err="1" smtClean="0"/>
              <a:t>demas</a:t>
            </a:r>
            <a:r>
              <a:rPr lang="es-ES" sz="1500" dirty="0" smtClean="0"/>
              <a:t> tablas las cuales se encuentran </a:t>
            </a:r>
            <a:r>
              <a:rPr lang="es-ES" sz="1500" dirty="0" err="1" smtClean="0"/>
              <a:t>desnormalizadas</a:t>
            </a:r>
            <a:endParaRPr lang="es-AR" sz="1500" dirty="0" smtClean="0"/>
          </a:p>
        </p:txBody>
      </p:sp>
      <p:sp>
        <p:nvSpPr>
          <p:cNvPr id="15" name="Rectangle 11"/>
          <p:cNvSpPr>
            <a:spLocks noChangeArrowheads="1"/>
          </p:cNvSpPr>
          <p:nvPr/>
        </p:nvSpPr>
        <p:spPr bwMode="auto">
          <a:xfrm>
            <a:off x="762000" y="1981200"/>
            <a:ext cx="7770440" cy="400110"/>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000" dirty="0" smtClean="0"/>
              <a:t>Se </a:t>
            </a:r>
            <a:r>
              <a:rPr lang="en-US" sz="2000" dirty="0" err="1" smtClean="0"/>
              <a:t>logró</a:t>
            </a:r>
            <a:r>
              <a:rPr lang="en-US" sz="2000" dirty="0" smtClean="0"/>
              <a:t> </a:t>
            </a:r>
            <a:r>
              <a:rPr lang="en-US" sz="2000" dirty="0" err="1" smtClean="0"/>
              <a:t>implementar</a:t>
            </a:r>
            <a:r>
              <a:rPr lang="en-US" sz="2000" dirty="0" smtClean="0"/>
              <a:t> el DW con un </a:t>
            </a:r>
            <a:r>
              <a:rPr lang="en-US" sz="2000" dirty="0" err="1" smtClean="0"/>
              <a:t>diseño</a:t>
            </a:r>
            <a:r>
              <a:rPr lang="en-US" sz="2000" dirty="0" smtClean="0"/>
              <a:t> “ESTRELLA”</a:t>
            </a:r>
            <a:endParaRPr lang="en-US" sz="2000" dirty="0"/>
          </a:p>
        </p:txBody>
      </p:sp>
    </p:spTree>
    <p:extLst>
      <p:ext uri="{BB962C8B-B14F-4D97-AF65-F5344CB8AC3E}">
        <p14:creationId xmlns:p14="http://schemas.microsoft.com/office/powerpoint/2010/main" val="2052002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gray">
          <a:xfrm>
            <a:off x="467544" y="188640"/>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Hecho Venta</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pic>
        <p:nvPicPr>
          <p:cNvPr id="2050" name="Picture 2" descr="D:\Documents and Settings\Administrador\Escritorio\hechoVentas.jpg"/>
          <p:cNvPicPr>
            <a:picLocks noChangeAspect="1" noChangeArrowheads="1"/>
          </p:cNvPicPr>
          <p:nvPr/>
        </p:nvPicPr>
        <p:blipFill>
          <a:blip r:embed="rId2" cstate="print"/>
          <a:srcRect/>
          <a:stretch>
            <a:fillRect/>
          </a:stretch>
        </p:blipFill>
        <p:spPr bwMode="auto">
          <a:xfrm>
            <a:off x="179512" y="1196752"/>
            <a:ext cx="8784976" cy="5233421"/>
          </a:xfrm>
          <a:prstGeom prst="rect">
            <a:avLst/>
          </a:prstGeom>
          <a:noFill/>
        </p:spPr>
      </p:pic>
    </p:spTree>
    <p:extLst>
      <p:ext uri="{BB962C8B-B14F-4D97-AF65-F5344CB8AC3E}">
        <p14:creationId xmlns:p14="http://schemas.microsoft.com/office/powerpoint/2010/main" val="886621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Documents and Settings\Administrador\Escritorio\hechoVlumen.jpg"/>
          <p:cNvPicPr>
            <a:picLocks noChangeAspect="1" noChangeArrowheads="1"/>
          </p:cNvPicPr>
          <p:nvPr/>
        </p:nvPicPr>
        <p:blipFill>
          <a:blip r:embed="rId2" cstate="print"/>
          <a:srcRect/>
          <a:stretch>
            <a:fillRect/>
          </a:stretch>
        </p:blipFill>
        <p:spPr bwMode="auto">
          <a:xfrm>
            <a:off x="0" y="1196752"/>
            <a:ext cx="8956105" cy="5335366"/>
          </a:xfrm>
          <a:prstGeom prst="rect">
            <a:avLst/>
          </a:prstGeom>
          <a:noFill/>
        </p:spPr>
      </p:pic>
      <p:sp>
        <p:nvSpPr>
          <p:cNvPr id="7" name="1 Título"/>
          <p:cNvSpPr txBox="1">
            <a:spLocks/>
          </p:cNvSpPr>
          <p:nvPr/>
        </p:nvSpPr>
        <p:spPr bwMode="gray">
          <a:xfrm>
            <a:off x="467544" y="188640"/>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Hecho Volumen de movimientos</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4189242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55776" y="1052736"/>
            <a:ext cx="3754760" cy="829072"/>
          </a:xfrm>
        </p:spPr>
        <p:txBody>
          <a:bodyPr>
            <a:normAutofit fontScale="25000" lnSpcReduction="20000"/>
          </a:bodyPr>
          <a:lstStyle/>
          <a:p>
            <a:pPr>
              <a:buNone/>
            </a:pPr>
            <a:r>
              <a:rPr lang="es-ES_tradnl" sz="12800" b="1" i="1" dirty="0" smtClean="0">
                <a:latin typeface="Calibri" pitchFamily="34" charset="0"/>
                <a:cs typeface="Calibri" pitchFamily="34" charset="0"/>
              </a:rPr>
              <a:t>Esquemas posibles</a:t>
            </a:r>
          </a:p>
          <a:p>
            <a:pPr>
              <a:buNone/>
            </a:pPr>
            <a:endParaRPr lang="es-AR" dirty="0" smtClean="0"/>
          </a:p>
          <a:p>
            <a:pPr>
              <a:buNone/>
            </a:pPr>
            <a:endParaRPr lang="es-AR" dirty="0" smtClean="0"/>
          </a:p>
          <a:p>
            <a:pPr>
              <a:buNone/>
            </a:pPr>
            <a:r>
              <a:rPr lang="es-ES_tradnl" dirty="0" smtClean="0"/>
              <a:t> </a:t>
            </a:r>
            <a:endParaRPr lang="es-AR" dirty="0" smtClean="0"/>
          </a:p>
          <a:p>
            <a:pPr>
              <a:buNone/>
            </a:pPr>
            <a:endParaRPr lang="es-AR" dirty="0"/>
          </a:p>
        </p:txBody>
      </p:sp>
      <p:grpSp>
        <p:nvGrpSpPr>
          <p:cNvPr id="4" name="Group 4"/>
          <p:cNvGrpSpPr>
            <a:grpSpLocks/>
          </p:cNvGrpSpPr>
          <p:nvPr/>
        </p:nvGrpSpPr>
        <p:grpSpPr bwMode="auto">
          <a:xfrm>
            <a:off x="1763688" y="1700808"/>
            <a:ext cx="1838325" cy="3309938"/>
            <a:chOff x="528" y="1392"/>
            <a:chExt cx="1158" cy="2085"/>
          </a:xfrm>
        </p:grpSpPr>
        <p:sp>
          <p:nvSpPr>
            <p:cNvPr id="5" name="AutoShape 5"/>
            <p:cNvSpPr>
              <a:spLocks noChangeArrowheads="1"/>
            </p:cNvSpPr>
            <p:nvPr/>
          </p:nvSpPr>
          <p:spPr bwMode="ltGray">
            <a:xfrm>
              <a:off x="528" y="1392"/>
              <a:ext cx="1158" cy="2085"/>
            </a:xfrm>
            <a:prstGeom prst="roundRect">
              <a:avLst>
                <a:gd name="adj" fmla="val 16667"/>
              </a:avLst>
            </a:prstGeom>
            <a:gradFill rotWithShape="1">
              <a:gsLst>
                <a:gs pos="0">
                  <a:schemeClr val="accent1"/>
                </a:gs>
                <a:gs pos="100000">
                  <a:schemeClr val="accent1">
                    <a:gamma/>
                    <a:tint val="44314"/>
                    <a:invGamma/>
                  </a:schemeClr>
                </a:gs>
              </a:gsLst>
              <a:lin ang="5400000" scaled="1"/>
            </a:gradFill>
            <a:ln w="38100">
              <a:solidFill>
                <a:srgbClr val="FFFFFF"/>
              </a:solidFill>
              <a:round/>
              <a:headEnd/>
              <a:tailEnd/>
            </a:ln>
            <a:effectLst>
              <a:outerShdw dist="107763" dir="2700000" algn="ctr" rotWithShape="0">
                <a:srgbClr val="808080">
                  <a:alpha val="50000"/>
                </a:srgbClr>
              </a:outerShdw>
            </a:effectLst>
          </p:spPr>
          <p:txBody>
            <a:bodyPr wrap="none" anchor="ctr"/>
            <a:lstStyle/>
            <a:p>
              <a:endParaRPr lang="es-AR"/>
            </a:p>
          </p:txBody>
        </p:sp>
        <p:sp>
          <p:nvSpPr>
            <p:cNvPr id="6" name="AutoShape 6"/>
            <p:cNvSpPr>
              <a:spLocks noChangeArrowheads="1"/>
            </p:cNvSpPr>
            <p:nvPr/>
          </p:nvSpPr>
          <p:spPr bwMode="ltGray">
            <a:xfrm>
              <a:off x="576" y="1416"/>
              <a:ext cx="1063" cy="288"/>
            </a:xfrm>
            <a:prstGeom prst="roundRect">
              <a:avLst>
                <a:gd name="adj" fmla="val 50000"/>
              </a:avLst>
            </a:prstGeom>
            <a:gradFill rotWithShape="1">
              <a:gsLst>
                <a:gs pos="0">
                  <a:srgbClr val="FFFFFF"/>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7" name="Group 7"/>
          <p:cNvGrpSpPr>
            <a:grpSpLocks/>
          </p:cNvGrpSpPr>
          <p:nvPr/>
        </p:nvGrpSpPr>
        <p:grpSpPr bwMode="auto">
          <a:xfrm>
            <a:off x="4556100" y="1700808"/>
            <a:ext cx="1838325" cy="3309938"/>
            <a:chOff x="2287" y="1392"/>
            <a:chExt cx="1158" cy="2085"/>
          </a:xfrm>
        </p:grpSpPr>
        <p:sp>
          <p:nvSpPr>
            <p:cNvPr id="8" name="AutoShape 8"/>
            <p:cNvSpPr>
              <a:spLocks noChangeArrowheads="1"/>
            </p:cNvSpPr>
            <p:nvPr/>
          </p:nvSpPr>
          <p:spPr bwMode="ltGray">
            <a:xfrm>
              <a:off x="2287" y="1392"/>
              <a:ext cx="1158" cy="2085"/>
            </a:xfrm>
            <a:prstGeom prst="roundRect">
              <a:avLst>
                <a:gd name="adj" fmla="val 16667"/>
              </a:avLst>
            </a:prstGeom>
            <a:gradFill rotWithShape="1">
              <a:gsLst>
                <a:gs pos="0">
                  <a:schemeClr val="accent2"/>
                </a:gs>
                <a:gs pos="100000">
                  <a:schemeClr val="accent2">
                    <a:gamma/>
                    <a:tint val="63922"/>
                    <a:invGamma/>
                  </a:schemeClr>
                </a:gs>
              </a:gsLst>
              <a:lin ang="5400000" scaled="1"/>
            </a:gradFill>
            <a:ln w="38100">
              <a:solidFill>
                <a:srgbClr val="FFFFFF"/>
              </a:solidFill>
              <a:round/>
              <a:headEnd/>
              <a:tailEnd/>
            </a:ln>
            <a:effectLst>
              <a:outerShdw dist="107763" dir="2700000" algn="ctr" rotWithShape="0">
                <a:srgbClr val="808080">
                  <a:alpha val="50000"/>
                </a:srgbClr>
              </a:outerShdw>
            </a:effectLst>
          </p:spPr>
          <p:txBody>
            <a:bodyPr wrap="none" anchor="ctr"/>
            <a:lstStyle/>
            <a:p>
              <a:endParaRPr lang="es-AR"/>
            </a:p>
          </p:txBody>
        </p:sp>
        <p:sp>
          <p:nvSpPr>
            <p:cNvPr id="9" name="AutoShape 9"/>
            <p:cNvSpPr>
              <a:spLocks noChangeArrowheads="1"/>
            </p:cNvSpPr>
            <p:nvPr/>
          </p:nvSpPr>
          <p:spPr bwMode="ltGray">
            <a:xfrm>
              <a:off x="2333" y="1416"/>
              <a:ext cx="1063" cy="288"/>
            </a:xfrm>
            <a:prstGeom prst="roundRect">
              <a:avLst>
                <a:gd name="adj" fmla="val 50000"/>
              </a:avLst>
            </a:prstGeom>
            <a:gradFill rotWithShape="1">
              <a:gsLst>
                <a:gs pos="0">
                  <a:srgbClr val="FFFFFF"/>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10" name="Text Box 13"/>
          <p:cNvSpPr txBox="1">
            <a:spLocks noChangeArrowheads="1"/>
          </p:cNvSpPr>
          <p:nvPr/>
        </p:nvSpPr>
        <p:spPr bwMode="gray">
          <a:xfrm>
            <a:off x="1812900" y="1916833"/>
            <a:ext cx="1752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None/>
            </a:pPr>
            <a:r>
              <a:rPr lang="es-ES_tradnl" sz="1400" b="1" dirty="0" smtClean="0"/>
              <a:t>1-ROLAP (RELATIONAL OLAP): </a:t>
            </a:r>
          </a:p>
          <a:p>
            <a:pPr>
              <a:buNone/>
            </a:pPr>
            <a:endParaRPr lang="es-ES_tradnl" sz="1400" b="1" dirty="0" smtClean="0"/>
          </a:p>
          <a:p>
            <a:pPr>
              <a:buNone/>
            </a:pPr>
            <a:endParaRPr lang="es-ES_tradnl" sz="1400" b="1" dirty="0" smtClean="0"/>
          </a:p>
          <a:p>
            <a:pPr>
              <a:buNone/>
            </a:pPr>
            <a:r>
              <a:rPr lang="es-ES_tradnl" sz="1400" dirty="0" smtClean="0"/>
              <a:t>Físicamente el almacén de datos se construye sobre una base de datos relacional</a:t>
            </a:r>
          </a:p>
        </p:txBody>
      </p:sp>
      <p:sp>
        <p:nvSpPr>
          <p:cNvPr id="11" name="Text Box 14"/>
          <p:cNvSpPr txBox="1">
            <a:spLocks noChangeArrowheads="1"/>
          </p:cNvSpPr>
          <p:nvPr/>
        </p:nvSpPr>
        <p:spPr bwMode="gray">
          <a:xfrm>
            <a:off x="4556100" y="1916833"/>
            <a:ext cx="203212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None/>
            </a:pPr>
            <a:r>
              <a:rPr lang="es-ES_tradnl" sz="1400" b="1" dirty="0" smtClean="0"/>
              <a:t>2-MOLAP</a:t>
            </a:r>
          </a:p>
          <a:p>
            <a:pPr>
              <a:buNone/>
            </a:pPr>
            <a:r>
              <a:rPr lang="es-ES_tradnl" sz="1200" b="1" dirty="0" smtClean="0"/>
              <a:t>(MULTIDIMENSIONAL OLAP): </a:t>
            </a:r>
          </a:p>
          <a:p>
            <a:pPr>
              <a:buNone/>
            </a:pPr>
            <a:endParaRPr lang="es-ES_tradnl" sz="1400" b="1" dirty="0" smtClean="0"/>
          </a:p>
          <a:p>
            <a:pPr>
              <a:buNone/>
            </a:pPr>
            <a:endParaRPr lang="es-ES_tradnl" sz="1400" b="1" dirty="0" smtClean="0"/>
          </a:p>
          <a:p>
            <a:pPr>
              <a:buNone/>
            </a:pPr>
            <a:r>
              <a:rPr lang="es-ES_tradnl" sz="1400" dirty="0" smtClean="0"/>
              <a:t>Físicamente el almacén de datos se construye sobre estructuras basadas en matrices multidimensionales</a:t>
            </a:r>
            <a:endParaRPr lang="es-AR" sz="1400" dirty="0" smtClean="0"/>
          </a:p>
        </p:txBody>
      </p:sp>
      <p:grpSp>
        <p:nvGrpSpPr>
          <p:cNvPr id="12" name="Group 16"/>
          <p:cNvGrpSpPr>
            <a:grpSpLocks/>
          </p:cNvGrpSpPr>
          <p:nvPr/>
        </p:nvGrpSpPr>
        <p:grpSpPr bwMode="auto">
          <a:xfrm>
            <a:off x="3897288" y="3224808"/>
            <a:ext cx="504825" cy="496888"/>
            <a:chOff x="1872" y="2352"/>
            <a:chExt cx="240" cy="240"/>
          </a:xfrm>
        </p:grpSpPr>
        <p:grpSp>
          <p:nvGrpSpPr>
            <p:cNvPr id="13" name="Group 17"/>
            <p:cNvGrpSpPr>
              <a:grpSpLocks/>
            </p:cNvGrpSpPr>
            <p:nvPr/>
          </p:nvGrpSpPr>
          <p:grpSpPr bwMode="auto">
            <a:xfrm>
              <a:off x="1968" y="2352"/>
              <a:ext cx="144" cy="240"/>
              <a:chOff x="1968" y="2352"/>
              <a:chExt cx="144" cy="240"/>
            </a:xfrm>
          </p:grpSpPr>
          <p:sp>
            <p:nvSpPr>
              <p:cNvPr id="20" name="Oval 18"/>
              <p:cNvSpPr>
                <a:spLocks noChangeArrowheads="1"/>
              </p:cNvSpPr>
              <p:nvPr/>
            </p:nvSpPr>
            <p:spPr bwMode="gray">
              <a:xfrm>
                <a:off x="1968" y="2352"/>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1" name="Oval 19"/>
              <p:cNvSpPr>
                <a:spLocks noChangeArrowheads="1"/>
              </p:cNvSpPr>
              <p:nvPr/>
            </p:nvSpPr>
            <p:spPr bwMode="gray">
              <a:xfrm>
                <a:off x="2016" y="2400"/>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Oval 20"/>
              <p:cNvSpPr>
                <a:spLocks noChangeArrowheads="1"/>
              </p:cNvSpPr>
              <p:nvPr/>
            </p:nvSpPr>
            <p:spPr bwMode="gray">
              <a:xfrm>
                <a:off x="2064" y="2448"/>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Oval 21"/>
              <p:cNvSpPr>
                <a:spLocks noChangeArrowheads="1"/>
              </p:cNvSpPr>
              <p:nvPr/>
            </p:nvSpPr>
            <p:spPr bwMode="gray">
              <a:xfrm>
                <a:off x="2016" y="2496"/>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Oval 22"/>
              <p:cNvSpPr>
                <a:spLocks noChangeArrowheads="1"/>
              </p:cNvSpPr>
              <p:nvPr/>
            </p:nvSpPr>
            <p:spPr bwMode="gray">
              <a:xfrm>
                <a:off x="1968" y="2544"/>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14" name="Group 23"/>
            <p:cNvGrpSpPr>
              <a:grpSpLocks/>
            </p:cNvGrpSpPr>
            <p:nvPr/>
          </p:nvGrpSpPr>
          <p:grpSpPr bwMode="auto">
            <a:xfrm>
              <a:off x="1872" y="2352"/>
              <a:ext cx="144" cy="240"/>
              <a:chOff x="1968" y="2352"/>
              <a:chExt cx="144" cy="240"/>
            </a:xfrm>
          </p:grpSpPr>
          <p:sp>
            <p:nvSpPr>
              <p:cNvPr id="15" name="Oval 24"/>
              <p:cNvSpPr>
                <a:spLocks noChangeArrowheads="1"/>
              </p:cNvSpPr>
              <p:nvPr/>
            </p:nvSpPr>
            <p:spPr bwMode="gray">
              <a:xfrm>
                <a:off x="1968" y="2352"/>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 name="Oval 25"/>
              <p:cNvSpPr>
                <a:spLocks noChangeArrowheads="1"/>
              </p:cNvSpPr>
              <p:nvPr/>
            </p:nvSpPr>
            <p:spPr bwMode="gray">
              <a:xfrm>
                <a:off x="2016" y="2400"/>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7" name="Oval 26"/>
              <p:cNvSpPr>
                <a:spLocks noChangeArrowheads="1"/>
              </p:cNvSpPr>
              <p:nvPr/>
            </p:nvSpPr>
            <p:spPr bwMode="gray">
              <a:xfrm>
                <a:off x="2064" y="2448"/>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 name="Oval 27"/>
              <p:cNvSpPr>
                <a:spLocks noChangeArrowheads="1"/>
              </p:cNvSpPr>
              <p:nvPr/>
            </p:nvSpPr>
            <p:spPr bwMode="gray">
              <a:xfrm>
                <a:off x="2016" y="2496"/>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9" name="Oval 28"/>
              <p:cNvSpPr>
                <a:spLocks noChangeArrowheads="1"/>
              </p:cNvSpPr>
              <p:nvPr/>
            </p:nvSpPr>
            <p:spPr bwMode="gray">
              <a:xfrm>
                <a:off x="1968" y="2544"/>
                <a:ext cx="48" cy="4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sp>
        <p:nvSpPr>
          <p:cNvPr id="26" name="1 Título"/>
          <p:cNvSpPr txBox="1">
            <a:spLocks/>
          </p:cNvSpPr>
          <p:nvPr/>
        </p:nvSpPr>
        <p:spPr bwMode="gray">
          <a:xfrm>
            <a:off x="467544" y="188640"/>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Diseño físico</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27" name="26 Rectángulo"/>
          <p:cNvSpPr/>
          <p:nvPr/>
        </p:nvSpPr>
        <p:spPr>
          <a:xfrm>
            <a:off x="467544" y="5805264"/>
            <a:ext cx="4572000" cy="923330"/>
          </a:xfrm>
          <a:prstGeom prst="rect">
            <a:avLst/>
          </a:prstGeom>
        </p:spPr>
        <p:txBody>
          <a:bodyPr>
            <a:spAutoFit/>
          </a:bodyPr>
          <a:lstStyle/>
          <a:p>
            <a:pPr>
              <a:buNone/>
            </a:pPr>
            <a:r>
              <a:rPr lang="es-ES_tradnl" dirty="0" smtClean="0"/>
              <a:t>Se usan sistemas de gestión de bases de datos genéricos y herramientas asociadas. Ejemplo: SQL</a:t>
            </a:r>
            <a:endParaRPr lang="es-AR" dirty="0" smtClean="0"/>
          </a:p>
        </p:txBody>
      </p:sp>
      <p:sp>
        <p:nvSpPr>
          <p:cNvPr id="28" name="27 Flecha abajo"/>
          <p:cNvSpPr/>
          <p:nvPr/>
        </p:nvSpPr>
        <p:spPr>
          <a:xfrm>
            <a:off x="1619672" y="5157192"/>
            <a:ext cx="20882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Ventaja</a:t>
            </a:r>
            <a:endParaRPr lang="es-AR" dirty="0"/>
          </a:p>
        </p:txBody>
      </p:sp>
    </p:spTree>
    <p:extLst>
      <p:ext uri="{BB962C8B-B14F-4D97-AF65-F5344CB8AC3E}">
        <p14:creationId xmlns:p14="http://schemas.microsoft.com/office/powerpoint/2010/main" val="3471823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941168"/>
            <a:ext cx="8229600" cy="1440160"/>
          </a:xfrm>
        </p:spPr>
        <p:txBody>
          <a:bodyPr/>
          <a:lstStyle/>
          <a:p>
            <a:pPr>
              <a:buNone/>
            </a:pPr>
            <a:r>
              <a:rPr lang="es-ES_tradnl" dirty="0" smtClean="0"/>
              <a:t>		Se desarrollaron scripts en lenguaje </a:t>
            </a:r>
            <a:r>
              <a:rPr lang="es-ES_tradnl" dirty="0" err="1" smtClean="0"/>
              <a:t>python</a:t>
            </a:r>
            <a:r>
              <a:rPr lang="es-ES_tradnl" dirty="0" smtClean="0"/>
              <a:t> para la carga masiva de datos en la base de datos relacional</a:t>
            </a:r>
            <a:endParaRPr lang="es-AR" dirty="0" smtClean="0">
              <a:solidFill>
                <a:srgbClr val="7030A0"/>
              </a:solidFill>
            </a:endParaRPr>
          </a:p>
          <a:p>
            <a:pPr>
              <a:buNone/>
            </a:pPr>
            <a:endParaRPr lang="es-AR" dirty="0" smtClean="0"/>
          </a:p>
          <a:p>
            <a:pPr>
              <a:buNone/>
            </a:pPr>
            <a:endParaRPr lang="es-AR" dirty="0"/>
          </a:p>
        </p:txBody>
      </p:sp>
      <p:sp>
        <p:nvSpPr>
          <p:cNvPr id="4" name="1 Título"/>
          <p:cNvSpPr txBox="1">
            <a:spLocks/>
          </p:cNvSpPr>
          <p:nvPr/>
        </p:nvSpPr>
        <p:spPr bwMode="gray">
          <a:xfrm>
            <a:off x="467544" y="188640"/>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Diseño físico - ETL</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6" name="5 Rectángulo"/>
          <p:cNvSpPr/>
          <p:nvPr/>
        </p:nvSpPr>
        <p:spPr>
          <a:xfrm>
            <a:off x="755576" y="1484784"/>
            <a:ext cx="4228593" cy="369332"/>
          </a:xfrm>
          <a:prstGeom prst="rect">
            <a:avLst/>
          </a:prstGeom>
        </p:spPr>
        <p:txBody>
          <a:bodyPr wrap="none">
            <a:spAutoFit/>
          </a:bodyPr>
          <a:lstStyle/>
          <a:p>
            <a:r>
              <a:rPr lang="es-ES_tradnl" b="1" dirty="0" smtClean="0"/>
              <a:t>ETL </a:t>
            </a:r>
            <a:r>
              <a:rPr lang="es-ES_tradnl" dirty="0" smtClean="0"/>
              <a:t>(</a:t>
            </a:r>
            <a:r>
              <a:rPr lang="es-ES_tradnl" i="1" dirty="0" err="1" smtClean="0"/>
              <a:t>Extraction</a:t>
            </a:r>
            <a:r>
              <a:rPr lang="es-ES_tradnl" i="1" dirty="0" smtClean="0"/>
              <a:t>, </a:t>
            </a:r>
            <a:r>
              <a:rPr lang="es-ES_tradnl" i="1" dirty="0" err="1" smtClean="0"/>
              <a:t>Transformation</a:t>
            </a:r>
            <a:r>
              <a:rPr lang="es-ES_tradnl" i="1" dirty="0" smtClean="0"/>
              <a:t>, Load )</a:t>
            </a:r>
            <a:endParaRPr lang="es-AR" dirty="0"/>
          </a:p>
        </p:txBody>
      </p:sp>
      <p:pic>
        <p:nvPicPr>
          <p:cNvPr id="7" name="Picture 3" descr="RY_circl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4882" y="2366343"/>
            <a:ext cx="1985962" cy="19875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LB_circl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348880"/>
            <a:ext cx="2106613" cy="21050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O_chevron001"/>
          <p:cNvPicPr>
            <a:picLocks noChangeAspect="1" noChangeArrowheads="1"/>
          </p:cNvPicPr>
          <p:nvPr/>
        </p:nvPicPr>
        <p:blipFill>
          <a:blip r:embed="rId4" cstate="print">
            <a:lum bright="6000" contrast="42000"/>
            <a:grayscl/>
            <a:extLst>
              <a:ext uri="{28A0092B-C50C-407E-A947-70E740481C1C}">
                <a14:useLocalDpi xmlns:a14="http://schemas.microsoft.com/office/drawing/2010/main" val="0"/>
              </a:ext>
            </a:extLst>
          </a:blip>
          <a:srcRect/>
          <a:stretch>
            <a:fillRect/>
          </a:stretch>
        </p:blipFill>
        <p:spPr bwMode="auto">
          <a:xfrm>
            <a:off x="2591619" y="3164855"/>
            <a:ext cx="506413" cy="57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O_chevron001"/>
          <p:cNvPicPr>
            <a:picLocks noChangeAspect="1" noChangeArrowheads="1"/>
          </p:cNvPicPr>
          <p:nvPr/>
        </p:nvPicPr>
        <p:blipFill>
          <a:blip r:embed="rId4" cstate="print">
            <a:lum bright="6000" contrast="42000"/>
            <a:grayscl/>
            <a:extLst>
              <a:ext uri="{28A0092B-C50C-407E-A947-70E740481C1C}">
                <a14:useLocalDpi xmlns:a14="http://schemas.microsoft.com/office/drawing/2010/main" val="0"/>
              </a:ext>
            </a:extLst>
          </a:blip>
          <a:srcRect/>
          <a:stretch>
            <a:fillRect/>
          </a:stretch>
        </p:blipFill>
        <p:spPr bwMode="auto">
          <a:xfrm>
            <a:off x="5317357" y="3088655"/>
            <a:ext cx="508000" cy="5730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YG_circle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7719" y="2372693"/>
            <a:ext cx="2141538" cy="2141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8"/>
          <p:cNvSpPr txBox="1">
            <a:spLocks noChangeArrowheads="1"/>
          </p:cNvSpPr>
          <p:nvPr/>
        </p:nvSpPr>
        <p:spPr bwMode="gray">
          <a:xfrm>
            <a:off x="689447" y="2876749"/>
            <a:ext cx="1573212"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algn="ctr" eaLnBrk="0" hangingPunct="0"/>
            <a:r>
              <a:rPr lang="es-ES_tradnl" sz="1500" b="1" i="1" dirty="0" smtClean="0">
                <a:latin typeface="Calibri" pitchFamily="34" charset="0"/>
                <a:cs typeface="Calibri" pitchFamily="34" charset="0"/>
              </a:rPr>
              <a:t>Extracción</a:t>
            </a:r>
            <a:r>
              <a:rPr lang="es-ES_tradnl" sz="1500" dirty="0" smtClean="0">
                <a:latin typeface="Calibri" pitchFamily="34" charset="0"/>
                <a:cs typeface="Calibri" pitchFamily="34" charset="0"/>
              </a:rPr>
              <a:t> de las fuentes de datos (transaccionales o externas</a:t>
            </a:r>
            <a:r>
              <a:rPr lang="es-ES_tradnl" sz="1600" dirty="0" smtClean="0"/>
              <a:t>)</a:t>
            </a:r>
            <a:endParaRPr lang="en-US" sz="1600" b="1" dirty="0"/>
          </a:p>
        </p:txBody>
      </p:sp>
      <p:sp>
        <p:nvSpPr>
          <p:cNvPr id="13" name="Text Box 9"/>
          <p:cNvSpPr txBox="1">
            <a:spLocks noChangeArrowheads="1"/>
          </p:cNvSpPr>
          <p:nvPr/>
        </p:nvSpPr>
        <p:spPr bwMode="gray">
          <a:xfrm>
            <a:off x="3425751" y="2876749"/>
            <a:ext cx="15843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algn="ctr" eaLnBrk="0" hangingPunct="0"/>
            <a:r>
              <a:rPr lang="es-ES_tradnl" sz="1600" b="1" dirty="0" smtClean="0">
                <a:latin typeface="Calibri" pitchFamily="34" charset="0"/>
                <a:cs typeface="Calibri" pitchFamily="34" charset="0"/>
              </a:rPr>
              <a:t>transformación</a:t>
            </a:r>
            <a:r>
              <a:rPr lang="es-ES_tradnl" sz="1600" dirty="0" smtClean="0">
                <a:latin typeface="Calibri" pitchFamily="34" charset="0"/>
                <a:cs typeface="Calibri" pitchFamily="34" charset="0"/>
              </a:rPr>
              <a:t> (filtrado de los </a:t>
            </a:r>
            <a:r>
              <a:rPr lang="es-ES_tradnl" sz="1600" dirty="0" err="1" smtClean="0">
                <a:latin typeface="Calibri" pitchFamily="34" charset="0"/>
                <a:cs typeface="Calibri" pitchFamily="34" charset="0"/>
              </a:rPr>
              <a:t>datos:limpieza</a:t>
            </a:r>
            <a:r>
              <a:rPr lang="es-ES_tradnl" sz="1600" dirty="0" smtClean="0">
                <a:latin typeface="Calibri" pitchFamily="34" charset="0"/>
                <a:cs typeface="Calibri" pitchFamily="34" charset="0"/>
              </a:rPr>
              <a:t>, consolidación) y</a:t>
            </a:r>
            <a:endParaRPr lang="en-US" sz="1600" b="1" dirty="0">
              <a:latin typeface="Calibri" pitchFamily="34" charset="0"/>
              <a:cs typeface="Calibri" pitchFamily="34" charset="0"/>
            </a:endParaRPr>
          </a:p>
        </p:txBody>
      </p:sp>
      <p:sp>
        <p:nvSpPr>
          <p:cNvPr id="14" name="Text Box 10"/>
          <p:cNvSpPr txBox="1">
            <a:spLocks noChangeArrowheads="1"/>
          </p:cNvSpPr>
          <p:nvPr/>
        </p:nvSpPr>
        <p:spPr bwMode="gray">
          <a:xfrm>
            <a:off x="6030144" y="3180730"/>
            <a:ext cx="15732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algn="ctr" eaLnBrk="0" hangingPunct="0"/>
            <a:r>
              <a:rPr lang="es-ES_tradnl" sz="1600" b="1" i="1" dirty="0" smtClean="0"/>
              <a:t>carga</a:t>
            </a:r>
            <a:r>
              <a:rPr lang="es-ES_tradnl" sz="1600" dirty="0" smtClean="0"/>
              <a:t> del DW</a:t>
            </a:r>
            <a:endParaRPr lang="en-US" sz="1600" b="1" dirty="0"/>
          </a:p>
        </p:txBody>
      </p:sp>
    </p:spTree>
    <p:extLst>
      <p:ext uri="{BB962C8B-B14F-4D97-AF65-F5344CB8AC3E}">
        <p14:creationId xmlns:p14="http://schemas.microsoft.com/office/powerpoint/2010/main" val="857801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150374483"/>
              </p:ext>
            </p:extLst>
          </p:nvPr>
        </p:nvGraphicFramePr>
        <p:xfrm>
          <a:off x="457200" y="14478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bwMode="gray">
          <a:xfrm>
            <a:off x="467544" y="188640"/>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Implementación</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4142762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rrowheads="1"/>
          </p:cNvSpPr>
          <p:nvPr/>
        </p:nvSpPr>
        <p:spPr bwMode="gray">
          <a:xfrm>
            <a:off x="1981200" y="5335588"/>
            <a:ext cx="4419600" cy="508000"/>
          </a:xfrm>
          <a:prstGeom prst="roundRect">
            <a:avLst>
              <a:gd name="adj" fmla="val 50000"/>
            </a:avLst>
          </a:prstGeom>
          <a:noFill/>
          <a:ln w="28575" algn="ctr">
            <a:solidFill>
              <a:schemeClr val="fo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dirty="0" err="1" smtClean="0">
                <a:solidFill>
                  <a:srgbClr val="000000"/>
                </a:solidFill>
              </a:rPr>
              <a:t>Implementación</a:t>
            </a:r>
            <a:endParaRPr lang="en-US" b="1" dirty="0"/>
          </a:p>
        </p:txBody>
      </p:sp>
      <p:sp>
        <p:nvSpPr>
          <p:cNvPr id="5" name="AutoShape 5"/>
          <p:cNvSpPr>
            <a:spLocks noChangeArrowheads="1"/>
          </p:cNvSpPr>
          <p:nvPr/>
        </p:nvSpPr>
        <p:spPr bwMode="gray">
          <a:xfrm>
            <a:off x="2393950" y="4508500"/>
            <a:ext cx="4419600" cy="508000"/>
          </a:xfrm>
          <a:prstGeom prst="roundRect">
            <a:avLst>
              <a:gd name="adj" fmla="val 50000"/>
            </a:avLst>
          </a:prstGeom>
          <a:noFill/>
          <a:ln w="28575" algn="ctr">
            <a:solidFill>
              <a:schemeClr val="folHlink"/>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dirty="0" err="1" smtClean="0">
                <a:solidFill>
                  <a:srgbClr val="000000"/>
                </a:solidFill>
              </a:rPr>
              <a:t>Diseño</a:t>
            </a:r>
            <a:r>
              <a:rPr lang="en-US" b="1" dirty="0" smtClean="0">
                <a:solidFill>
                  <a:srgbClr val="000000"/>
                </a:solidFill>
              </a:rPr>
              <a:t> </a:t>
            </a:r>
            <a:r>
              <a:rPr lang="en-US" b="1" dirty="0" err="1" smtClean="0">
                <a:solidFill>
                  <a:srgbClr val="000000"/>
                </a:solidFill>
              </a:rPr>
              <a:t>Físico</a:t>
            </a:r>
            <a:r>
              <a:rPr lang="en-US" b="1" dirty="0" smtClean="0">
                <a:solidFill>
                  <a:srgbClr val="000000"/>
                </a:solidFill>
              </a:rPr>
              <a:t> del DW</a:t>
            </a:r>
            <a:endParaRPr lang="en-US" b="1" dirty="0"/>
          </a:p>
        </p:txBody>
      </p:sp>
      <p:sp>
        <p:nvSpPr>
          <p:cNvPr id="6" name="AutoShape 6"/>
          <p:cNvSpPr>
            <a:spLocks noChangeArrowheads="1"/>
          </p:cNvSpPr>
          <p:nvPr/>
        </p:nvSpPr>
        <p:spPr bwMode="gray">
          <a:xfrm>
            <a:off x="2438400" y="3695700"/>
            <a:ext cx="4419600" cy="508000"/>
          </a:xfrm>
          <a:prstGeom prst="roundRect">
            <a:avLst>
              <a:gd name="adj" fmla="val 50000"/>
            </a:avLst>
          </a:prstGeom>
          <a:noFill/>
          <a:ln w="28575" algn="ctr">
            <a:solidFill>
              <a:schemeClr val="fo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dirty="0" err="1" smtClean="0">
                <a:solidFill>
                  <a:srgbClr val="000000"/>
                </a:solidFill>
              </a:rPr>
              <a:t>Diseño</a:t>
            </a:r>
            <a:r>
              <a:rPr lang="en-US" b="1" dirty="0" smtClean="0">
                <a:solidFill>
                  <a:srgbClr val="000000"/>
                </a:solidFill>
              </a:rPr>
              <a:t> </a:t>
            </a:r>
            <a:r>
              <a:rPr lang="en-US" b="1" dirty="0" err="1" smtClean="0">
                <a:solidFill>
                  <a:srgbClr val="000000"/>
                </a:solidFill>
              </a:rPr>
              <a:t>lógico</a:t>
            </a:r>
            <a:r>
              <a:rPr lang="en-US" b="1" dirty="0" smtClean="0">
                <a:solidFill>
                  <a:srgbClr val="000000"/>
                </a:solidFill>
              </a:rPr>
              <a:t> del DW</a:t>
            </a:r>
            <a:endParaRPr lang="en-US" b="1" dirty="0"/>
          </a:p>
        </p:txBody>
      </p:sp>
      <p:sp>
        <p:nvSpPr>
          <p:cNvPr id="7" name="AutoShape 7"/>
          <p:cNvSpPr>
            <a:spLocks noChangeArrowheads="1"/>
          </p:cNvSpPr>
          <p:nvPr/>
        </p:nvSpPr>
        <p:spPr bwMode="gray">
          <a:xfrm>
            <a:off x="2286000" y="2827338"/>
            <a:ext cx="4419600" cy="508000"/>
          </a:xfrm>
          <a:prstGeom prst="roundRect">
            <a:avLst>
              <a:gd name="adj" fmla="val 50000"/>
            </a:avLst>
          </a:prstGeom>
          <a:noFill/>
          <a:ln w="28575" algn="ctr">
            <a:solidFill>
              <a:schemeClr val="folHlink"/>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dirty="0" err="1" smtClean="0">
                <a:solidFill>
                  <a:srgbClr val="000000"/>
                </a:solidFill>
              </a:rPr>
              <a:t>Introducción</a:t>
            </a:r>
            <a:r>
              <a:rPr lang="en-US" b="1" dirty="0" smtClean="0">
                <a:solidFill>
                  <a:srgbClr val="000000"/>
                </a:solidFill>
              </a:rPr>
              <a:t> a DW</a:t>
            </a:r>
            <a:endParaRPr lang="en-US" b="1" dirty="0"/>
          </a:p>
        </p:txBody>
      </p:sp>
      <p:sp>
        <p:nvSpPr>
          <p:cNvPr id="8" name="AutoShape 8"/>
          <p:cNvSpPr>
            <a:spLocks noChangeArrowheads="1"/>
          </p:cNvSpPr>
          <p:nvPr/>
        </p:nvSpPr>
        <p:spPr bwMode="gray">
          <a:xfrm>
            <a:off x="1765300" y="2057400"/>
            <a:ext cx="4419600" cy="508000"/>
          </a:xfrm>
          <a:prstGeom prst="roundRect">
            <a:avLst>
              <a:gd name="adj" fmla="val 50000"/>
            </a:avLst>
          </a:prstGeom>
          <a:noFill/>
          <a:ln w="28575" algn="ctr">
            <a:solidFill>
              <a:schemeClr val="fo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dirty="0" err="1" smtClean="0">
                <a:solidFill>
                  <a:srgbClr val="000000"/>
                </a:solidFill>
              </a:rPr>
              <a:t>Descripción</a:t>
            </a:r>
            <a:r>
              <a:rPr lang="en-US" b="1" dirty="0" smtClean="0">
                <a:solidFill>
                  <a:srgbClr val="000000"/>
                </a:solidFill>
              </a:rPr>
              <a:t> del </a:t>
            </a:r>
            <a:r>
              <a:rPr lang="en-US" b="1" dirty="0" err="1" smtClean="0">
                <a:solidFill>
                  <a:srgbClr val="000000"/>
                </a:solidFill>
              </a:rPr>
              <a:t>Caso</a:t>
            </a:r>
            <a:r>
              <a:rPr lang="en-US" b="1" dirty="0" smtClean="0">
                <a:solidFill>
                  <a:srgbClr val="000000"/>
                </a:solidFill>
              </a:rPr>
              <a:t> de </a:t>
            </a:r>
            <a:r>
              <a:rPr lang="en-US" b="1" dirty="0" err="1" smtClean="0">
                <a:solidFill>
                  <a:srgbClr val="000000"/>
                </a:solidFill>
              </a:rPr>
              <a:t>estudio</a:t>
            </a:r>
            <a:endParaRPr lang="en-US" b="1" dirty="0"/>
          </a:p>
        </p:txBody>
      </p:sp>
      <p:grpSp>
        <p:nvGrpSpPr>
          <p:cNvPr id="9" name="Group 9"/>
          <p:cNvGrpSpPr>
            <a:grpSpLocks/>
          </p:cNvGrpSpPr>
          <p:nvPr/>
        </p:nvGrpSpPr>
        <p:grpSpPr bwMode="auto">
          <a:xfrm>
            <a:off x="1447800" y="2146300"/>
            <a:ext cx="381000" cy="381000"/>
            <a:chOff x="2078" y="1680"/>
            <a:chExt cx="1615" cy="1615"/>
          </a:xfrm>
        </p:grpSpPr>
        <p:sp>
          <p:nvSpPr>
            <p:cNvPr id="10" name="Oval 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1" name="Oval 1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2" name="Oval 1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13" name="Oval 13"/>
            <p:cNvSpPr>
              <a:spLocks noChangeArrowheads="1"/>
            </p:cNvSpPr>
            <p:nvPr/>
          </p:nvSpPr>
          <p:spPr bwMode="gray">
            <a:xfrm>
              <a:off x="2254" y="1856"/>
              <a:ext cx="1262" cy="1264"/>
            </a:xfrm>
            <a:prstGeom prst="ellipse">
              <a:avLst/>
            </a:prstGeom>
            <a:gradFill rotWithShape="1">
              <a:gsLst>
                <a:gs pos="0">
                  <a:schemeClr val="hlink">
                    <a:gamma/>
                    <a:shade val="0"/>
                    <a:invGamma/>
                  </a:schemeClr>
                </a:gs>
                <a:gs pos="100000">
                  <a:schemeClr val="hlink"/>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14" name="Oval 1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sp>
          <p:nvSpPr>
            <p:cNvPr id="15" name="Oval 15"/>
            <p:cNvSpPr>
              <a:spLocks noChangeArrowheads="1"/>
            </p:cNvSpPr>
            <p:nvPr/>
          </p:nvSpPr>
          <p:spPr bwMode="gray">
            <a:xfrm>
              <a:off x="2337" y="1939"/>
              <a:ext cx="1096" cy="1098"/>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grpSp>
      <p:grpSp>
        <p:nvGrpSpPr>
          <p:cNvPr id="16" name="Group 16"/>
          <p:cNvGrpSpPr>
            <a:grpSpLocks/>
          </p:cNvGrpSpPr>
          <p:nvPr/>
        </p:nvGrpSpPr>
        <p:grpSpPr bwMode="auto">
          <a:xfrm>
            <a:off x="1981200" y="2933700"/>
            <a:ext cx="381000" cy="381000"/>
            <a:chOff x="2078" y="1680"/>
            <a:chExt cx="1615" cy="1615"/>
          </a:xfrm>
        </p:grpSpPr>
        <p:sp>
          <p:nvSpPr>
            <p:cNvPr id="17" name="Oval 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8" name="Oval 1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9" name="Oval 1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20" name="Oval 20"/>
            <p:cNvSpPr>
              <a:spLocks noChangeArrowheads="1"/>
            </p:cNvSpPr>
            <p:nvPr/>
          </p:nvSpPr>
          <p:spPr bwMode="gray">
            <a:xfrm>
              <a:off x="2254" y="1856"/>
              <a:ext cx="1262" cy="1264"/>
            </a:xfrm>
            <a:prstGeom prst="ellipse">
              <a:avLst/>
            </a:prstGeom>
            <a:gradFill rotWithShape="1">
              <a:gsLst>
                <a:gs pos="0">
                  <a:schemeClr val="accent2">
                    <a:gamma/>
                    <a:shade val="0"/>
                    <a:invGamma/>
                  </a:schemeClr>
                </a:gs>
                <a:gs pos="100000">
                  <a:schemeClr val="accent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21" name="Oval 2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sp>
          <p:nvSpPr>
            <p:cNvPr id="22" name="Oval 22"/>
            <p:cNvSpPr>
              <a:spLocks noChangeArrowheads="1"/>
            </p:cNvSpPr>
            <p:nvPr/>
          </p:nvSpPr>
          <p:spPr bwMode="gray">
            <a:xfrm>
              <a:off x="2337" y="1939"/>
              <a:ext cx="1096" cy="1098"/>
            </a:xfrm>
            <a:prstGeom prst="ellipse">
              <a:avLst/>
            </a:prstGeom>
            <a:gradFill rotWithShape="1">
              <a:gsLst>
                <a:gs pos="0">
                  <a:schemeClr val="accent2"/>
                </a:gs>
                <a:gs pos="100000">
                  <a:schemeClr val="accent2">
                    <a:gamma/>
                    <a:shade val="48627"/>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grpSp>
      <p:grpSp>
        <p:nvGrpSpPr>
          <p:cNvPr id="23" name="Group 23"/>
          <p:cNvGrpSpPr>
            <a:grpSpLocks/>
          </p:cNvGrpSpPr>
          <p:nvPr/>
        </p:nvGrpSpPr>
        <p:grpSpPr bwMode="auto">
          <a:xfrm>
            <a:off x="2133600" y="3771900"/>
            <a:ext cx="381000" cy="381000"/>
            <a:chOff x="2078" y="1680"/>
            <a:chExt cx="1615" cy="1615"/>
          </a:xfrm>
        </p:grpSpPr>
        <p:sp>
          <p:nvSpPr>
            <p:cNvPr id="24" name="Oval 2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25" name="Oval 2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26" name="Oval 2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27" name="Oval 27"/>
            <p:cNvSpPr>
              <a:spLocks noChangeArrowheads="1"/>
            </p:cNvSpPr>
            <p:nvPr/>
          </p:nvSpPr>
          <p:spPr bwMode="gray">
            <a:xfrm>
              <a:off x="2254" y="1856"/>
              <a:ext cx="1262" cy="1264"/>
            </a:xfrm>
            <a:prstGeom prst="ellipse">
              <a:avLst/>
            </a:prstGeom>
            <a:gradFill rotWithShape="1">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28" name="Oval 2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sp>
          <p:nvSpPr>
            <p:cNvPr id="29" name="Oval 29"/>
            <p:cNvSpPr>
              <a:spLocks noChangeArrowheads="1"/>
            </p:cNvSpPr>
            <p:nvPr/>
          </p:nvSpPr>
          <p:spPr bwMode="gray">
            <a:xfrm>
              <a:off x="2337" y="1939"/>
              <a:ext cx="1096" cy="1098"/>
            </a:xfrm>
            <a:prstGeom prst="ellipse">
              <a:avLst/>
            </a:prstGeom>
            <a:gradFill rotWithShape="1">
              <a:gsLst>
                <a:gs pos="0">
                  <a:schemeClr val="accent1"/>
                </a:gs>
                <a:gs pos="100000">
                  <a:schemeClr val="accent1">
                    <a:gamma/>
                    <a:shade val="48627"/>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grpSp>
      <p:grpSp>
        <p:nvGrpSpPr>
          <p:cNvPr id="30" name="Group 30"/>
          <p:cNvGrpSpPr>
            <a:grpSpLocks/>
          </p:cNvGrpSpPr>
          <p:nvPr/>
        </p:nvGrpSpPr>
        <p:grpSpPr bwMode="auto">
          <a:xfrm>
            <a:off x="2057400" y="4610100"/>
            <a:ext cx="381000" cy="381000"/>
            <a:chOff x="2078" y="1680"/>
            <a:chExt cx="1615" cy="1615"/>
          </a:xfrm>
        </p:grpSpPr>
        <p:sp>
          <p:nvSpPr>
            <p:cNvPr id="31" name="Oval 3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32" name="Oval 3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33" name="Oval 3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34" name="Oval 34"/>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35" name="Oval 3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sp>
          <p:nvSpPr>
            <p:cNvPr id="36" name="Oval 36"/>
            <p:cNvSpPr>
              <a:spLocks noChangeArrowheads="1"/>
            </p:cNvSpPr>
            <p:nvPr/>
          </p:nvSpPr>
          <p:spPr bwMode="gray">
            <a:xfrm>
              <a:off x="2337" y="1939"/>
              <a:ext cx="1096" cy="1098"/>
            </a:xfrm>
            <a:prstGeom prst="ellipse">
              <a:avLst/>
            </a:prstGeom>
            <a:gradFill rotWithShape="1">
              <a:gsLst>
                <a:gs pos="0">
                  <a:schemeClr val="folHlink"/>
                </a:gs>
                <a:gs pos="100000">
                  <a:schemeClr val="folHlink">
                    <a:gamma/>
                    <a:shade val="48627"/>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grpSp>
      <p:grpSp>
        <p:nvGrpSpPr>
          <p:cNvPr id="37" name="Group 37"/>
          <p:cNvGrpSpPr>
            <a:grpSpLocks/>
          </p:cNvGrpSpPr>
          <p:nvPr/>
        </p:nvGrpSpPr>
        <p:grpSpPr bwMode="auto">
          <a:xfrm>
            <a:off x="1682750" y="5384800"/>
            <a:ext cx="355600" cy="381000"/>
            <a:chOff x="2078" y="1680"/>
            <a:chExt cx="1615" cy="1615"/>
          </a:xfrm>
        </p:grpSpPr>
        <p:sp>
          <p:nvSpPr>
            <p:cNvPr id="38" name="Oval 3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39" name="Oval 3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40" name="Oval 4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41" name="Oval 41"/>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42" name="Oval 4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sp>
          <p:nvSpPr>
            <p:cNvPr id="43" name="Oval 43"/>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grpSp>
      <p:sp>
        <p:nvSpPr>
          <p:cNvPr id="44" name="1 Título"/>
          <p:cNvSpPr>
            <a:spLocks noGrp="1"/>
          </p:cNvSpPr>
          <p:nvPr>
            <p:ph type="title"/>
          </p:nvPr>
        </p:nvSpPr>
        <p:spPr>
          <a:xfrm>
            <a:off x="457200" y="207963"/>
            <a:ext cx="8229600" cy="792162"/>
          </a:xfrm>
        </p:spPr>
        <p:txBody>
          <a:bodyPr/>
          <a:lstStyle/>
          <a:p>
            <a:r>
              <a:rPr lang="es-ES" dirty="0" smtClean="0">
                <a:solidFill>
                  <a:schemeClr val="tx2"/>
                </a:solidFill>
                <a:latin typeface="Calibri" pitchFamily="34" charset="0"/>
                <a:cs typeface="Calibri" pitchFamily="34" charset="0"/>
              </a:rPr>
              <a:t>Contenido</a:t>
            </a:r>
            <a:endParaRPr lang="es-ES" dirty="0">
              <a:solidFill>
                <a:schemeClr val="tx2"/>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124744"/>
            <a:ext cx="8643966" cy="4555093"/>
          </a:xfrm>
          <a:prstGeom prst="rect">
            <a:avLst/>
          </a:prstGeom>
        </p:spPr>
        <p:txBody>
          <a:bodyPr wrap="square">
            <a:spAutoFit/>
          </a:bodyPr>
          <a:lstStyle/>
          <a:p>
            <a:pPr algn="ctr"/>
            <a:endParaRPr lang="es-AR" sz="3000" b="1" dirty="0">
              <a:latin typeface="Calibri" pitchFamily="34" charset="0"/>
              <a:cs typeface="Calibri" pitchFamily="34" charset="0"/>
            </a:endParaRPr>
          </a:p>
          <a:p>
            <a:endParaRPr lang="es-AR" sz="3000" b="1" u="sng" dirty="0" smtClean="0">
              <a:latin typeface="Calibri" pitchFamily="34" charset="0"/>
              <a:cs typeface="Calibri" pitchFamily="34" charset="0"/>
            </a:endParaRPr>
          </a:p>
          <a:p>
            <a:endParaRPr lang="es-AR" sz="3000" b="1" u="sng" dirty="0">
              <a:latin typeface="Calibri" pitchFamily="34" charset="0"/>
              <a:cs typeface="Calibri" pitchFamily="34" charset="0"/>
            </a:endParaRPr>
          </a:p>
          <a:p>
            <a:pPr algn="ctr"/>
            <a:r>
              <a:rPr lang="es-AR" sz="4000" b="1" u="sng" dirty="0" smtClean="0">
                <a:latin typeface="Calibri" pitchFamily="34" charset="0"/>
                <a:cs typeface="Calibri" pitchFamily="34" charset="0"/>
              </a:rPr>
              <a:t>Informe caso de estudio</a:t>
            </a:r>
            <a:endParaRPr lang="es-AR" sz="4000" b="1" u="sng" dirty="0">
              <a:latin typeface="Calibri" pitchFamily="34" charset="0"/>
              <a:cs typeface="Calibri" pitchFamily="34" charset="0"/>
            </a:endParaRPr>
          </a:p>
          <a:p>
            <a:pPr algn="ctr"/>
            <a:endParaRPr lang="es-AR" sz="2000" b="1" dirty="0" smtClean="0">
              <a:latin typeface="Calibri" pitchFamily="34" charset="0"/>
              <a:cs typeface="Calibri" pitchFamily="34" charset="0"/>
            </a:endParaRPr>
          </a:p>
          <a:p>
            <a:pPr algn="ctr"/>
            <a:endParaRPr lang="es-AR" sz="2000" b="1" dirty="0">
              <a:latin typeface="Calibri" pitchFamily="34" charset="0"/>
              <a:cs typeface="Calibri" pitchFamily="34" charset="0"/>
            </a:endParaRPr>
          </a:p>
          <a:p>
            <a:pPr algn="ctr"/>
            <a:endParaRPr lang="es-AR" sz="2000" b="1" dirty="0" smtClean="0">
              <a:latin typeface="Calibri" pitchFamily="34" charset="0"/>
              <a:cs typeface="Calibri" pitchFamily="34" charset="0"/>
            </a:endParaRPr>
          </a:p>
          <a:p>
            <a:pPr algn="ctr"/>
            <a:endParaRPr lang="es-AR" sz="2000" b="1" dirty="0" smtClean="0">
              <a:latin typeface="Calibri" pitchFamily="34" charset="0"/>
              <a:cs typeface="Calibri" pitchFamily="34" charset="0"/>
            </a:endParaRPr>
          </a:p>
          <a:p>
            <a:pPr algn="ctr"/>
            <a:endParaRPr lang="es-AR" sz="2000" b="1" dirty="0" smtClean="0">
              <a:latin typeface="Calibri" pitchFamily="34" charset="0"/>
              <a:cs typeface="Calibri" pitchFamily="34" charset="0"/>
            </a:endParaRPr>
          </a:p>
          <a:p>
            <a:pPr algn="ctr"/>
            <a:endParaRPr lang="es-AR" sz="2000" b="1" dirty="0">
              <a:latin typeface="Calibri" pitchFamily="34" charset="0"/>
              <a:cs typeface="Calibri" pitchFamily="34" charset="0"/>
            </a:endParaRPr>
          </a:p>
          <a:p>
            <a:pPr algn="ctr"/>
            <a:endParaRPr lang="es-AR" sz="2000" b="1" dirty="0">
              <a:latin typeface="Calibri" pitchFamily="34" charset="0"/>
              <a:cs typeface="Calibri" pitchFamily="34" charset="0"/>
            </a:endParaRPr>
          </a:p>
          <a:p>
            <a:r>
              <a:rPr lang="es-AR" sz="2000" b="1" dirty="0" smtClean="0">
                <a:latin typeface="Calibri" pitchFamily="34" charset="0"/>
                <a:cs typeface="Calibri" pitchFamily="34" charset="0"/>
              </a:rPr>
              <a:t>Alumno : Ojeda, Juan </a:t>
            </a:r>
            <a:r>
              <a:rPr lang="es-AR" sz="2000" b="1" dirty="0" err="1" smtClean="0">
                <a:latin typeface="Calibri" pitchFamily="34" charset="0"/>
                <a:cs typeface="Calibri" pitchFamily="34" charset="0"/>
              </a:rPr>
              <a:t>manuel</a:t>
            </a:r>
            <a:r>
              <a:rPr lang="es-AR" sz="2000" b="1" dirty="0" smtClean="0">
                <a:latin typeface="Calibri" pitchFamily="34" charset="0"/>
                <a:cs typeface="Calibri" pitchFamily="34" charset="0"/>
              </a:rPr>
              <a:t>    leg.25197 </a:t>
            </a:r>
            <a:endParaRPr lang="es-AR" sz="2000" b="1" dirty="0"/>
          </a:p>
        </p:txBody>
      </p:sp>
      <p:sp>
        <p:nvSpPr>
          <p:cNvPr id="5" name="1 Título"/>
          <p:cNvSpPr>
            <a:spLocks noGrp="1"/>
          </p:cNvSpPr>
          <p:nvPr>
            <p:ph type="title"/>
          </p:nvPr>
        </p:nvSpPr>
        <p:spPr>
          <a:xfrm>
            <a:off x="457200" y="207963"/>
            <a:ext cx="8229600" cy="792162"/>
          </a:xfrm>
        </p:spPr>
        <p:txBody>
          <a:bodyPr/>
          <a:lstStyle/>
          <a:p>
            <a:r>
              <a:rPr lang="es-ES" dirty="0" smtClean="0">
                <a:solidFill>
                  <a:schemeClr val="tx2"/>
                </a:solidFill>
                <a:latin typeface="Calibri" pitchFamily="34" charset="0"/>
                <a:cs typeface="Calibri" pitchFamily="34" charset="0"/>
              </a:rPr>
              <a:t>Sistemas de Gestión II - 2011</a:t>
            </a:r>
            <a:endParaRPr lang="es-ES" dirty="0">
              <a:solidFill>
                <a:schemeClr val="tx2"/>
              </a:solidFill>
              <a:latin typeface="Calibri" pitchFamily="34" charset="0"/>
              <a:cs typeface="Calibri" pitchFamily="34" charset="0"/>
            </a:endParaRPr>
          </a:p>
        </p:txBody>
      </p:sp>
    </p:spTree>
    <p:extLst>
      <p:ext uri="{BB962C8B-B14F-4D97-AF65-F5344CB8AC3E}">
        <p14:creationId xmlns:p14="http://schemas.microsoft.com/office/powerpoint/2010/main" val="2499703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tx2"/>
                </a:solidFill>
                <a:latin typeface="Calibri" pitchFamily="34" charset="0"/>
                <a:cs typeface="Calibri" pitchFamily="34" charset="0"/>
              </a:rPr>
              <a:t>Caso de </a:t>
            </a:r>
            <a:r>
              <a:rPr lang="es-ES" dirty="0" smtClean="0">
                <a:solidFill>
                  <a:schemeClr val="tx2"/>
                </a:solidFill>
                <a:latin typeface="Calibri" pitchFamily="34" charset="0"/>
                <a:cs typeface="Calibri" pitchFamily="34" charset="0"/>
              </a:rPr>
              <a:t>estudio</a:t>
            </a:r>
            <a:endParaRPr lang="es-AR" dirty="0">
              <a:solidFill>
                <a:schemeClr val="tx2"/>
              </a:solidFill>
              <a:latin typeface="Calibri" pitchFamily="34" charset="0"/>
              <a:cs typeface="Calibri" pitchFamily="34" charset="0"/>
            </a:endParaRPr>
          </a:p>
        </p:txBody>
      </p:sp>
      <p:sp>
        <p:nvSpPr>
          <p:cNvPr id="4" name="3 Rectángulo"/>
          <p:cNvSpPr/>
          <p:nvPr/>
        </p:nvSpPr>
        <p:spPr>
          <a:xfrm>
            <a:off x="467544" y="1052736"/>
            <a:ext cx="8136904" cy="369332"/>
          </a:xfrm>
          <a:prstGeom prst="rect">
            <a:avLst/>
          </a:prstGeom>
        </p:spPr>
        <p:txBody>
          <a:bodyPr wrap="square">
            <a:spAutoFit/>
          </a:bodyPr>
          <a:lstStyle/>
          <a:p>
            <a:r>
              <a:rPr lang="es-ES" b="1" dirty="0" smtClean="0"/>
              <a:t>“</a:t>
            </a:r>
            <a:r>
              <a:rPr lang="es-ES" b="1" dirty="0"/>
              <a:t>Data </a:t>
            </a:r>
            <a:r>
              <a:rPr lang="es-ES" b="1" dirty="0" err="1"/>
              <a:t>Warehousing</a:t>
            </a:r>
            <a:r>
              <a:rPr lang="es-ES" b="1" dirty="0"/>
              <a:t> y OLAP para la Industria de Comidas Rápidas”</a:t>
            </a:r>
            <a:endParaRPr lang="es-AR" dirty="0"/>
          </a:p>
        </p:txBody>
      </p:sp>
      <p:sp>
        <p:nvSpPr>
          <p:cNvPr id="5" name="4 Rectángulo"/>
          <p:cNvSpPr/>
          <p:nvPr/>
        </p:nvSpPr>
        <p:spPr>
          <a:xfrm>
            <a:off x="467544" y="1523177"/>
            <a:ext cx="8119622" cy="938719"/>
          </a:xfrm>
          <a:prstGeom prst="rect">
            <a:avLst/>
          </a:prstGeom>
        </p:spPr>
        <p:txBody>
          <a:bodyPr wrap="square">
            <a:spAutoFit/>
          </a:bodyPr>
          <a:lstStyle/>
          <a:p>
            <a:r>
              <a:rPr lang="es-ES" sz="2500" dirty="0" smtClean="0"/>
              <a:t>Motivos que impulsan la implementación de un DW:</a:t>
            </a:r>
          </a:p>
          <a:p>
            <a:endParaRPr lang="es-ES" sz="1000" dirty="0"/>
          </a:p>
          <a:p>
            <a:endParaRPr lang="es-ES" sz="1000" dirty="0"/>
          </a:p>
          <a:p>
            <a:endParaRPr lang="es-AR" sz="1000" dirty="0"/>
          </a:p>
        </p:txBody>
      </p:sp>
      <p:sp>
        <p:nvSpPr>
          <p:cNvPr id="6" name="AutoShape 3"/>
          <p:cNvSpPr>
            <a:spLocks noChangeArrowheads="1"/>
          </p:cNvSpPr>
          <p:nvPr/>
        </p:nvSpPr>
        <p:spPr bwMode="gray">
          <a:xfrm rot="5400000">
            <a:off x="169423" y="2320635"/>
            <a:ext cx="2542438" cy="1971675"/>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endParaRPr lang="es-AR"/>
          </a:p>
        </p:txBody>
      </p:sp>
      <p:sp>
        <p:nvSpPr>
          <p:cNvPr id="7" name="Text Box 4"/>
          <p:cNvSpPr txBox="1">
            <a:spLocks noChangeArrowheads="1"/>
          </p:cNvSpPr>
          <p:nvPr/>
        </p:nvSpPr>
        <p:spPr bwMode="gray">
          <a:xfrm>
            <a:off x="472270" y="2653460"/>
            <a:ext cx="19542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1450" indent="-171450">
              <a:buFont typeface="Arial" pitchFamily="34" charset="0"/>
              <a:buChar char="•"/>
            </a:pPr>
            <a:r>
              <a:rPr lang="es-ES" sz="1400" dirty="0" smtClean="0"/>
              <a:t>Mercado altamente competitivo con gran cantidad de competidores que ofrecen productos sustitutos.</a:t>
            </a:r>
          </a:p>
        </p:txBody>
      </p:sp>
      <p:sp>
        <p:nvSpPr>
          <p:cNvPr id="8" name="AutoShape 5"/>
          <p:cNvSpPr>
            <a:spLocks noChangeArrowheads="1"/>
          </p:cNvSpPr>
          <p:nvPr/>
        </p:nvSpPr>
        <p:spPr bwMode="gray">
          <a:xfrm rot="5400000">
            <a:off x="2677167" y="2364719"/>
            <a:ext cx="2622700" cy="1971675"/>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endParaRPr lang="es-AR"/>
          </a:p>
        </p:txBody>
      </p:sp>
      <p:sp>
        <p:nvSpPr>
          <p:cNvPr id="9" name="Text Box 6"/>
          <p:cNvSpPr txBox="1">
            <a:spLocks noChangeArrowheads="1"/>
          </p:cNvSpPr>
          <p:nvPr/>
        </p:nvSpPr>
        <p:spPr bwMode="gray">
          <a:xfrm>
            <a:off x="3020143" y="2610360"/>
            <a:ext cx="180894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buFont typeface="Arial" pitchFamily="34" charset="0"/>
              <a:buChar char="•"/>
            </a:pPr>
            <a:r>
              <a:rPr lang="es-ES" sz="1400" dirty="0" smtClean="0"/>
              <a:t>Cambios pequeños en las operaciones pueden tener un impacto significativo en la línea de operaciones. </a:t>
            </a:r>
          </a:p>
        </p:txBody>
      </p:sp>
      <p:sp>
        <p:nvSpPr>
          <p:cNvPr id="10" name="AutoShape 7"/>
          <p:cNvSpPr>
            <a:spLocks noChangeArrowheads="1"/>
          </p:cNvSpPr>
          <p:nvPr/>
        </p:nvSpPr>
        <p:spPr bwMode="gray">
          <a:xfrm rot="5400000">
            <a:off x="5110869" y="2383650"/>
            <a:ext cx="2622699" cy="1971675"/>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dist="88900" dir="10800000">
              <a:srgbClr val="1C1C1C">
                <a:alpha val="50000"/>
              </a:srgbClr>
            </a:prstShdw>
          </a:effectLst>
        </p:spPr>
        <p:txBody>
          <a:bodyPr wrap="none" anchor="ctr"/>
          <a:lstStyle/>
          <a:p>
            <a:endParaRPr lang="es-AR"/>
          </a:p>
        </p:txBody>
      </p:sp>
      <p:sp>
        <p:nvSpPr>
          <p:cNvPr id="11" name="Text Box 8"/>
          <p:cNvSpPr txBox="1">
            <a:spLocks noChangeArrowheads="1"/>
          </p:cNvSpPr>
          <p:nvPr/>
        </p:nvSpPr>
        <p:spPr bwMode="gray">
          <a:xfrm>
            <a:off x="5468131" y="2789969"/>
            <a:ext cx="19558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1450" indent="-171450">
              <a:buFont typeface="Arial" pitchFamily="34" charset="0"/>
              <a:buChar char="•"/>
            </a:pPr>
            <a:r>
              <a:rPr lang="es-ES" sz="1400" dirty="0" smtClean="0"/>
              <a:t>Acceso rápido a la información completa para la presentación de informes estándar y bajo demanda, es esencial.</a:t>
            </a:r>
          </a:p>
        </p:txBody>
      </p:sp>
      <p:pic>
        <p:nvPicPr>
          <p:cNvPr id="14" name="Picture 17" descr="O_chevron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5844" y="2261332"/>
            <a:ext cx="412750" cy="3635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O_chevron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2142" y="2231963"/>
            <a:ext cx="412750" cy="3635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descr="O_chevron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4267" y="2229364"/>
            <a:ext cx="412750" cy="363537"/>
          </a:xfrm>
          <a:prstGeom prst="rect">
            <a:avLst/>
          </a:prstGeom>
          <a:noFill/>
          <a:extLst>
            <a:ext uri="{909E8E84-426E-40DD-AFC4-6F175D3DCCD1}">
              <a14:hiddenFill xmlns:a14="http://schemas.microsoft.com/office/drawing/2010/main">
                <a:solidFill>
                  <a:srgbClr val="FFFFFF"/>
                </a:solidFill>
              </a14:hiddenFill>
            </a:ext>
          </a:extLst>
        </p:spPr>
      </p:pic>
      <p:sp>
        <p:nvSpPr>
          <p:cNvPr id="22" name="21 Flecha abajo"/>
          <p:cNvSpPr/>
          <p:nvPr/>
        </p:nvSpPr>
        <p:spPr>
          <a:xfrm>
            <a:off x="3734236" y="4759708"/>
            <a:ext cx="460656" cy="757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23 Rectángulo"/>
          <p:cNvSpPr/>
          <p:nvPr/>
        </p:nvSpPr>
        <p:spPr>
          <a:xfrm>
            <a:off x="113409" y="5634628"/>
            <a:ext cx="8827891" cy="369332"/>
          </a:xfrm>
          <a:prstGeom prst="rect">
            <a:avLst/>
          </a:prstGeom>
        </p:spPr>
        <p:txBody>
          <a:bodyPr wrap="square">
            <a:spAutoFit/>
          </a:bodyPr>
          <a:lstStyle/>
          <a:p>
            <a:r>
              <a:rPr lang="es-ES" dirty="0" err="1" smtClean="0"/>
              <a:t>Springwood</a:t>
            </a:r>
            <a:r>
              <a:rPr lang="es-ES" dirty="0" smtClean="0"/>
              <a:t> implementa un Data </a:t>
            </a:r>
            <a:r>
              <a:rPr lang="es-ES" dirty="0" err="1" smtClean="0"/>
              <a:t>Warehouse</a:t>
            </a:r>
            <a:r>
              <a:rPr lang="es-ES" dirty="0" smtClean="0"/>
              <a:t> para hacer frente a estas exigencias</a:t>
            </a:r>
            <a:endParaRPr lang="es-AR" dirty="0"/>
          </a:p>
        </p:txBody>
      </p:sp>
    </p:spTree>
    <p:extLst>
      <p:ext uri="{BB962C8B-B14F-4D97-AF65-F5344CB8AC3E}">
        <p14:creationId xmlns:p14="http://schemas.microsoft.com/office/powerpoint/2010/main" val="329848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2082180" y="2494312"/>
            <a:ext cx="5045076" cy="538163"/>
            <a:chOff x="1305" y="1859"/>
            <a:chExt cx="3178" cy="339"/>
          </a:xfrm>
        </p:grpSpPr>
        <p:cxnSp>
          <p:nvCxnSpPr>
            <p:cNvPr id="35844" name="AutoShape 4"/>
            <p:cNvCxnSpPr>
              <a:cxnSpLocks noChangeShapeType="1"/>
            </p:cNvCxnSpPr>
            <p:nvPr/>
          </p:nvCxnSpPr>
          <p:spPr bwMode="auto">
            <a:xfrm rot="5400000">
              <a:off x="2771" y="1961"/>
              <a:ext cx="206" cy="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5" name="AutoShape 5"/>
            <p:cNvCxnSpPr>
              <a:cxnSpLocks noChangeShapeType="1"/>
              <a:stCxn id="35850" idx="0"/>
              <a:endCxn id="35853" idx="0"/>
            </p:cNvCxnSpPr>
            <p:nvPr/>
          </p:nvCxnSpPr>
          <p:spPr bwMode="auto">
            <a:xfrm rot="5400000" flipH="1" flipV="1">
              <a:off x="2893" y="609"/>
              <a:ext cx="1" cy="3178"/>
            </a:xfrm>
            <a:prstGeom prst="bentConnector3">
              <a:avLst>
                <a:gd name="adj1" fmla="val 14395466"/>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847" name="Rectangle 7"/>
          <p:cNvSpPr>
            <a:spLocks noChangeArrowheads="1"/>
          </p:cNvSpPr>
          <p:nvPr/>
        </p:nvSpPr>
        <p:spPr bwMode="ltGray">
          <a:xfrm>
            <a:off x="6564684" y="4149080"/>
            <a:ext cx="1085850" cy="432048"/>
          </a:xfrm>
          <a:prstGeom prst="rect">
            <a:avLst/>
          </a:prstGeom>
          <a:gradFill rotWithShape="1">
            <a:gsLst>
              <a:gs pos="0">
                <a:schemeClr val="accent2"/>
              </a:gs>
              <a:gs pos="100000">
                <a:schemeClr val="accent2">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s-AR" sz="1500">
              <a:latin typeface="Calibri" pitchFamily="34" charset="0"/>
              <a:cs typeface="Calibri" pitchFamily="34" charset="0"/>
            </a:endParaRPr>
          </a:p>
        </p:txBody>
      </p:sp>
      <p:sp>
        <p:nvSpPr>
          <p:cNvPr id="35848" name="Rectangle 8"/>
          <p:cNvSpPr>
            <a:spLocks noChangeArrowheads="1"/>
          </p:cNvSpPr>
          <p:nvPr/>
        </p:nvSpPr>
        <p:spPr bwMode="ltGray">
          <a:xfrm>
            <a:off x="5268540" y="4149080"/>
            <a:ext cx="1085850" cy="432048"/>
          </a:xfrm>
          <a:prstGeom prst="rect">
            <a:avLst/>
          </a:prstGeom>
          <a:gradFill rotWithShape="1">
            <a:gsLst>
              <a:gs pos="0">
                <a:schemeClr val="accent2"/>
              </a:gs>
              <a:gs pos="100000">
                <a:schemeClr val="accent2">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s-AR" sz="1500">
              <a:latin typeface="Calibri" pitchFamily="34" charset="0"/>
              <a:cs typeface="Calibri" pitchFamily="34" charset="0"/>
            </a:endParaRPr>
          </a:p>
        </p:txBody>
      </p:sp>
      <p:grpSp>
        <p:nvGrpSpPr>
          <p:cNvPr id="35849" name="Group 9"/>
          <p:cNvGrpSpPr>
            <a:grpSpLocks/>
          </p:cNvGrpSpPr>
          <p:nvPr/>
        </p:nvGrpSpPr>
        <p:grpSpPr bwMode="auto">
          <a:xfrm>
            <a:off x="943942" y="3032473"/>
            <a:ext cx="2273300" cy="536575"/>
            <a:chOff x="3964" y="2071"/>
            <a:chExt cx="1484" cy="330"/>
          </a:xfrm>
        </p:grpSpPr>
        <p:sp>
          <p:nvSpPr>
            <p:cNvPr id="35850" name="AutoShape 10"/>
            <p:cNvSpPr>
              <a:spLocks noChangeArrowheads="1"/>
            </p:cNvSpPr>
            <p:nvPr/>
          </p:nvSpPr>
          <p:spPr bwMode="ltGray">
            <a:xfrm>
              <a:off x="3964" y="2071"/>
              <a:ext cx="1484" cy="330"/>
            </a:xfrm>
            <a:prstGeom prst="roundRect">
              <a:avLst>
                <a:gd name="adj" fmla="val 16667"/>
              </a:avLst>
            </a:prstGeom>
            <a:solidFill>
              <a:schemeClr val="folHlink"/>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s-AR"/>
            </a:p>
          </p:txBody>
        </p:sp>
        <p:sp>
          <p:nvSpPr>
            <p:cNvPr id="35851" name="AutoShape 11"/>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s-AR"/>
            </a:p>
          </p:txBody>
        </p:sp>
      </p:grpSp>
      <p:grpSp>
        <p:nvGrpSpPr>
          <p:cNvPr id="35852" name="Group 12"/>
          <p:cNvGrpSpPr>
            <a:grpSpLocks/>
          </p:cNvGrpSpPr>
          <p:nvPr/>
        </p:nvGrpSpPr>
        <p:grpSpPr bwMode="auto">
          <a:xfrm>
            <a:off x="5989017" y="3032473"/>
            <a:ext cx="2273300" cy="536575"/>
            <a:chOff x="3964" y="2071"/>
            <a:chExt cx="1484" cy="330"/>
          </a:xfrm>
        </p:grpSpPr>
        <p:sp>
          <p:nvSpPr>
            <p:cNvPr id="35853" name="AutoShape 13"/>
            <p:cNvSpPr>
              <a:spLocks noChangeArrowheads="1"/>
            </p:cNvSpPr>
            <p:nvPr/>
          </p:nvSpPr>
          <p:spPr bwMode="lt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s-AR"/>
            </a:p>
          </p:txBody>
        </p:sp>
        <p:sp>
          <p:nvSpPr>
            <p:cNvPr id="35854" name="AutoShape 14"/>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s-AR"/>
            </a:p>
          </p:txBody>
        </p:sp>
      </p:grpSp>
      <p:sp>
        <p:nvSpPr>
          <p:cNvPr id="35858" name="Rectangle 18"/>
          <p:cNvSpPr>
            <a:spLocks noChangeArrowheads="1"/>
          </p:cNvSpPr>
          <p:nvPr/>
        </p:nvSpPr>
        <p:spPr bwMode="ltGray">
          <a:xfrm>
            <a:off x="386928" y="4149080"/>
            <a:ext cx="1085850" cy="432048"/>
          </a:xfrm>
          <a:prstGeom prst="rect">
            <a:avLst/>
          </a:prstGeom>
          <a:gradFill rotWithShape="1">
            <a:gsLst>
              <a:gs pos="0">
                <a:schemeClr val="folHlink"/>
              </a:gs>
              <a:gs pos="100000">
                <a:schemeClr val="folHlink">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s-AR" sz="1500">
              <a:latin typeface="Calibri" pitchFamily="34" charset="0"/>
              <a:cs typeface="Calibri" pitchFamily="34" charset="0"/>
            </a:endParaRPr>
          </a:p>
        </p:txBody>
      </p:sp>
      <p:sp>
        <p:nvSpPr>
          <p:cNvPr id="35859" name="Rectangle 19"/>
          <p:cNvSpPr>
            <a:spLocks noChangeArrowheads="1"/>
          </p:cNvSpPr>
          <p:nvPr/>
        </p:nvSpPr>
        <p:spPr bwMode="ltGray">
          <a:xfrm>
            <a:off x="1550566" y="4149080"/>
            <a:ext cx="1085850" cy="432048"/>
          </a:xfrm>
          <a:prstGeom prst="rect">
            <a:avLst/>
          </a:prstGeom>
          <a:gradFill rotWithShape="1">
            <a:gsLst>
              <a:gs pos="0">
                <a:schemeClr val="folHlink"/>
              </a:gs>
              <a:gs pos="100000">
                <a:schemeClr val="folHlink">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s-AR" sz="1500">
              <a:latin typeface="Calibri" pitchFamily="34" charset="0"/>
              <a:cs typeface="Calibri" pitchFamily="34" charset="0"/>
            </a:endParaRPr>
          </a:p>
        </p:txBody>
      </p:sp>
      <p:sp>
        <p:nvSpPr>
          <p:cNvPr id="35860" name="Text Box 20"/>
          <p:cNvSpPr txBox="1">
            <a:spLocks noChangeArrowheads="1"/>
          </p:cNvSpPr>
          <p:nvPr/>
        </p:nvSpPr>
        <p:spPr bwMode="black">
          <a:xfrm>
            <a:off x="6030292" y="3122960"/>
            <a:ext cx="2200275"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spcBef>
                <a:spcPct val="50000"/>
              </a:spcBef>
            </a:pPr>
            <a:r>
              <a:rPr lang="en-US" b="1" dirty="0" smtClean="0">
                <a:solidFill>
                  <a:srgbClr val="FFFFFF"/>
                </a:solidFill>
              </a:rPr>
              <a:t>KFC</a:t>
            </a:r>
            <a:endParaRPr lang="en-US" b="1" dirty="0">
              <a:solidFill>
                <a:srgbClr val="FFFFFF"/>
              </a:solidFill>
            </a:endParaRPr>
          </a:p>
        </p:txBody>
      </p:sp>
      <p:sp>
        <p:nvSpPr>
          <p:cNvPr id="35861" name="Text Box 21"/>
          <p:cNvSpPr txBox="1">
            <a:spLocks noChangeArrowheads="1"/>
          </p:cNvSpPr>
          <p:nvPr/>
        </p:nvSpPr>
        <p:spPr bwMode="black">
          <a:xfrm>
            <a:off x="970930" y="3113435"/>
            <a:ext cx="2200275"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spcBef>
                <a:spcPct val="50000"/>
              </a:spcBef>
            </a:pPr>
            <a:r>
              <a:rPr lang="en-US" b="1" dirty="0" smtClean="0">
                <a:solidFill>
                  <a:srgbClr val="FFFFFF"/>
                </a:solidFill>
              </a:rPr>
              <a:t>Taco Tabasco</a:t>
            </a:r>
            <a:endParaRPr lang="en-US" b="1" dirty="0">
              <a:solidFill>
                <a:srgbClr val="FFFFFF"/>
              </a:solidFill>
            </a:endParaRPr>
          </a:p>
        </p:txBody>
      </p:sp>
      <p:sp>
        <p:nvSpPr>
          <p:cNvPr id="35862" name="Text Box 22"/>
          <p:cNvSpPr txBox="1">
            <a:spLocks noChangeArrowheads="1"/>
          </p:cNvSpPr>
          <p:nvPr/>
        </p:nvSpPr>
        <p:spPr bwMode="black">
          <a:xfrm>
            <a:off x="323528" y="4149080"/>
            <a:ext cx="1308100" cy="669414"/>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en-US" sz="1500" b="1" dirty="0" err="1" smtClean="0">
                <a:solidFill>
                  <a:srgbClr val="FFFFFF"/>
                </a:solidFill>
                <a:latin typeface="Calibri" pitchFamily="34" charset="0"/>
                <a:cs typeface="Calibri" pitchFamily="34" charset="0"/>
              </a:rPr>
              <a:t>Europa</a:t>
            </a:r>
            <a:endParaRPr lang="en-US" sz="1500" b="1" dirty="0" smtClean="0">
              <a:solidFill>
                <a:srgbClr val="FFFFFF"/>
              </a:solidFill>
              <a:latin typeface="Calibri" pitchFamily="34" charset="0"/>
              <a:cs typeface="Calibri" pitchFamily="34" charset="0"/>
            </a:endParaRPr>
          </a:p>
          <a:p>
            <a:pPr algn="ctr">
              <a:spcBef>
                <a:spcPct val="50000"/>
              </a:spcBef>
            </a:pPr>
            <a:endParaRPr lang="en-US" sz="1500" b="1" dirty="0">
              <a:solidFill>
                <a:srgbClr val="FFFFFF"/>
              </a:solidFill>
              <a:latin typeface="Calibri" pitchFamily="34" charset="0"/>
              <a:cs typeface="Calibri" pitchFamily="34" charset="0"/>
            </a:endParaRPr>
          </a:p>
        </p:txBody>
      </p:sp>
      <p:sp>
        <p:nvSpPr>
          <p:cNvPr id="35863" name="Text Box 23"/>
          <p:cNvSpPr txBox="1">
            <a:spLocks noChangeArrowheads="1"/>
          </p:cNvSpPr>
          <p:nvPr/>
        </p:nvSpPr>
        <p:spPr bwMode="black">
          <a:xfrm>
            <a:off x="1445791" y="4150073"/>
            <a:ext cx="1308100" cy="323165"/>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en-US" sz="1500" b="1" dirty="0" smtClean="0">
                <a:solidFill>
                  <a:srgbClr val="FFFFFF"/>
                </a:solidFill>
                <a:latin typeface="Calibri" pitchFamily="34" charset="0"/>
                <a:cs typeface="Calibri" pitchFamily="34" charset="0"/>
              </a:rPr>
              <a:t>Asia</a:t>
            </a:r>
            <a:endParaRPr lang="en-US" sz="1500" b="1" dirty="0">
              <a:solidFill>
                <a:srgbClr val="FFFFFF"/>
              </a:solidFill>
              <a:latin typeface="Calibri" pitchFamily="34" charset="0"/>
              <a:cs typeface="Calibri" pitchFamily="34" charset="0"/>
            </a:endParaRPr>
          </a:p>
        </p:txBody>
      </p:sp>
      <p:sp>
        <p:nvSpPr>
          <p:cNvPr id="35869" name="Text Box 29"/>
          <p:cNvSpPr txBox="1">
            <a:spLocks noChangeArrowheads="1"/>
          </p:cNvSpPr>
          <p:nvPr/>
        </p:nvSpPr>
        <p:spPr bwMode="black">
          <a:xfrm>
            <a:off x="5196532" y="4149080"/>
            <a:ext cx="1308100" cy="323165"/>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a:spcBef>
                <a:spcPct val="50000"/>
              </a:spcBef>
            </a:pPr>
            <a:r>
              <a:rPr lang="en-US" sz="1500" b="1" dirty="0" err="1" smtClean="0">
                <a:solidFill>
                  <a:srgbClr val="FFFFFF"/>
                </a:solidFill>
                <a:latin typeface="Calibri" pitchFamily="34" charset="0"/>
                <a:cs typeface="Calibri" pitchFamily="34" charset="0"/>
              </a:rPr>
              <a:t>Europa</a:t>
            </a:r>
            <a:endParaRPr lang="en-US" sz="1500" b="1" dirty="0">
              <a:solidFill>
                <a:srgbClr val="FFFFFF"/>
              </a:solidFill>
              <a:latin typeface="Calibri" pitchFamily="34" charset="0"/>
              <a:cs typeface="Calibri" pitchFamily="34" charset="0"/>
            </a:endParaRPr>
          </a:p>
        </p:txBody>
      </p:sp>
      <p:sp>
        <p:nvSpPr>
          <p:cNvPr id="35870" name="Text Box 30"/>
          <p:cNvSpPr txBox="1">
            <a:spLocks noChangeArrowheads="1"/>
          </p:cNvSpPr>
          <p:nvPr/>
        </p:nvSpPr>
        <p:spPr bwMode="black">
          <a:xfrm>
            <a:off x="6492676" y="4149080"/>
            <a:ext cx="1308100" cy="323165"/>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en-US" sz="1500" b="1" dirty="0" smtClean="0">
                <a:solidFill>
                  <a:srgbClr val="FFFFFF"/>
                </a:solidFill>
                <a:latin typeface="Calibri" pitchFamily="34" charset="0"/>
                <a:cs typeface="Calibri" pitchFamily="34" charset="0"/>
              </a:rPr>
              <a:t>Asia</a:t>
            </a:r>
            <a:endParaRPr lang="en-US" sz="1500" b="1" dirty="0">
              <a:solidFill>
                <a:srgbClr val="FFFFFF"/>
              </a:solidFill>
              <a:latin typeface="Calibri" pitchFamily="34" charset="0"/>
              <a:cs typeface="Calibri" pitchFamily="34" charset="0"/>
            </a:endParaRPr>
          </a:p>
        </p:txBody>
      </p:sp>
      <p:grpSp>
        <p:nvGrpSpPr>
          <p:cNvPr id="35875" name="Group 35"/>
          <p:cNvGrpSpPr>
            <a:grpSpLocks/>
          </p:cNvGrpSpPr>
          <p:nvPr/>
        </p:nvGrpSpPr>
        <p:grpSpPr bwMode="auto">
          <a:xfrm>
            <a:off x="3419872" y="1988840"/>
            <a:ext cx="2273300" cy="536575"/>
            <a:chOff x="3964" y="2071"/>
            <a:chExt cx="1484" cy="330"/>
          </a:xfrm>
        </p:grpSpPr>
        <p:sp>
          <p:nvSpPr>
            <p:cNvPr id="35876" name="AutoShape 36"/>
            <p:cNvSpPr>
              <a:spLocks noChangeArrowheads="1"/>
            </p:cNvSpPr>
            <p:nvPr/>
          </p:nvSpPr>
          <p:spPr bwMode="gray">
            <a:xfrm>
              <a:off x="3964" y="2071"/>
              <a:ext cx="1484" cy="330"/>
            </a:xfrm>
            <a:prstGeom prst="roundRect">
              <a:avLst>
                <a:gd name="adj" fmla="val 16667"/>
              </a:avLst>
            </a:prstGeom>
            <a:solidFill>
              <a:schemeClr val="tx2"/>
            </a:solidFill>
            <a:ln w="12700"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s-AR"/>
            </a:p>
          </p:txBody>
        </p:sp>
        <p:sp>
          <p:nvSpPr>
            <p:cNvPr id="35877" name="AutoShape 37"/>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tx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s-AR"/>
            </a:p>
          </p:txBody>
        </p:sp>
      </p:grpSp>
      <p:sp>
        <p:nvSpPr>
          <p:cNvPr id="35878" name="Text Box 38"/>
          <p:cNvSpPr txBox="1">
            <a:spLocks noChangeArrowheads="1"/>
          </p:cNvSpPr>
          <p:nvPr/>
        </p:nvSpPr>
        <p:spPr bwMode="gray">
          <a:xfrm>
            <a:off x="3461147" y="2099965"/>
            <a:ext cx="2200275"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spcBef>
                <a:spcPct val="50000"/>
              </a:spcBef>
            </a:pPr>
            <a:r>
              <a:rPr lang="en-US" b="1" dirty="0" smtClean="0">
                <a:solidFill>
                  <a:srgbClr val="FFFFFF"/>
                </a:solidFill>
              </a:rPr>
              <a:t>Springwood Corp.</a:t>
            </a:r>
            <a:endParaRPr lang="en-US" b="1" dirty="0">
              <a:solidFill>
                <a:srgbClr val="FFFFFF"/>
              </a:solidFill>
            </a:endParaRPr>
          </a:p>
        </p:txBody>
      </p:sp>
      <p:sp>
        <p:nvSpPr>
          <p:cNvPr id="42" name="Rectangle 19"/>
          <p:cNvSpPr>
            <a:spLocks noChangeArrowheads="1"/>
          </p:cNvSpPr>
          <p:nvPr/>
        </p:nvSpPr>
        <p:spPr bwMode="ltGray">
          <a:xfrm>
            <a:off x="2771800" y="4149080"/>
            <a:ext cx="1085850" cy="432048"/>
          </a:xfrm>
          <a:prstGeom prst="rect">
            <a:avLst/>
          </a:prstGeom>
          <a:gradFill rotWithShape="1">
            <a:gsLst>
              <a:gs pos="0">
                <a:schemeClr val="folHlink"/>
              </a:gs>
              <a:gs pos="100000">
                <a:schemeClr val="folHlink">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s-AR" sz="1500">
              <a:latin typeface="Calibri" pitchFamily="34" charset="0"/>
              <a:cs typeface="Calibri" pitchFamily="34" charset="0"/>
            </a:endParaRPr>
          </a:p>
        </p:txBody>
      </p:sp>
      <p:sp>
        <p:nvSpPr>
          <p:cNvPr id="43" name="Text Box 23"/>
          <p:cNvSpPr txBox="1">
            <a:spLocks noChangeArrowheads="1"/>
          </p:cNvSpPr>
          <p:nvPr/>
        </p:nvSpPr>
        <p:spPr bwMode="black">
          <a:xfrm>
            <a:off x="2627784" y="4149080"/>
            <a:ext cx="1308100" cy="323165"/>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en-US" sz="1500" b="1" dirty="0" err="1" smtClean="0">
                <a:solidFill>
                  <a:srgbClr val="FFFFFF"/>
                </a:solidFill>
                <a:latin typeface="Calibri" pitchFamily="34" charset="0"/>
                <a:cs typeface="Calibri" pitchFamily="34" charset="0"/>
              </a:rPr>
              <a:t>América</a:t>
            </a:r>
            <a:endParaRPr lang="en-US" sz="1500" b="1" dirty="0">
              <a:solidFill>
                <a:srgbClr val="FFFFFF"/>
              </a:solidFill>
              <a:latin typeface="Calibri" pitchFamily="34" charset="0"/>
              <a:cs typeface="Calibri" pitchFamily="34" charset="0"/>
            </a:endParaRPr>
          </a:p>
        </p:txBody>
      </p:sp>
      <p:sp>
        <p:nvSpPr>
          <p:cNvPr id="44" name="Rectangle 7"/>
          <p:cNvSpPr>
            <a:spLocks noChangeArrowheads="1"/>
          </p:cNvSpPr>
          <p:nvPr/>
        </p:nvSpPr>
        <p:spPr bwMode="ltGray">
          <a:xfrm>
            <a:off x="7746578" y="4149080"/>
            <a:ext cx="1085850" cy="432048"/>
          </a:xfrm>
          <a:prstGeom prst="rect">
            <a:avLst/>
          </a:prstGeom>
          <a:gradFill rotWithShape="1">
            <a:gsLst>
              <a:gs pos="0">
                <a:schemeClr val="accent2"/>
              </a:gs>
              <a:gs pos="100000">
                <a:schemeClr val="accent2">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pPr algn="ctr">
              <a:spcBef>
                <a:spcPct val="50000"/>
              </a:spcBef>
            </a:pPr>
            <a:endParaRPr lang="en-US" sz="1500" b="1" dirty="0">
              <a:solidFill>
                <a:srgbClr val="FFFFFF"/>
              </a:solidFill>
              <a:latin typeface="Calibri" pitchFamily="34" charset="0"/>
              <a:cs typeface="Calibri" pitchFamily="34" charset="0"/>
            </a:endParaRPr>
          </a:p>
        </p:txBody>
      </p:sp>
      <p:sp>
        <p:nvSpPr>
          <p:cNvPr id="45" name="Text Box 23"/>
          <p:cNvSpPr txBox="1">
            <a:spLocks noChangeArrowheads="1"/>
          </p:cNvSpPr>
          <p:nvPr/>
        </p:nvSpPr>
        <p:spPr bwMode="black">
          <a:xfrm>
            <a:off x="7524328" y="4149080"/>
            <a:ext cx="1308100" cy="323165"/>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en-US" sz="1500" b="1" dirty="0" err="1" smtClean="0">
                <a:solidFill>
                  <a:srgbClr val="FFFFFF"/>
                </a:solidFill>
                <a:latin typeface="Calibri" pitchFamily="34" charset="0"/>
                <a:cs typeface="Calibri" pitchFamily="34" charset="0"/>
              </a:rPr>
              <a:t>América</a:t>
            </a:r>
            <a:endParaRPr lang="en-US" sz="1500" b="1" dirty="0">
              <a:solidFill>
                <a:srgbClr val="FFFFFF"/>
              </a:solidFill>
              <a:latin typeface="Calibri" pitchFamily="34" charset="0"/>
              <a:cs typeface="Calibri" pitchFamily="34" charset="0"/>
            </a:endParaRPr>
          </a:p>
        </p:txBody>
      </p:sp>
      <p:cxnSp>
        <p:nvCxnSpPr>
          <p:cNvPr id="52" name="51 Conector angular"/>
          <p:cNvCxnSpPr>
            <a:stCxn id="35850" idx="2"/>
            <a:endCxn id="35862" idx="0"/>
          </p:cNvCxnSpPr>
          <p:nvPr/>
        </p:nvCxnSpPr>
        <p:spPr>
          <a:xfrm rot="5400000">
            <a:off x="1239069" y="3307557"/>
            <a:ext cx="580032" cy="11030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57 Conector angular"/>
          <p:cNvCxnSpPr>
            <a:stCxn id="35850" idx="2"/>
            <a:endCxn id="35863" idx="0"/>
          </p:cNvCxnSpPr>
          <p:nvPr/>
        </p:nvCxnSpPr>
        <p:spPr>
          <a:xfrm rot="16200000" flipH="1">
            <a:off x="1799704" y="3849935"/>
            <a:ext cx="581025" cy="1924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59 Conector angular"/>
          <p:cNvCxnSpPr>
            <a:stCxn id="35850" idx="2"/>
            <a:endCxn id="43" idx="0"/>
          </p:cNvCxnSpPr>
          <p:nvPr/>
        </p:nvCxnSpPr>
        <p:spPr>
          <a:xfrm rot="16200000" flipH="1">
            <a:off x="2391197" y="3258443"/>
            <a:ext cx="580032" cy="12012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70 Conector angular"/>
          <p:cNvCxnSpPr>
            <a:stCxn id="35853" idx="2"/>
            <a:endCxn id="35869" idx="0"/>
          </p:cNvCxnSpPr>
          <p:nvPr/>
        </p:nvCxnSpPr>
        <p:spPr>
          <a:xfrm rot="5400000">
            <a:off x="6198109" y="3221522"/>
            <a:ext cx="580032" cy="127508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73 Conector angular"/>
          <p:cNvCxnSpPr>
            <a:stCxn id="35853" idx="2"/>
            <a:endCxn id="35870" idx="0"/>
          </p:cNvCxnSpPr>
          <p:nvPr/>
        </p:nvCxnSpPr>
        <p:spPr>
          <a:xfrm rot="16200000" flipH="1">
            <a:off x="6846180" y="3848534"/>
            <a:ext cx="580032" cy="210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75 Conector angular"/>
          <p:cNvCxnSpPr>
            <a:stCxn id="35853" idx="2"/>
            <a:endCxn id="45" idx="0"/>
          </p:cNvCxnSpPr>
          <p:nvPr/>
        </p:nvCxnSpPr>
        <p:spPr>
          <a:xfrm rot="16200000" flipH="1">
            <a:off x="7362006" y="3332708"/>
            <a:ext cx="580032" cy="105271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79 Flecha abajo"/>
          <p:cNvSpPr/>
          <p:nvPr/>
        </p:nvSpPr>
        <p:spPr>
          <a:xfrm>
            <a:off x="4211960" y="5013176"/>
            <a:ext cx="50405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80 CuadroTexto"/>
          <p:cNvSpPr txBox="1"/>
          <p:nvPr/>
        </p:nvSpPr>
        <p:spPr>
          <a:xfrm>
            <a:off x="251520" y="5589240"/>
            <a:ext cx="8712968" cy="646331"/>
          </a:xfrm>
          <a:prstGeom prst="rect">
            <a:avLst/>
          </a:prstGeom>
          <a:noFill/>
        </p:spPr>
        <p:txBody>
          <a:bodyPr wrap="square" rtlCol="0">
            <a:spAutoFit/>
          </a:bodyPr>
          <a:lstStyle/>
          <a:p>
            <a:r>
              <a:rPr lang="es-AR" dirty="0" smtClean="0"/>
              <a:t>Entre las 2 franquicias existen aproximadamente 110 tiendas, 480 empleados, y una lista de productos de 96 </a:t>
            </a:r>
            <a:r>
              <a:rPr lang="es-AR" dirty="0" err="1" smtClean="0"/>
              <a:t>items</a:t>
            </a:r>
            <a:endParaRPr lang="es-AR" dirty="0"/>
          </a:p>
        </p:txBody>
      </p:sp>
      <p:sp>
        <p:nvSpPr>
          <p:cNvPr id="82" name="1 Título"/>
          <p:cNvSpPr txBox="1">
            <a:spLocks/>
          </p:cNvSpPr>
          <p:nvPr/>
        </p:nvSpPr>
        <p:spPr bwMode="gray">
          <a:xfrm>
            <a:off x="539552" y="26064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44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Caso de estudio – cont.</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3"/>
          <p:cNvSpPr>
            <a:spLocks noChangeArrowheads="1"/>
          </p:cNvSpPr>
          <p:nvPr/>
        </p:nvSpPr>
        <p:spPr bwMode="gray">
          <a:xfrm flipH="1">
            <a:off x="3282950" y="2509838"/>
            <a:ext cx="995363" cy="835025"/>
          </a:xfrm>
          <a:prstGeom prst="curvedRightArrow">
            <a:avLst>
              <a:gd name="adj1" fmla="val 16542"/>
              <a:gd name="adj2" fmla="val 38977"/>
              <a:gd name="adj3" fmla="val 33846"/>
            </a:avLst>
          </a:prstGeom>
          <a:gradFill rotWithShape="1">
            <a:gsLst>
              <a:gs pos="0">
                <a:srgbClr val="03D4A8"/>
              </a:gs>
              <a:gs pos="25000">
                <a:srgbClr val="21D6E0"/>
              </a:gs>
              <a:gs pos="75000">
                <a:srgbClr val="0087E6"/>
              </a:gs>
              <a:gs pos="100000">
                <a:srgbClr val="005CB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28" name="AutoShape 4"/>
          <p:cNvSpPr>
            <a:spLocks noChangeArrowheads="1"/>
          </p:cNvSpPr>
          <p:nvPr/>
        </p:nvSpPr>
        <p:spPr bwMode="gray">
          <a:xfrm>
            <a:off x="1376363" y="2546350"/>
            <a:ext cx="995362" cy="835025"/>
          </a:xfrm>
          <a:prstGeom prst="curvedRightArrow">
            <a:avLst>
              <a:gd name="adj1" fmla="val 19583"/>
              <a:gd name="adj2" fmla="val 44676"/>
              <a:gd name="adj3" fmla="val 33652"/>
            </a:avLst>
          </a:prstGeom>
          <a:gradFill rotWithShape="1">
            <a:gsLst>
              <a:gs pos="0">
                <a:srgbClr val="03D4A8"/>
              </a:gs>
              <a:gs pos="25000">
                <a:srgbClr val="21D6E0"/>
              </a:gs>
              <a:gs pos="75000">
                <a:srgbClr val="0087E6"/>
              </a:gs>
              <a:gs pos="100000">
                <a:srgbClr val="005CB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26629" name="Group 5"/>
          <p:cNvGrpSpPr>
            <a:grpSpLocks/>
          </p:cNvGrpSpPr>
          <p:nvPr/>
        </p:nvGrpSpPr>
        <p:grpSpPr bwMode="auto">
          <a:xfrm>
            <a:off x="1316038" y="3552825"/>
            <a:ext cx="3003550" cy="2771775"/>
            <a:chOff x="862" y="713"/>
            <a:chExt cx="3780" cy="3490"/>
          </a:xfrm>
        </p:grpSpPr>
        <p:grpSp>
          <p:nvGrpSpPr>
            <p:cNvPr id="26630" name="Group 6"/>
            <p:cNvGrpSpPr>
              <a:grpSpLocks/>
            </p:cNvGrpSpPr>
            <p:nvPr/>
          </p:nvGrpSpPr>
          <p:grpSpPr bwMode="auto">
            <a:xfrm>
              <a:off x="1082" y="2210"/>
              <a:ext cx="3406" cy="1993"/>
              <a:chOff x="1082" y="2355"/>
              <a:chExt cx="3406" cy="1993"/>
            </a:xfrm>
          </p:grpSpPr>
          <p:sp>
            <p:nvSpPr>
              <p:cNvPr id="26631" name="Freeform 7"/>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Lst>
                <a:ahLst/>
                <a:cxnLst>
                  <a:cxn ang="0">
                    <a:pos x="T0" y="T1"/>
                  </a:cxn>
                  <a:cxn ang="0">
                    <a:pos x="T2" y="T3"/>
                  </a:cxn>
                  <a:cxn ang="0">
                    <a:pos x="T4" y="T5"/>
                  </a:cxn>
                  <a:cxn ang="0">
                    <a:pos x="T6" y="T7"/>
                  </a:cxn>
                  <a:cxn ang="0">
                    <a:pos x="T8" y="T9"/>
                  </a:cxn>
                </a:cxnLst>
                <a:rect l="0" t="0" r="r" b="b"/>
                <a:pathLst>
                  <a:path w="1323" h="1322">
                    <a:moveTo>
                      <a:pt x="51" y="367"/>
                    </a:moveTo>
                    <a:lnTo>
                      <a:pt x="1323" y="1322"/>
                    </a:lnTo>
                    <a:lnTo>
                      <a:pt x="1323" y="974"/>
                    </a:lnTo>
                    <a:lnTo>
                      <a:pt x="0" y="0"/>
                    </a:lnTo>
                    <a:lnTo>
                      <a:pt x="51" y="367"/>
                    </a:lnTo>
                    <a:close/>
                  </a:path>
                </a:pathLst>
              </a:custGeom>
              <a:solidFill>
                <a:srgbClr val="808080"/>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32" name="Freeform 8"/>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Lst>
                <a:ahLst/>
                <a:cxnLst>
                  <a:cxn ang="0">
                    <a:pos x="T0" y="T1"/>
                  </a:cxn>
                  <a:cxn ang="0">
                    <a:pos x="T2" y="T3"/>
                  </a:cxn>
                  <a:cxn ang="0">
                    <a:pos x="T4" y="T5"/>
                  </a:cxn>
                  <a:cxn ang="0">
                    <a:pos x="T6" y="T7"/>
                  </a:cxn>
                  <a:cxn ang="0">
                    <a:pos x="T8" y="T9"/>
                  </a:cxn>
                </a:cxnLst>
                <a:rect l="0" t="0" r="r" b="b"/>
                <a:pathLst>
                  <a:path w="2083" h="1418">
                    <a:moveTo>
                      <a:pt x="0" y="1070"/>
                    </a:moveTo>
                    <a:lnTo>
                      <a:pt x="2083" y="0"/>
                    </a:lnTo>
                    <a:lnTo>
                      <a:pt x="2045" y="355"/>
                    </a:lnTo>
                    <a:lnTo>
                      <a:pt x="7" y="1418"/>
                    </a:lnTo>
                    <a:lnTo>
                      <a:pt x="0" y="107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33" name="Freeform 9"/>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Lst>
                <a:ahLst/>
                <a:cxnLst>
                  <a:cxn ang="0">
                    <a:pos x="T0" y="T1"/>
                  </a:cxn>
                  <a:cxn ang="0">
                    <a:pos x="T2" y="T3"/>
                  </a:cxn>
                  <a:cxn ang="0">
                    <a:pos x="T4" y="T5"/>
                  </a:cxn>
                  <a:cxn ang="0">
                    <a:pos x="T6" y="T7"/>
                  </a:cxn>
                  <a:cxn ang="0">
                    <a:pos x="T8" y="T9"/>
                  </a:cxn>
                </a:cxnLst>
                <a:rect l="0" t="0" r="r" b="b"/>
                <a:pathLst>
                  <a:path w="3406" h="1639">
                    <a:moveTo>
                      <a:pt x="1323" y="1639"/>
                    </a:moveTo>
                    <a:lnTo>
                      <a:pt x="0" y="671"/>
                    </a:lnTo>
                    <a:lnTo>
                      <a:pt x="1969" y="0"/>
                    </a:lnTo>
                    <a:lnTo>
                      <a:pt x="3406" y="569"/>
                    </a:lnTo>
                    <a:lnTo>
                      <a:pt x="1323" y="1639"/>
                    </a:lnTo>
                    <a:close/>
                  </a:path>
                </a:pathLst>
              </a:custGeom>
              <a:solidFill>
                <a:srgbClr val="969696"/>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26634" name="Group 10"/>
            <p:cNvGrpSpPr>
              <a:grpSpLocks/>
            </p:cNvGrpSpPr>
            <p:nvPr/>
          </p:nvGrpSpPr>
          <p:grpSpPr bwMode="auto">
            <a:xfrm>
              <a:off x="1009" y="1723"/>
              <a:ext cx="3527" cy="1993"/>
              <a:chOff x="1082" y="2355"/>
              <a:chExt cx="3406" cy="1993"/>
            </a:xfrm>
          </p:grpSpPr>
          <p:sp>
            <p:nvSpPr>
              <p:cNvPr id="26635" name="Freeform 11"/>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Lst>
                <a:ahLst/>
                <a:cxnLst>
                  <a:cxn ang="0">
                    <a:pos x="T0" y="T1"/>
                  </a:cxn>
                  <a:cxn ang="0">
                    <a:pos x="T2" y="T3"/>
                  </a:cxn>
                  <a:cxn ang="0">
                    <a:pos x="T4" y="T5"/>
                  </a:cxn>
                  <a:cxn ang="0">
                    <a:pos x="T6" y="T7"/>
                  </a:cxn>
                  <a:cxn ang="0">
                    <a:pos x="T8" y="T9"/>
                  </a:cxn>
                </a:cxnLst>
                <a:rect l="0" t="0" r="r" b="b"/>
                <a:pathLst>
                  <a:path w="1323" h="1322">
                    <a:moveTo>
                      <a:pt x="51" y="367"/>
                    </a:moveTo>
                    <a:lnTo>
                      <a:pt x="1323" y="1322"/>
                    </a:lnTo>
                    <a:lnTo>
                      <a:pt x="1323" y="974"/>
                    </a:lnTo>
                    <a:lnTo>
                      <a:pt x="0" y="0"/>
                    </a:lnTo>
                    <a:lnTo>
                      <a:pt x="51" y="367"/>
                    </a:lnTo>
                    <a:close/>
                  </a:path>
                </a:pathLst>
              </a:custGeom>
              <a:solidFill>
                <a:srgbClr val="B2B2B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36" name="Freeform 12"/>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Lst>
                <a:ahLst/>
                <a:cxnLst>
                  <a:cxn ang="0">
                    <a:pos x="T0" y="T1"/>
                  </a:cxn>
                  <a:cxn ang="0">
                    <a:pos x="T2" y="T3"/>
                  </a:cxn>
                  <a:cxn ang="0">
                    <a:pos x="T4" y="T5"/>
                  </a:cxn>
                  <a:cxn ang="0">
                    <a:pos x="T6" y="T7"/>
                  </a:cxn>
                  <a:cxn ang="0">
                    <a:pos x="T8" y="T9"/>
                  </a:cxn>
                </a:cxnLst>
                <a:rect l="0" t="0" r="r" b="b"/>
                <a:pathLst>
                  <a:path w="2083" h="1418">
                    <a:moveTo>
                      <a:pt x="0" y="1070"/>
                    </a:moveTo>
                    <a:lnTo>
                      <a:pt x="2083" y="0"/>
                    </a:lnTo>
                    <a:lnTo>
                      <a:pt x="2045" y="355"/>
                    </a:lnTo>
                    <a:lnTo>
                      <a:pt x="7" y="1418"/>
                    </a:lnTo>
                    <a:lnTo>
                      <a:pt x="0" y="1070"/>
                    </a:lnTo>
                    <a:close/>
                  </a:path>
                </a:pathLst>
              </a:custGeom>
              <a:solidFill>
                <a:schemeClr val="accent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37" name="Freeform 13"/>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Lst>
                <a:ahLst/>
                <a:cxnLst>
                  <a:cxn ang="0">
                    <a:pos x="T0" y="T1"/>
                  </a:cxn>
                  <a:cxn ang="0">
                    <a:pos x="T2" y="T3"/>
                  </a:cxn>
                  <a:cxn ang="0">
                    <a:pos x="T4" y="T5"/>
                  </a:cxn>
                  <a:cxn ang="0">
                    <a:pos x="T6" y="T7"/>
                  </a:cxn>
                  <a:cxn ang="0">
                    <a:pos x="T8" y="T9"/>
                  </a:cxn>
                </a:cxnLst>
                <a:rect l="0" t="0" r="r" b="b"/>
                <a:pathLst>
                  <a:path w="3406" h="1639">
                    <a:moveTo>
                      <a:pt x="1323" y="1639"/>
                    </a:moveTo>
                    <a:lnTo>
                      <a:pt x="0" y="671"/>
                    </a:lnTo>
                    <a:lnTo>
                      <a:pt x="1969" y="0"/>
                    </a:lnTo>
                    <a:lnTo>
                      <a:pt x="3406" y="569"/>
                    </a:lnTo>
                    <a:lnTo>
                      <a:pt x="1323" y="1639"/>
                    </a:lnTo>
                    <a:close/>
                  </a:path>
                </a:pathLst>
              </a:custGeom>
              <a:solidFill>
                <a:srgbClr val="B4B4B4"/>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26638" name="Group 14"/>
            <p:cNvGrpSpPr>
              <a:grpSpLocks/>
            </p:cNvGrpSpPr>
            <p:nvPr/>
          </p:nvGrpSpPr>
          <p:grpSpPr bwMode="auto">
            <a:xfrm>
              <a:off x="935" y="1219"/>
              <a:ext cx="3653" cy="1993"/>
              <a:chOff x="1082" y="2355"/>
              <a:chExt cx="3406" cy="1993"/>
            </a:xfrm>
          </p:grpSpPr>
          <p:sp>
            <p:nvSpPr>
              <p:cNvPr id="26639" name="Freeform 15"/>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Lst>
                <a:ahLst/>
                <a:cxnLst>
                  <a:cxn ang="0">
                    <a:pos x="T0" y="T1"/>
                  </a:cxn>
                  <a:cxn ang="0">
                    <a:pos x="T2" y="T3"/>
                  </a:cxn>
                  <a:cxn ang="0">
                    <a:pos x="T4" y="T5"/>
                  </a:cxn>
                  <a:cxn ang="0">
                    <a:pos x="T6" y="T7"/>
                  </a:cxn>
                  <a:cxn ang="0">
                    <a:pos x="T8" y="T9"/>
                  </a:cxn>
                </a:cxnLst>
                <a:rect l="0" t="0" r="r" b="b"/>
                <a:pathLst>
                  <a:path w="1323" h="1322">
                    <a:moveTo>
                      <a:pt x="51" y="367"/>
                    </a:moveTo>
                    <a:lnTo>
                      <a:pt x="1323" y="1322"/>
                    </a:lnTo>
                    <a:lnTo>
                      <a:pt x="1323" y="974"/>
                    </a:lnTo>
                    <a:lnTo>
                      <a:pt x="0" y="0"/>
                    </a:lnTo>
                    <a:lnTo>
                      <a:pt x="51" y="367"/>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40" name="Freeform 16"/>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Lst>
                <a:ahLst/>
                <a:cxnLst>
                  <a:cxn ang="0">
                    <a:pos x="T0" y="T1"/>
                  </a:cxn>
                  <a:cxn ang="0">
                    <a:pos x="T2" y="T3"/>
                  </a:cxn>
                  <a:cxn ang="0">
                    <a:pos x="T4" y="T5"/>
                  </a:cxn>
                  <a:cxn ang="0">
                    <a:pos x="T6" y="T7"/>
                  </a:cxn>
                  <a:cxn ang="0">
                    <a:pos x="T8" y="T9"/>
                  </a:cxn>
                </a:cxnLst>
                <a:rect l="0" t="0" r="r" b="b"/>
                <a:pathLst>
                  <a:path w="2083" h="1418">
                    <a:moveTo>
                      <a:pt x="0" y="1070"/>
                    </a:moveTo>
                    <a:lnTo>
                      <a:pt x="2083" y="0"/>
                    </a:lnTo>
                    <a:lnTo>
                      <a:pt x="2045" y="355"/>
                    </a:lnTo>
                    <a:lnTo>
                      <a:pt x="7" y="1418"/>
                    </a:lnTo>
                    <a:lnTo>
                      <a:pt x="0" y="1070"/>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41" name="Freeform 17"/>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Lst>
                <a:ahLst/>
                <a:cxnLst>
                  <a:cxn ang="0">
                    <a:pos x="T0" y="T1"/>
                  </a:cxn>
                  <a:cxn ang="0">
                    <a:pos x="T2" y="T3"/>
                  </a:cxn>
                  <a:cxn ang="0">
                    <a:pos x="T4" y="T5"/>
                  </a:cxn>
                  <a:cxn ang="0">
                    <a:pos x="T6" y="T7"/>
                  </a:cxn>
                  <a:cxn ang="0">
                    <a:pos x="T8" y="T9"/>
                  </a:cxn>
                </a:cxnLst>
                <a:rect l="0" t="0" r="r" b="b"/>
                <a:pathLst>
                  <a:path w="3406" h="1639">
                    <a:moveTo>
                      <a:pt x="1323" y="1639"/>
                    </a:moveTo>
                    <a:lnTo>
                      <a:pt x="0" y="671"/>
                    </a:lnTo>
                    <a:lnTo>
                      <a:pt x="1969" y="0"/>
                    </a:lnTo>
                    <a:lnTo>
                      <a:pt x="3406" y="569"/>
                    </a:lnTo>
                    <a:lnTo>
                      <a:pt x="1323" y="1639"/>
                    </a:lnTo>
                    <a:close/>
                  </a:path>
                </a:pathLst>
              </a:custGeom>
              <a:solidFill>
                <a:srgbClr val="DDDDDD"/>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26642" name="Group 18"/>
            <p:cNvGrpSpPr>
              <a:grpSpLocks/>
            </p:cNvGrpSpPr>
            <p:nvPr/>
          </p:nvGrpSpPr>
          <p:grpSpPr bwMode="auto">
            <a:xfrm>
              <a:off x="862" y="713"/>
              <a:ext cx="3780" cy="1993"/>
              <a:chOff x="1082" y="2355"/>
              <a:chExt cx="3406" cy="1993"/>
            </a:xfrm>
          </p:grpSpPr>
          <p:sp>
            <p:nvSpPr>
              <p:cNvPr id="26643" name="Freeform 19"/>
              <p:cNvSpPr>
                <a:spLocks/>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Lst>
                <a:ahLst/>
                <a:cxnLst>
                  <a:cxn ang="0">
                    <a:pos x="T0" y="T1"/>
                  </a:cxn>
                  <a:cxn ang="0">
                    <a:pos x="T2" y="T3"/>
                  </a:cxn>
                  <a:cxn ang="0">
                    <a:pos x="T4" y="T5"/>
                  </a:cxn>
                  <a:cxn ang="0">
                    <a:pos x="T6" y="T7"/>
                  </a:cxn>
                  <a:cxn ang="0">
                    <a:pos x="T8" y="T9"/>
                  </a:cxn>
                </a:cxnLst>
                <a:rect l="0" t="0" r="r" b="b"/>
                <a:pathLst>
                  <a:path w="1323" h="1322">
                    <a:moveTo>
                      <a:pt x="51" y="367"/>
                    </a:moveTo>
                    <a:lnTo>
                      <a:pt x="1323" y="1322"/>
                    </a:lnTo>
                    <a:lnTo>
                      <a:pt x="1323" y="974"/>
                    </a:lnTo>
                    <a:lnTo>
                      <a:pt x="0" y="0"/>
                    </a:lnTo>
                    <a:lnTo>
                      <a:pt x="51" y="367"/>
                    </a:lnTo>
                    <a:close/>
                  </a:path>
                </a:pathLst>
              </a:custGeom>
              <a:solidFill>
                <a:srgbClr val="DDDDDD"/>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44" name="Freeform 20"/>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Lst>
                <a:ahLst/>
                <a:cxnLst>
                  <a:cxn ang="0">
                    <a:pos x="T0" y="T1"/>
                  </a:cxn>
                  <a:cxn ang="0">
                    <a:pos x="T2" y="T3"/>
                  </a:cxn>
                  <a:cxn ang="0">
                    <a:pos x="T4" y="T5"/>
                  </a:cxn>
                  <a:cxn ang="0">
                    <a:pos x="T6" y="T7"/>
                  </a:cxn>
                  <a:cxn ang="0">
                    <a:pos x="T8" y="T9"/>
                  </a:cxn>
                </a:cxnLst>
                <a:rect l="0" t="0" r="r" b="b"/>
                <a:pathLst>
                  <a:path w="2083" h="1418">
                    <a:moveTo>
                      <a:pt x="0" y="1070"/>
                    </a:moveTo>
                    <a:lnTo>
                      <a:pt x="2083" y="0"/>
                    </a:lnTo>
                    <a:lnTo>
                      <a:pt x="2045" y="355"/>
                    </a:lnTo>
                    <a:lnTo>
                      <a:pt x="7" y="1418"/>
                    </a:lnTo>
                    <a:lnTo>
                      <a:pt x="0" y="107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645" name="Freeform 21"/>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Lst>
                <a:ahLst/>
                <a:cxnLst>
                  <a:cxn ang="0">
                    <a:pos x="T0" y="T1"/>
                  </a:cxn>
                  <a:cxn ang="0">
                    <a:pos x="T2" y="T3"/>
                  </a:cxn>
                  <a:cxn ang="0">
                    <a:pos x="T4" y="T5"/>
                  </a:cxn>
                  <a:cxn ang="0">
                    <a:pos x="T6" y="T7"/>
                  </a:cxn>
                  <a:cxn ang="0">
                    <a:pos x="T8" y="T9"/>
                  </a:cxn>
                </a:cxnLst>
                <a:rect l="0" t="0" r="r" b="b"/>
                <a:pathLst>
                  <a:path w="3406" h="1639">
                    <a:moveTo>
                      <a:pt x="1323" y="1639"/>
                    </a:moveTo>
                    <a:lnTo>
                      <a:pt x="0" y="671"/>
                    </a:lnTo>
                    <a:lnTo>
                      <a:pt x="1969" y="0"/>
                    </a:lnTo>
                    <a:lnTo>
                      <a:pt x="3406" y="569"/>
                    </a:lnTo>
                    <a:lnTo>
                      <a:pt x="1323" y="1639"/>
                    </a:lnTo>
                    <a:close/>
                  </a:path>
                </a:pathLst>
              </a:custGeom>
              <a:gradFill rotWithShape="1">
                <a:gsLst>
                  <a:gs pos="0">
                    <a:srgbClr val="F8F8F8">
                      <a:gamma/>
                      <a:shade val="86275"/>
                      <a:invGamma/>
                    </a:srgbClr>
                  </a:gs>
                  <a:gs pos="100000">
                    <a:srgbClr val="F8F8F8"/>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sp>
        <p:nvSpPr>
          <p:cNvPr id="26646" name="AutoShape 22"/>
          <p:cNvSpPr>
            <a:spLocks/>
          </p:cNvSpPr>
          <p:nvPr/>
        </p:nvSpPr>
        <p:spPr bwMode="blackWhite">
          <a:xfrm>
            <a:off x="5172075" y="2860675"/>
            <a:ext cx="3336925" cy="515938"/>
          </a:xfrm>
          <a:prstGeom prst="callout2">
            <a:avLst>
              <a:gd name="adj1" fmla="val 22153"/>
              <a:gd name="adj2" fmla="val -2282"/>
              <a:gd name="adj3" fmla="val 22153"/>
              <a:gd name="adj4" fmla="val -15889"/>
              <a:gd name="adj5" fmla="val 265847"/>
              <a:gd name="adj6" fmla="val -30306"/>
            </a:avLst>
          </a:prstGeom>
          <a:solidFill>
            <a:schemeClr val="accent2"/>
          </a:solidFill>
          <a:ln w="9525">
            <a:solidFill>
              <a:srgbClr val="000000"/>
            </a:solidFill>
            <a:miter lim="800000"/>
            <a:headEnd type="diamond"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700" b="1" dirty="0" err="1" smtClean="0">
                <a:solidFill>
                  <a:srgbClr val="FFFFFF"/>
                </a:solidFill>
                <a:latin typeface="Calibri" pitchFamily="34" charset="0"/>
                <a:cs typeface="Calibri" pitchFamily="34" charset="0"/>
              </a:rPr>
              <a:t>Datos</a:t>
            </a:r>
            <a:r>
              <a:rPr lang="en-US" sz="1700" b="1" dirty="0" smtClean="0">
                <a:solidFill>
                  <a:srgbClr val="FFFFFF"/>
                </a:solidFill>
                <a:latin typeface="Calibri" pitchFamily="34" charset="0"/>
                <a:cs typeface="Calibri" pitchFamily="34" charset="0"/>
              </a:rPr>
              <a:t> de </a:t>
            </a:r>
            <a:r>
              <a:rPr lang="en-US" sz="1700" b="1" dirty="0" err="1" smtClean="0">
                <a:solidFill>
                  <a:srgbClr val="FFFFFF"/>
                </a:solidFill>
                <a:latin typeface="Calibri" pitchFamily="34" charset="0"/>
                <a:cs typeface="Calibri" pitchFamily="34" charset="0"/>
              </a:rPr>
              <a:t>Pérdidas</a:t>
            </a:r>
            <a:r>
              <a:rPr lang="en-US" sz="1700" b="1" dirty="0" smtClean="0">
                <a:solidFill>
                  <a:srgbClr val="FFFFFF"/>
                </a:solidFill>
                <a:latin typeface="Calibri" pitchFamily="34" charset="0"/>
                <a:cs typeface="Calibri" pitchFamily="34" charset="0"/>
              </a:rPr>
              <a:t> y </a:t>
            </a:r>
            <a:r>
              <a:rPr lang="en-US" sz="1700" b="1" dirty="0" err="1" smtClean="0">
                <a:solidFill>
                  <a:srgbClr val="FFFFFF"/>
                </a:solidFill>
                <a:latin typeface="Calibri" pitchFamily="34" charset="0"/>
                <a:cs typeface="Calibri" pitchFamily="34" charset="0"/>
              </a:rPr>
              <a:t>Ganancias</a:t>
            </a:r>
            <a:endParaRPr lang="en-US" sz="1700" b="1" dirty="0">
              <a:solidFill>
                <a:srgbClr val="FFFFFF"/>
              </a:solidFill>
              <a:latin typeface="Calibri" pitchFamily="34" charset="0"/>
              <a:cs typeface="Calibri" pitchFamily="34" charset="0"/>
            </a:endParaRPr>
          </a:p>
        </p:txBody>
      </p:sp>
      <p:sp>
        <p:nvSpPr>
          <p:cNvPr id="26647" name="AutoShape 23"/>
          <p:cNvSpPr>
            <a:spLocks/>
          </p:cNvSpPr>
          <p:nvPr/>
        </p:nvSpPr>
        <p:spPr bwMode="blackWhite">
          <a:xfrm>
            <a:off x="5156200" y="3573463"/>
            <a:ext cx="3352800" cy="522287"/>
          </a:xfrm>
          <a:prstGeom prst="callout2">
            <a:avLst>
              <a:gd name="adj1" fmla="val 21884"/>
              <a:gd name="adj2" fmla="val -2273"/>
              <a:gd name="adj3" fmla="val 21884"/>
              <a:gd name="adj4" fmla="val -15435"/>
              <a:gd name="adj5" fmla="val 200306"/>
              <a:gd name="adj6" fmla="val -29023"/>
            </a:avLst>
          </a:prstGeom>
          <a:solidFill>
            <a:schemeClr val="folHlink"/>
          </a:solidFill>
          <a:ln w="9525">
            <a:solidFill>
              <a:srgbClr val="000000"/>
            </a:solidFill>
            <a:miter lim="800000"/>
            <a:headEnd type="diamond"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700" b="1" dirty="0" err="1" smtClean="0">
                <a:solidFill>
                  <a:srgbClr val="FFFFFF"/>
                </a:solidFill>
                <a:latin typeface="Calibri" pitchFamily="34" charset="0"/>
                <a:cs typeface="Calibri" pitchFamily="34" charset="0"/>
              </a:rPr>
              <a:t>Mezcla</a:t>
            </a:r>
            <a:r>
              <a:rPr lang="en-US" sz="1700" b="1" dirty="0" smtClean="0">
                <a:solidFill>
                  <a:srgbClr val="FFFFFF"/>
                </a:solidFill>
                <a:latin typeface="Calibri" pitchFamily="34" charset="0"/>
                <a:cs typeface="Calibri" pitchFamily="34" charset="0"/>
              </a:rPr>
              <a:t> de </a:t>
            </a:r>
            <a:r>
              <a:rPr lang="en-US" sz="1700" b="1" dirty="0" err="1" smtClean="0">
                <a:solidFill>
                  <a:srgbClr val="FFFFFF"/>
                </a:solidFill>
                <a:latin typeface="Calibri" pitchFamily="34" charset="0"/>
                <a:cs typeface="Calibri" pitchFamily="34" charset="0"/>
              </a:rPr>
              <a:t>Ventas</a:t>
            </a:r>
            <a:r>
              <a:rPr lang="en-US" sz="1700" b="1" dirty="0" smtClean="0">
                <a:solidFill>
                  <a:srgbClr val="FFFFFF"/>
                </a:solidFill>
                <a:latin typeface="Calibri" pitchFamily="34" charset="0"/>
                <a:cs typeface="Calibri" pitchFamily="34" charset="0"/>
              </a:rPr>
              <a:t> ( items </a:t>
            </a:r>
            <a:r>
              <a:rPr lang="en-US" sz="1700" b="1" dirty="0" err="1" smtClean="0">
                <a:solidFill>
                  <a:srgbClr val="FFFFFF"/>
                </a:solidFill>
                <a:latin typeface="Calibri" pitchFamily="34" charset="0"/>
                <a:cs typeface="Calibri" pitchFamily="34" charset="0"/>
              </a:rPr>
              <a:t>vendidos</a:t>
            </a:r>
            <a:r>
              <a:rPr lang="en-US" sz="1700" b="1" dirty="0" smtClean="0">
                <a:solidFill>
                  <a:srgbClr val="FFFFFF"/>
                </a:solidFill>
                <a:latin typeface="Calibri" pitchFamily="34" charset="0"/>
                <a:cs typeface="Calibri" pitchFamily="34" charset="0"/>
              </a:rPr>
              <a:t> en un </a:t>
            </a:r>
            <a:r>
              <a:rPr lang="en-US" sz="1700" b="1" dirty="0" err="1" smtClean="0">
                <a:solidFill>
                  <a:srgbClr val="FFFFFF"/>
                </a:solidFill>
                <a:latin typeface="Calibri" pitchFamily="34" charset="0"/>
                <a:cs typeface="Calibri" pitchFamily="34" charset="0"/>
              </a:rPr>
              <a:t>tiempo</a:t>
            </a:r>
            <a:r>
              <a:rPr lang="en-US" sz="1700" b="1" dirty="0" smtClean="0">
                <a:solidFill>
                  <a:srgbClr val="FFFFFF"/>
                </a:solidFill>
                <a:latin typeface="Calibri" pitchFamily="34" charset="0"/>
                <a:cs typeface="Calibri" pitchFamily="34" charset="0"/>
              </a:rPr>
              <a:t> </a:t>
            </a:r>
            <a:r>
              <a:rPr lang="en-US" sz="1700" b="1" dirty="0" err="1" smtClean="0">
                <a:solidFill>
                  <a:srgbClr val="FFFFFF"/>
                </a:solidFill>
                <a:latin typeface="Calibri" pitchFamily="34" charset="0"/>
                <a:cs typeface="Calibri" pitchFamily="34" charset="0"/>
              </a:rPr>
              <a:t>determinado</a:t>
            </a:r>
            <a:r>
              <a:rPr lang="en-US" sz="1700" b="1" dirty="0" smtClean="0">
                <a:solidFill>
                  <a:srgbClr val="FFFFFF"/>
                </a:solidFill>
                <a:latin typeface="Calibri" pitchFamily="34" charset="0"/>
                <a:cs typeface="Calibri" pitchFamily="34" charset="0"/>
              </a:rPr>
              <a:t>)</a:t>
            </a:r>
            <a:endParaRPr lang="en-US" sz="1700" b="1" dirty="0">
              <a:solidFill>
                <a:srgbClr val="FFFFFF"/>
              </a:solidFill>
              <a:latin typeface="Calibri" pitchFamily="34" charset="0"/>
              <a:cs typeface="Calibri" pitchFamily="34" charset="0"/>
            </a:endParaRPr>
          </a:p>
        </p:txBody>
      </p:sp>
      <p:sp>
        <p:nvSpPr>
          <p:cNvPr id="26648" name="AutoShape 24"/>
          <p:cNvSpPr>
            <a:spLocks/>
          </p:cNvSpPr>
          <p:nvPr/>
        </p:nvSpPr>
        <p:spPr bwMode="blackWhite">
          <a:xfrm>
            <a:off x="5146675" y="4919663"/>
            <a:ext cx="3362325" cy="449262"/>
          </a:xfrm>
          <a:prstGeom prst="callout2">
            <a:avLst>
              <a:gd name="adj1" fmla="val 25440"/>
              <a:gd name="adj2" fmla="val -2269"/>
              <a:gd name="adj3" fmla="val 25440"/>
              <a:gd name="adj4" fmla="val -17231"/>
              <a:gd name="adj5" fmla="val 107773"/>
              <a:gd name="adj6" fmla="val -32625"/>
            </a:avLst>
          </a:prstGeom>
          <a:solidFill>
            <a:schemeClr val="hlink"/>
          </a:solidFill>
          <a:ln w="9525">
            <a:solidFill>
              <a:srgbClr val="000000"/>
            </a:solidFill>
            <a:miter lim="800000"/>
            <a:headEnd type="diamond"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700" b="1" dirty="0" err="1" smtClean="0">
                <a:solidFill>
                  <a:srgbClr val="FFFFFF"/>
                </a:solidFill>
                <a:latin typeface="Calibri" pitchFamily="34" charset="0"/>
                <a:cs typeface="Calibri" pitchFamily="34" charset="0"/>
              </a:rPr>
              <a:t>Costo</a:t>
            </a:r>
            <a:r>
              <a:rPr lang="en-US" sz="1700" b="1" dirty="0" smtClean="0">
                <a:solidFill>
                  <a:srgbClr val="FFFFFF"/>
                </a:solidFill>
                <a:latin typeface="Calibri" pitchFamily="34" charset="0"/>
                <a:cs typeface="Calibri" pitchFamily="34" charset="0"/>
              </a:rPr>
              <a:t> de </a:t>
            </a:r>
            <a:r>
              <a:rPr lang="en-US" sz="1700" b="1" dirty="0" err="1" smtClean="0">
                <a:solidFill>
                  <a:srgbClr val="FFFFFF"/>
                </a:solidFill>
                <a:latin typeface="Calibri" pitchFamily="34" charset="0"/>
                <a:cs typeface="Calibri" pitchFamily="34" charset="0"/>
              </a:rPr>
              <a:t>las</a:t>
            </a:r>
            <a:r>
              <a:rPr lang="en-US" sz="1700" b="1" dirty="0" smtClean="0">
                <a:solidFill>
                  <a:srgbClr val="FFFFFF"/>
                </a:solidFill>
                <a:latin typeface="Calibri" pitchFamily="34" charset="0"/>
                <a:cs typeface="Calibri" pitchFamily="34" charset="0"/>
              </a:rPr>
              <a:t> </a:t>
            </a:r>
            <a:r>
              <a:rPr lang="en-US" sz="1700" b="1" dirty="0" err="1" smtClean="0">
                <a:solidFill>
                  <a:srgbClr val="FFFFFF"/>
                </a:solidFill>
                <a:latin typeface="Calibri" pitchFamily="34" charset="0"/>
                <a:cs typeface="Calibri" pitchFamily="34" charset="0"/>
              </a:rPr>
              <a:t>ventas</a:t>
            </a:r>
            <a:r>
              <a:rPr lang="en-US" sz="1700" b="1" dirty="0" smtClean="0">
                <a:solidFill>
                  <a:srgbClr val="FFFFFF"/>
                </a:solidFill>
                <a:latin typeface="Calibri" pitchFamily="34" charset="0"/>
                <a:cs typeface="Calibri" pitchFamily="34" charset="0"/>
              </a:rPr>
              <a:t> a </a:t>
            </a:r>
            <a:r>
              <a:rPr lang="en-US" sz="1700" b="1" dirty="0" err="1" smtClean="0">
                <a:solidFill>
                  <a:srgbClr val="FFFFFF"/>
                </a:solidFill>
                <a:latin typeface="Calibri" pitchFamily="34" charset="0"/>
                <a:cs typeface="Calibri" pitchFamily="34" charset="0"/>
              </a:rPr>
              <a:t>traves</a:t>
            </a:r>
            <a:r>
              <a:rPr lang="en-US" sz="1700" b="1" dirty="0" smtClean="0">
                <a:solidFill>
                  <a:srgbClr val="FFFFFF"/>
                </a:solidFill>
                <a:latin typeface="Calibri" pitchFamily="34" charset="0"/>
                <a:cs typeface="Calibri" pitchFamily="34" charset="0"/>
              </a:rPr>
              <a:t> del </a:t>
            </a:r>
            <a:r>
              <a:rPr lang="en-US" sz="1700" b="1" dirty="0" err="1" smtClean="0">
                <a:solidFill>
                  <a:srgbClr val="FFFFFF"/>
                </a:solidFill>
                <a:latin typeface="Calibri" pitchFamily="34" charset="0"/>
                <a:cs typeface="Calibri" pitchFamily="34" charset="0"/>
              </a:rPr>
              <a:t>tiempo</a:t>
            </a:r>
            <a:endParaRPr lang="en-US" sz="1700" b="1" dirty="0">
              <a:solidFill>
                <a:srgbClr val="FFFFFF"/>
              </a:solidFill>
              <a:latin typeface="Calibri" pitchFamily="34" charset="0"/>
              <a:cs typeface="Calibri" pitchFamily="34" charset="0"/>
            </a:endParaRPr>
          </a:p>
        </p:txBody>
      </p:sp>
      <p:sp>
        <p:nvSpPr>
          <p:cNvPr id="26649" name="AutoShape 25"/>
          <p:cNvSpPr>
            <a:spLocks/>
          </p:cNvSpPr>
          <p:nvPr/>
        </p:nvSpPr>
        <p:spPr bwMode="blackWhite">
          <a:xfrm>
            <a:off x="5146675" y="4275138"/>
            <a:ext cx="3386138" cy="482600"/>
          </a:xfrm>
          <a:prstGeom prst="callout2">
            <a:avLst>
              <a:gd name="adj1" fmla="val 23685"/>
              <a:gd name="adj2" fmla="val -2250"/>
              <a:gd name="adj3" fmla="val 23685"/>
              <a:gd name="adj4" fmla="val -16782"/>
              <a:gd name="adj5" fmla="val 157894"/>
              <a:gd name="adj6" fmla="val -31644"/>
            </a:avLst>
          </a:prstGeom>
          <a:solidFill>
            <a:schemeClr val="accent1"/>
          </a:solidFill>
          <a:ln w="9525">
            <a:solidFill>
              <a:srgbClr val="000000"/>
            </a:solidFill>
            <a:miter lim="800000"/>
            <a:headEnd type="diamond"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700" b="1" dirty="0" err="1" smtClean="0">
                <a:solidFill>
                  <a:srgbClr val="FFFFFF"/>
                </a:solidFill>
                <a:latin typeface="Calibri" pitchFamily="34" charset="0"/>
                <a:cs typeface="Calibri" pitchFamily="34" charset="0"/>
              </a:rPr>
              <a:t>Resumenes</a:t>
            </a:r>
            <a:r>
              <a:rPr lang="en-US" sz="1700" b="1" dirty="0" smtClean="0">
                <a:solidFill>
                  <a:srgbClr val="FFFFFF"/>
                </a:solidFill>
                <a:latin typeface="Calibri" pitchFamily="34" charset="0"/>
                <a:cs typeface="Calibri" pitchFamily="34" charset="0"/>
              </a:rPr>
              <a:t> de </a:t>
            </a:r>
            <a:r>
              <a:rPr lang="en-US" sz="1700" b="1" dirty="0" err="1" smtClean="0">
                <a:solidFill>
                  <a:srgbClr val="FFFFFF"/>
                </a:solidFill>
                <a:latin typeface="Calibri" pitchFamily="34" charset="0"/>
                <a:cs typeface="Calibri" pitchFamily="34" charset="0"/>
              </a:rPr>
              <a:t>Ventas</a:t>
            </a:r>
            <a:endParaRPr lang="en-US" sz="1700" b="1" dirty="0">
              <a:solidFill>
                <a:srgbClr val="FFFFFF"/>
              </a:solidFill>
              <a:latin typeface="Calibri" pitchFamily="34" charset="0"/>
              <a:cs typeface="Calibri" pitchFamily="34" charset="0"/>
            </a:endParaRPr>
          </a:p>
        </p:txBody>
      </p:sp>
      <p:pic>
        <p:nvPicPr>
          <p:cNvPr id="26652" name="Picture 28" descr="num11"/>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25525" y="1587500"/>
            <a:ext cx="2447925" cy="2759075"/>
          </a:xfrm>
          <a:prstGeom prst="rect">
            <a:avLst/>
          </a:prstGeom>
          <a:noFill/>
          <a:extLst>
            <a:ext uri="{909E8E84-426E-40DD-AFC4-6F175D3DCCD1}">
              <a14:hiddenFill xmlns:a14="http://schemas.microsoft.com/office/drawing/2010/main">
                <a:solidFill>
                  <a:srgbClr val="FFFFFF"/>
                </a:solidFill>
              </a14:hiddenFill>
            </a:ext>
          </a:extLst>
        </p:spPr>
      </p:pic>
      <p:sp>
        <p:nvSpPr>
          <p:cNvPr id="30" name="1 Título"/>
          <p:cNvSpPr txBox="1">
            <a:spLocks/>
          </p:cNvSpPr>
          <p:nvPr/>
        </p:nvSpPr>
        <p:spPr bwMode="gray">
          <a:xfrm>
            <a:off x="539552" y="26064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err="1" smtClean="0">
                <a:solidFill>
                  <a:schemeClr val="tx2"/>
                </a:solidFill>
                <a:latin typeface="Calibri" pitchFamily="34" charset="0"/>
                <a:ea typeface="+mj-ea"/>
                <a:cs typeface="Calibri" pitchFamily="34" charset="0"/>
              </a:rPr>
              <a:t>Areas</a:t>
            </a:r>
            <a:r>
              <a:rPr lang="es-ES" sz="4400" b="1" kern="0" dirty="0" smtClean="0">
                <a:solidFill>
                  <a:schemeClr val="tx2"/>
                </a:solidFill>
                <a:latin typeface="Calibri" pitchFamily="34" charset="0"/>
                <a:ea typeface="+mj-ea"/>
                <a:cs typeface="Calibri" pitchFamily="34" charset="0"/>
              </a:rPr>
              <a:t> temáticas importantes</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ltGray">
          <a:xfrm>
            <a:off x="934752" y="1340768"/>
            <a:ext cx="7093632" cy="2167137"/>
          </a:xfrm>
          <a:prstGeom prst="roundRect">
            <a:avLst>
              <a:gd name="adj" fmla="val 16667"/>
            </a:avLst>
          </a:prstGeom>
          <a:solidFill>
            <a:schemeClr val="bg1"/>
          </a:solidFill>
          <a:ln w="57150"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 name="1 Título"/>
          <p:cNvSpPr>
            <a:spLocks noGrp="1"/>
          </p:cNvSpPr>
          <p:nvPr>
            <p:ph type="title"/>
          </p:nvPr>
        </p:nvSpPr>
        <p:spPr>
          <a:xfrm>
            <a:off x="467544" y="260648"/>
            <a:ext cx="8229600" cy="796086"/>
          </a:xfrm>
        </p:spPr>
        <p:txBody>
          <a:bodyPr>
            <a:normAutofit/>
          </a:bodyPr>
          <a:lstStyle/>
          <a:p>
            <a:pPr lvl="0">
              <a:defRPr/>
            </a:pPr>
            <a:r>
              <a:rPr lang="es-ES" dirty="0" smtClean="0">
                <a:solidFill>
                  <a:schemeClr val="tx2"/>
                </a:solidFill>
                <a:latin typeface="Calibri" pitchFamily="34" charset="0"/>
                <a:cs typeface="Calibri" pitchFamily="34" charset="0"/>
              </a:rPr>
              <a:t>Conceptos utilizados</a:t>
            </a:r>
            <a:endParaRPr lang="es-AR" dirty="0">
              <a:solidFill>
                <a:schemeClr val="tx2"/>
              </a:solidFill>
              <a:latin typeface="Calibri" pitchFamily="34" charset="0"/>
              <a:cs typeface="Calibri" pitchFamily="34" charset="0"/>
            </a:endParaRPr>
          </a:p>
        </p:txBody>
      </p:sp>
      <p:pic>
        <p:nvPicPr>
          <p:cNvPr id="6" name="Picture 21" descr="YG_circl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980728"/>
            <a:ext cx="2903414" cy="2903414"/>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2"/>
          <p:cNvSpPr txBox="1">
            <a:spLocks noChangeArrowheads="1"/>
          </p:cNvSpPr>
          <p:nvPr/>
        </p:nvSpPr>
        <p:spPr bwMode="gray">
          <a:xfrm>
            <a:off x="966888" y="1988840"/>
            <a:ext cx="20882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eaLnBrk="0" hangingPunct="0"/>
            <a:r>
              <a:rPr lang="en-US" sz="2000" b="1" dirty="0" smtClean="0"/>
              <a:t>Business Intelligence</a:t>
            </a:r>
            <a:endParaRPr lang="en-US" sz="2000" b="1" dirty="0"/>
          </a:p>
        </p:txBody>
      </p:sp>
      <p:sp>
        <p:nvSpPr>
          <p:cNvPr id="5" name="Rectangle 19"/>
          <p:cNvSpPr>
            <a:spLocks noChangeArrowheads="1"/>
          </p:cNvSpPr>
          <p:nvPr/>
        </p:nvSpPr>
        <p:spPr bwMode="auto">
          <a:xfrm>
            <a:off x="2079699" y="2329276"/>
            <a:ext cx="53288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Clr>
                <a:srgbClr val="D7181F"/>
              </a:buClr>
              <a:buFont typeface="Wingdings" pitchFamily="2" charset="2"/>
              <a:buNone/>
            </a:pPr>
            <a:r>
              <a:rPr lang="en-US" sz="1600" dirty="0" smtClean="0"/>
              <a:t>.</a:t>
            </a:r>
            <a:endParaRPr lang="en-US" sz="1600" dirty="0"/>
          </a:p>
        </p:txBody>
      </p:sp>
      <p:sp>
        <p:nvSpPr>
          <p:cNvPr id="10" name="9 Rectángulo"/>
          <p:cNvSpPr/>
          <p:nvPr/>
        </p:nvSpPr>
        <p:spPr>
          <a:xfrm>
            <a:off x="3275856" y="1412776"/>
            <a:ext cx="4572000" cy="2031325"/>
          </a:xfrm>
          <a:prstGeom prst="rect">
            <a:avLst/>
          </a:prstGeom>
        </p:spPr>
        <p:txBody>
          <a:bodyPr>
            <a:spAutoFit/>
          </a:bodyPr>
          <a:lstStyle/>
          <a:p>
            <a:pPr algn="ctr">
              <a:buNone/>
            </a:pPr>
            <a:r>
              <a:rPr lang="es-ES" dirty="0" smtClean="0"/>
              <a:t>Conjunto de estrategias y herramientas enfocadas a la administración y creación de conocimiento mediante el análisis de datos existentes en una organización o empresa; </a:t>
            </a:r>
            <a:r>
              <a:rPr lang="es-AR" dirty="0" smtClean="0"/>
              <a:t>para que estas tomen mejores decisiones,  más rápido y obtengan ventajas competitivas.      </a:t>
            </a:r>
          </a:p>
        </p:txBody>
      </p:sp>
      <p:sp>
        <p:nvSpPr>
          <p:cNvPr id="13" name="AutoShape 2"/>
          <p:cNvSpPr>
            <a:spLocks noChangeArrowheads="1"/>
          </p:cNvSpPr>
          <p:nvPr/>
        </p:nvSpPr>
        <p:spPr bwMode="ltGray">
          <a:xfrm>
            <a:off x="1006760" y="4314626"/>
            <a:ext cx="7093632" cy="2167137"/>
          </a:xfrm>
          <a:prstGeom prst="roundRect">
            <a:avLst>
              <a:gd name="adj" fmla="val 16667"/>
            </a:avLst>
          </a:prstGeom>
          <a:solidFill>
            <a:schemeClr val="bg1"/>
          </a:solidFill>
          <a:ln w="57150"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pic>
        <p:nvPicPr>
          <p:cNvPr id="14" name="Picture 21" descr="YG_circl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3954586"/>
            <a:ext cx="2903414" cy="2903414"/>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22"/>
          <p:cNvSpPr txBox="1">
            <a:spLocks noChangeArrowheads="1"/>
          </p:cNvSpPr>
          <p:nvPr/>
        </p:nvSpPr>
        <p:spPr bwMode="gray">
          <a:xfrm>
            <a:off x="1043608" y="4653136"/>
            <a:ext cx="208823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eaLnBrk="0" hangingPunct="0"/>
            <a:r>
              <a:rPr lang="es-AR" sz="2000" b="1" dirty="0" smtClean="0"/>
              <a:t>Sistema OLAP (Sistemas de Procesamiento Analítico de Datos)</a:t>
            </a:r>
            <a:endParaRPr lang="en-US" sz="2000" b="1" dirty="0"/>
          </a:p>
        </p:txBody>
      </p:sp>
      <p:sp>
        <p:nvSpPr>
          <p:cNvPr id="16" name="Rectangle 19"/>
          <p:cNvSpPr>
            <a:spLocks noChangeArrowheads="1"/>
          </p:cNvSpPr>
          <p:nvPr/>
        </p:nvSpPr>
        <p:spPr bwMode="auto">
          <a:xfrm>
            <a:off x="2151707" y="5303134"/>
            <a:ext cx="53288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Clr>
                <a:srgbClr val="D7181F"/>
              </a:buClr>
              <a:buFont typeface="Wingdings" pitchFamily="2" charset="2"/>
              <a:buNone/>
            </a:pPr>
            <a:r>
              <a:rPr lang="en-US" sz="1600" dirty="0" smtClean="0"/>
              <a:t>.</a:t>
            </a:r>
            <a:endParaRPr lang="en-US" sz="1600" dirty="0"/>
          </a:p>
        </p:txBody>
      </p:sp>
      <p:sp>
        <p:nvSpPr>
          <p:cNvPr id="17" name="16 Rectángulo"/>
          <p:cNvSpPr/>
          <p:nvPr/>
        </p:nvSpPr>
        <p:spPr>
          <a:xfrm>
            <a:off x="3491880" y="4437112"/>
            <a:ext cx="4572000" cy="1754326"/>
          </a:xfrm>
          <a:prstGeom prst="rect">
            <a:avLst/>
          </a:prstGeom>
        </p:spPr>
        <p:txBody>
          <a:bodyPr>
            <a:spAutoFit/>
          </a:bodyPr>
          <a:lstStyle/>
          <a:p>
            <a:pPr>
              <a:buNone/>
            </a:pPr>
            <a:r>
              <a:rPr lang="es-ES" dirty="0" smtClean="0"/>
              <a:t>Con la implementación de estos sistemas se consigue agilizar la consulta de grandes cantidades de datos mediante la utilización de estructuras multidimensionales que contienen un resumen de los datos de BD o Sistemas transaccionales OLTP.</a:t>
            </a:r>
            <a:endParaRPr lang="es-AR" dirty="0" smtClean="0"/>
          </a:p>
        </p:txBody>
      </p:sp>
    </p:spTree>
    <p:extLst>
      <p:ext uri="{BB962C8B-B14F-4D97-AF65-F5344CB8AC3E}">
        <p14:creationId xmlns:p14="http://schemas.microsoft.com/office/powerpoint/2010/main" val="2420161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5517233"/>
            <a:ext cx="8892480" cy="1340768"/>
          </a:xfrm>
        </p:spPr>
        <p:txBody>
          <a:bodyPr>
            <a:normAutofit fontScale="92500"/>
          </a:bodyPr>
          <a:lstStyle/>
          <a:p>
            <a:pPr>
              <a:buNone/>
            </a:pPr>
            <a:r>
              <a:rPr lang="es-ES_tradnl" sz="2500" dirty="0" smtClean="0"/>
              <a:t>“Es una técnica para consolidar y administrar datos de variadas fuentes con el propósito de responder preguntas de negocios y tomar decisiones, de una forma que no era posible ”</a:t>
            </a:r>
            <a:endParaRPr lang="es-AR" sz="2500" dirty="0" smtClean="0"/>
          </a:p>
          <a:p>
            <a:pPr>
              <a:buNone/>
            </a:pPr>
            <a:endParaRPr lang="es-AR" dirty="0"/>
          </a:p>
        </p:txBody>
      </p:sp>
      <p:sp>
        <p:nvSpPr>
          <p:cNvPr id="4" name="AutoShape 3"/>
          <p:cNvSpPr>
            <a:spLocks noChangeArrowheads="1"/>
          </p:cNvSpPr>
          <p:nvPr/>
        </p:nvSpPr>
        <p:spPr bwMode="invGray">
          <a:xfrm rot="39573186">
            <a:off x="4640957" y="1837308"/>
            <a:ext cx="792163" cy="288925"/>
          </a:xfrm>
          <a:prstGeom prst="rightArrow">
            <a:avLst>
              <a:gd name="adj1" fmla="val 35167"/>
              <a:gd name="adj2" fmla="val 11102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 name="AutoShape 5"/>
          <p:cNvSpPr>
            <a:spLocks noChangeArrowheads="1"/>
          </p:cNvSpPr>
          <p:nvPr/>
        </p:nvSpPr>
        <p:spPr bwMode="invGray">
          <a:xfrm rot="35969022">
            <a:off x="3399532" y="1891283"/>
            <a:ext cx="792163" cy="288925"/>
          </a:xfrm>
          <a:prstGeom prst="rightArrow">
            <a:avLst>
              <a:gd name="adj1" fmla="val 35167"/>
              <a:gd name="adj2" fmla="val 11102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7" name="AutoShape 6"/>
          <p:cNvSpPr>
            <a:spLocks noChangeArrowheads="1"/>
          </p:cNvSpPr>
          <p:nvPr/>
        </p:nvSpPr>
        <p:spPr bwMode="invGray">
          <a:xfrm rot="5400000">
            <a:off x="3981517" y="4194768"/>
            <a:ext cx="792163" cy="288925"/>
          </a:xfrm>
          <a:prstGeom prst="rightArrow">
            <a:avLst>
              <a:gd name="adj1" fmla="val 35167"/>
              <a:gd name="adj2" fmla="val 11102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8" name="AutoShape 7"/>
          <p:cNvSpPr>
            <a:spLocks noChangeArrowheads="1"/>
          </p:cNvSpPr>
          <p:nvPr/>
        </p:nvSpPr>
        <p:spPr bwMode="invGray">
          <a:xfrm>
            <a:off x="5230714" y="2965227"/>
            <a:ext cx="792162" cy="288925"/>
          </a:xfrm>
          <a:prstGeom prst="rightArrow">
            <a:avLst>
              <a:gd name="adj1" fmla="val 35167"/>
              <a:gd name="adj2" fmla="val 111028"/>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9" name="AutoShape 8"/>
          <p:cNvSpPr>
            <a:spLocks noChangeArrowheads="1"/>
          </p:cNvSpPr>
          <p:nvPr/>
        </p:nvSpPr>
        <p:spPr bwMode="invGray">
          <a:xfrm rot="-10800000">
            <a:off x="2832001" y="2958877"/>
            <a:ext cx="863600" cy="288925"/>
          </a:xfrm>
          <a:prstGeom prst="rightArrow">
            <a:avLst>
              <a:gd name="adj1" fmla="val 35167"/>
              <a:gd name="adj2" fmla="val 121041"/>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 name="Oval 9"/>
          <p:cNvSpPr>
            <a:spLocks noChangeArrowheads="1"/>
          </p:cNvSpPr>
          <p:nvPr/>
        </p:nvSpPr>
        <p:spPr bwMode="gray">
          <a:xfrm>
            <a:off x="2555776" y="1196752"/>
            <a:ext cx="3743325" cy="3744912"/>
          </a:xfrm>
          <a:prstGeom prst="ellipse">
            <a:avLst/>
          </a:prstGeom>
          <a:noFill/>
          <a:ln w="38100" algn="ctr">
            <a:solidFill>
              <a:srgbClr val="80808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grpSp>
        <p:nvGrpSpPr>
          <p:cNvPr id="11" name="Group 10"/>
          <p:cNvGrpSpPr>
            <a:grpSpLocks/>
          </p:cNvGrpSpPr>
          <p:nvPr/>
        </p:nvGrpSpPr>
        <p:grpSpPr bwMode="auto">
          <a:xfrm>
            <a:off x="3363814" y="2020664"/>
            <a:ext cx="2160587" cy="2160588"/>
            <a:chOff x="2238" y="1769"/>
            <a:chExt cx="1361" cy="1361"/>
          </a:xfrm>
        </p:grpSpPr>
        <p:sp>
          <p:nvSpPr>
            <p:cNvPr id="12" name="Oval 11"/>
            <p:cNvSpPr>
              <a:spLocks noChangeArrowheads="1"/>
            </p:cNvSpPr>
            <p:nvPr/>
          </p:nvSpPr>
          <p:spPr bwMode="gray">
            <a:xfrm>
              <a:off x="2238" y="1769"/>
              <a:ext cx="1361" cy="1361"/>
            </a:xfrm>
            <a:prstGeom prst="ellipse">
              <a:avLst/>
            </a:prstGeom>
            <a:gradFill rotWithShape="1">
              <a:gsLst>
                <a:gs pos="0">
                  <a:srgbClr val="0099CC">
                    <a:gamma/>
                    <a:tint val="42353"/>
                    <a:invGamma/>
                  </a:srgbClr>
                </a:gs>
                <a:gs pos="50000">
                  <a:srgbClr val="0099CC"/>
                </a:gs>
                <a:gs pos="100000">
                  <a:srgbClr val="0099CC">
                    <a:gamma/>
                    <a:tint val="42353"/>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AR"/>
            </a:p>
          </p:txBody>
        </p:sp>
        <p:sp>
          <p:nvSpPr>
            <p:cNvPr id="13" name="Oval 12"/>
            <p:cNvSpPr>
              <a:spLocks noChangeArrowheads="1"/>
            </p:cNvSpPr>
            <p:nvPr/>
          </p:nvSpPr>
          <p:spPr bwMode="gray">
            <a:xfrm>
              <a:off x="2327" y="1858"/>
              <a:ext cx="1183" cy="1183"/>
            </a:xfrm>
            <a:prstGeom prst="ellipse">
              <a:avLst/>
            </a:prstGeom>
            <a:gradFill rotWithShape="1">
              <a:gsLst>
                <a:gs pos="0">
                  <a:srgbClr val="0099CC">
                    <a:gamma/>
                    <a:shade val="54118"/>
                    <a:invGamma/>
                  </a:srgbClr>
                </a:gs>
                <a:gs pos="50000">
                  <a:srgbClr val="0099CC"/>
                </a:gs>
                <a:gs pos="100000">
                  <a:srgbClr val="0099CC">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sp>
          <p:nvSpPr>
            <p:cNvPr id="14" name="Oval 13"/>
            <p:cNvSpPr>
              <a:spLocks noChangeArrowheads="1"/>
            </p:cNvSpPr>
            <p:nvPr/>
          </p:nvSpPr>
          <p:spPr bwMode="gray">
            <a:xfrm>
              <a:off x="2328" y="1860"/>
              <a:ext cx="1183" cy="1183"/>
            </a:xfrm>
            <a:prstGeom prst="ellipse">
              <a:avLst/>
            </a:prstGeom>
            <a:gradFill rotWithShape="1">
              <a:gsLst>
                <a:gs pos="0">
                  <a:srgbClr val="0099CC">
                    <a:gamma/>
                    <a:shade val="63529"/>
                    <a:invGamma/>
                  </a:srgbClr>
                </a:gs>
                <a:gs pos="100000">
                  <a:srgbClr val="0099CC">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sp>
          <p:nvSpPr>
            <p:cNvPr id="15" name="Oval 14"/>
            <p:cNvSpPr>
              <a:spLocks noChangeArrowheads="1"/>
            </p:cNvSpPr>
            <p:nvPr/>
          </p:nvSpPr>
          <p:spPr bwMode="gray">
            <a:xfrm>
              <a:off x="2391" y="1917"/>
              <a:ext cx="1065" cy="106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AR"/>
            </a:p>
          </p:txBody>
        </p:sp>
        <p:grpSp>
          <p:nvGrpSpPr>
            <p:cNvPr id="16" name="Group 15"/>
            <p:cNvGrpSpPr>
              <a:grpSpLocks/>
            </p:cNvGrpSpPr>
            <p:nvPr/>
          </p:nvGrpSpPr>
          <p:grpSpPr bwMode="auto">
            <a:xfrm>
              <a:off x="2410" y="1929"/>
              <a:ext cx="1031" cy="1031"/>
              <a:chOff x="4166" y="1706"/>
              <a:chExt cx="1252" cy="1252"/>
            </a:xfrm>
          </p:grpSpPr>
          <p:sp>
            <p:nvSpPr>
              <p:cNvPr id="18"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s-AR"/>
              </a:p>
            </p:txBody>
          </p:sp>
          <p:sp>
            <p:nvSpPr>
              <p:cNvPr id="19"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s-AR"/>
              </a:p>
            </p:txBody>
          </p:sp>
          <p:sp>
            <p:nvSpPr>
              <p:cNvPr id="20"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s-AR"/>
              </a:p>
            </p:txBody>
          </p:sp>
          <p:sp>
            <p:nvSpPr>
              <p:cNvPr id="21"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s-AR"/>
              </a:p>
            </p:txBody>
          </p:sp>
        </p:grpSp>
        <p:sp>
          <p:nvSpPr>
            <p:cNvPr id="17" name="Text Box 20"/>
            <p:cNvSpPr txBox="1">
              <a:spLocks noChangeArrowheads="1"/>
            </p:cNvSpPr>
            <p:nvPr/>
          </p:nvSpPr>
          <p:spPr bwMode="gray">
            <a:xfrm>
              <a:off x="2340" y="2248"/>
              <a:ext cx="11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400" dirty="0" err="1" smtClean="0">
                  <a:solidFill>
                    <a:srgbClr val="080808"/>
                  </a:solidFill>
                </a:rPr>
                <a:t>Datos</a:t>
              </a:r>
              <a:endParaRPr lang="en-US" sz="2400" dirty="0">
                <a:solidFill>
                  <a:srgbClr val="080808"/>
                </a:solidFill>
              </a:endParaRPr>
            </a:p>
          </p:txBody>
        </p:sp>
      </p:grpSp>
      <p:sp>
        <p:nvSpPr>
          <p:cNvPr id="22" name="AutoShape 21"/>
          <p:cNvSpPr>
            <a:spLocks noChangeArrowheads="1"/>
          </p:cNvSpPr>
          <p:nvPr/>
        </p:nvSpPr>
        <p:spPr bwMode="gray">
          <a:xfrm>
            <a:off x="177701" y="2884264"/>
            <a:ext cx="2590800" cy="457200"/>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en-US" dirty="0" err="1" smtClean="0">
                <a:solidFill>
                  <a:srgbClr val="FEFEFE"/>
                </a:solidFill>
              </a:rPr>
              <a:t>Perduran</a:t>
            </a:r>
            <a:r>
              <a:rPr lang="en-US" dirty="0" smtClean="0">
                <a:solidFill>
                  <a:srgbClr val="FEFEFE"/>
                </a:solidFill>
              </a:rPr>
              <a:t> en el </a:t>
            </a:r>
            <a:r>
              <a:rPr lang="en-US" dirty="0" err="1" smtClean="0">
                <a:solidFill>
                  <a:srgbClr val="FEFEFE"/>
                </a:solidFill>
              </a:rPr>
              <a:t>tiempo</a:t>
            </a:r>
            <a:endParaRPr lang="en-US" dirty="0">
              <a:solidFill>
                <a:srgbClr val="FEFEFE"/>
              </a:solidFill>
            </a:endParaRPr>
          </a:p>
        </p:txBody>
      </p:sp>
      <p:sp>
        <p:nvSpPr>
          <p:cNvPr id="23" name="AutoShape 22"/>
          <p:cNvSpPr>
            <a:spLocks noChangeArrowheads="1"/>
          </p:cNvSpPr>
          <p:nvPr/>
        </p:nvSpPr>
        <p:spPr bwMode="gray">
          <a:xfrm>
            <a:off x="863501" y="1284064"/>
            <a:ext cx="2590800" cy="457200"/>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en-US" dirty="0" err="1" smtClean="0">
                <a:solidFill>
                  <a:srgbClr val="FEFEFE"/>
                </a:solidFill>
              </a:rPr>
              <a:t>Temática</a:t>
            </a:r>
            <a:r>
              <a:rPr lang="en-US" dirty="0" smtClean="0">
                <a:solidFill>
                  <a:srgbClr val="FEFEFE"/>
                </a:solidFill>
              </a:rPr>
              <a:t> </a:t>
            </a:r>
            <a:r>
              <a:rPr lang="en-US" dirty="0" err="1" smtClean="0">
                <a:solidFill>
                  <a:srgbClr val="FEFEFE"/>
                </a:solidFill>
              </a:rPr>
              <a:t>específica</a:t>
            </a:r>
            <a:endParaRPr lang="en-US" dirty="0">
              <a:solidFill>
                <a:srgbClr val="FEFEFE"/>
              </a:solidFill>
            </a:endParaRPr>
          </a:p>
        </p:txBody>
      </p:sp>
      <p:sp>
        <p:nvSpPr>
          <p:cNvPr id="24" name="AutoShape 23"/>
          <p:cNvSpPr>
            <a:spLocks noChangeArrowheads="1"/>
          </p:cNvSpPr>
          <p:nvPr/>
        </p:nvSpPr>
        <p:spPr bwMode="gray">
          <a:xfrm>
            <a:off x="2733477" y="4797152"/>
            <a:ext cx="3419872" cy="457200"/>
          </a:xfrm>
          <a:prstGeom prst="roundRect">
            <a:avLst>
              <a:gd name="adj" fmla="val 16667"/>
            </a:avLst>
          </a:prstGeom>
          <a:gradFill rotWithShape="1">
            <a:gsLst>
              <a:gs pos="0">
                <a:schemeClr val="folHlink"/>
              </a:gs>
              <a:gs pos="100000">
                <a:schemeClr val="fo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en-US" dirty="0" err="1" smtClean="0">
                <a:solidFill>
                  <a:srgbClr val="FEFEFE"/>
                </a:solidFill>
              </a:rPr>
              <a:t>Apoyan</a:t>
            </a:r>
            <a:r>
              <a:rPr lang="en-US" dirty="0" smtClean="0">
                <a:solidFill>
                  <a:srgbClr val="FEFEFE"/>
                </a:solidFill>
              </a:rPr>
              <a:t> a la </a:t>
            </a:r>
            <a:r>
              <a:rPr lang="en-US" dirty="0" err="1" smtClean="0">
                <a:solidFill>
                  <a:srgbClr val="FEFEFE"/>
                </a:solidFill>
              </a:rPr>
              <a:t>toma</a:t>
            </a:r>
            <a:r>
              <a:rPr lang="en-US" dirty="0" smtClean="0">
                <a:solidFill>
                  <a:srgbClr val="FEFEFE"/>
                </a:solidFill>
              </a:rPr>
              <a:t> de </a:t>
            </a:r>
            <a:r>
              <a:rPr lang="en-US" dirty="0" err="1" smtClean="0">
                <a:solidFill>
                  <a:srgbClr val="FEFEFE"/>
                </a:solidFill>
              </a:rPr>
              <a:t>decisiones</a:t>
            </a:r>
            <a:r>
              <a:rPr lang="en-US" dirty="0" smtClean="0">
                <a:solidFill>
                  <a:srgbClr val="FEFEFE"/>
                </a:solidFill>
              </a:rPr>
              <a:t> </a:t>
            </a:r>
            <a:endParaRPr lang="en-US" dirty="0">
              <a:solidFill>
                <a:srgbClr val="FEFEFE"/>
              </a:solidFill>
            </a:endParaRPr>
          </a:p>
        </p:txBody>
      </p:sp>
      <p:sp>
        <p:nvSpPr>
          <p:cNvPr id="25" name="AutoShape 24"/>
          <p:cNvSpPr>
            <a:spLocks noChangeArrowheads="1"/>
          </p:cNvSpPr>
          <p:nvPr/>
        </p:nvSpPr>
        <p:spPr bwMode="gray">
          <a:xfrm>
            <a:off x="6087964" y="2884264"/>
            <a:ext cx="2667000" cy="457200"/>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en-US" dirty="0" smtClean="0">
                <a:solidFill>
                  <a:srgbClr val="FEFEFE"/>
                </a:solidFill>
              </a:rPr>
              <a:t>Variable en el </a:t>
            </a:r>
            <a:r>
              <a:rPr lang="en-US" dirty="0" err="1" smtClean="0">
                <a:solidFill>
                  <a:srgbClr val="FEFEFE"/>
                </a:solidFill>
              </a:rPr>
              <a:t>tiempo</a:t>
            </a:r>
            <a:endParaRPr lang="en-US" dirty="0">
              <a:solidFill>
                <a:srgbClr val="FEFEFE"/>
              </a:solidFill>
            </a:endParaRPr>
          </a:p>
        </p:txBody>
      </p:sp>
      <p:sp>
        <p:nvSpPr>
          <p:cNvPr id="26" name="AutoShape 25"/>
          <p:cNvSpPr>
            <a:spLocks noChangeArrowheads="1"/>
          </p:cNvSpPr>
          <p:nvPr/>
        </p:nvSpPr>
        <p:spPr bwMode="gray">
          <a:xfrm>
            <a:off x="5359301" y="1284064"/>
            <a:ext cx="2667000" cy="457200"/>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en-US" dirty="0" err="1" smtClean="0">
                <a:solidFill>
                  <a:srgbClr val="FEFEFE"/>
                </a:solidFill>
              </a:rPr>
              <a:t>Integrados</a:t>
            </a:r>
            <a:endParaRPr lang="en-US" dirty="0">
              <a:solidFill>
                <a:srgbClr val="FEFEFE"/>
              </a:solidFill>
            </a:endParaRPr>
          </a:p>
        </p:txBody>
      </p:sp>
      <p:sp>
        <p:nvSpPr>
          <p:cNvPr id="31" name="1 Título"/>
          <p:cNvSpPr txBox="1">
            <a:spLocks/>
          </p:cNvSpPr>
          <p:nvPr/>
        </p:nvSpPr>
        <p:spPr bwMode="gray">
          <a:xfrm>
            <a:off x="467544" y="260648"/>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44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Introducción</a:t>
            </a:r>
            <a:r>
              <a:rPr kumimoji="0" lang="es-ES" sz="4400" b="1" i="0" u="none" strike="noStrike" kern="0" cap="none" spc="0" normalizeH="0" noProof="0" dirty="0" smtClean="0">
                <a:ln>
                  <a:noFill/>
                </a:ln>
                <a:solidFill>
                  <a:schemeClr val="tx2"/>
                </a:solidFill>
                <a:effectLst/>
                <a:uLnTx/>
                <a:uFillTx/>
                <a:latin typeface="Calibri" pitchFamily="34" charset="0"/>
                <a:ea typeface="+mj-ea"/>
                <a:cs typeface="Calibri" pitchFamily="34" charset="0"/>
              </a:rPr>
              <a:t> a DW</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4187374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gray">
          <a:xfrm>
            <a:off x="467544" y="260648"/>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Diseño del DW</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6" name="AutoShape 3"/>
          <p:cNvSpPr>
            <a:spLocks noChangeArrowheads="1"/>
          </p:cNvSpPr>
          <p:nvPr/>
        </p:nvSpPr>
        <p:spPr bwMode="gray">
          <a:xfrm>
            <a:off x="1109836" y="1710656"/>
            <a:ext cx="6653213" cy="11445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s-AR"/>
          </a:p>
        </p:txBody>
      </p:sp>
      <p:sp>
        <p:nvSpPr>
          <p:cNvPr id="7" name="AutoShape 7"/>
          <p:cNvSpPr>
            <a:spLocks noChangeArrowheads="1"/>
          </p:cNvSpPr>
          <p:nvPr/>
        </p:nvSpPr>
        <p:spPr bwMode="gray">
          <a:xfrm flipV="1">
            <a:off x="1187624" y="1340768"/>
            <a:ext cx="6502400" cy="36353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pic>
        <p:nvPicPr>
          <p:cNvPr id="8"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6986" y="1753518"/>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2"/>
          <p:cNvSpPr>
            <a:spLocks noChangeArrowheads="1"/>
          </p:cNvSpPr>
          <p:nvPr/>
        </p:nvSpPr>
        <p:spPr bwMode="gray">
          <a:xfrm>
            <a:off x="1597199" y="1483643"/>
            <a:ext cx="5791200" cy="457200"/>
          </a:xfrm>
          <a:prstGeom prst="roundRect">
            <a:avLst>
              <a:gd name="adj" fmla="val 16667"/>
            </a:avLst>
          </a:prstGeom>
          <a:solidFill>
            <a:srgbClr val="FEFF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 name="Text Box 15"/>
          <p:cNvSpPr txBox="1">
            <a:spLocks noChangeArrowheads="1"/>
          </p:cNvSpPr>
          <p:nvPr/>
        </p:nvSpPr>
        <p:spPr bwMode="gray">
          <a:xfrm>
            <a:off x="1534865" y="1916832"/>
            <a:ext cx="601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600" b="1" dirty="0">
                <a:solidFill>
                  <a:srgbClr val="FEFFFF"/>
                </a:solidFill>
              </a:rPr>
              <a:t>- </a:t>
            </a:r>
            <a:r>
              <a:rPr lang="en-US" sz="1600" b="1" dirty="0" err="1" smtClean="0">
                <a:solidFill>
                  <a:srgbClr val="FEFFFF"/>
                </a:solidFill>
              </a:rPr>
              <a:t>Obtener</a:t>
            </a:r>
            <a:r>
              <a:rPr lang="en-US" sz="1600" b="1" dirty="0" smtClean="0">
                <a:solidFill>
                  <a:srgbClr val="FEFFFF"/>
                </a:solidFill>
              </a:rPr>
              <a:t> un </a:t>
            </a:r>
            <a:r>
              <a:rPr lang="en-US" sz="1600" b="1" dirty="0" err="1" smtClean="0">
                <a:solidFill>
                  <a:srgbClr val="FEFFFF"/>
                </a:solidFill>
              </a:rPr>
              <a:t>modelo</a:t>
            </a:r>
            <a:r>
              <a:rPr lang="en-US" sz="1600" b="1" dirty="0" smtClean="0">
                <a:solidFill>
                  <a:srgbClr val="FEFFFF"/>
                </a:solidFill>
              </a:rPr>
              <a:t> de </a:t>
            </a:r>
            <a:r>
              <a:rPr lang="en-US" sz="1600" b="1" dirty="0" err="1" smtClean="0">
                <a:solidFill>
                  <a:srgbClr val="FEFFFF"/>
                </a:solidFill>
              </a:rPr>
              <a:t>datos</a:t>
            </a:r>
            <a:r>
              <a:rPr lang="en-US" sz="1600" b="1" dirty="0" smtClean="0">
                <a:solidFill>
                  <a:srgbClr val="FEFFFF"/>
                </a:solidFill>
              </a:rPr>
              <a:t> </a:t>
            </a:r>
            <a:r>
              <a:rPr lang="en-US" sz="1600" b="1" dirty="0" err="1" smtClean="0">
                <a:solidFill>
                  <a:srgbClr val="FEFFFF"/>
                </a:solidFill>
              </a:rPr>
              <a:t>personalizado</a:t>
            </a:r>
            <a:r>
              <a:rPr lang="en-US" sz="1600" b="1" dirty="0" smtClean="0">
                <a:solidFill>
                  <a:srgbClr val="FEFFFF"/>
                </a:solidFill>
              </a:rPr>
              <a:t> </a:t>
            </a:r>
            <a:r>
              <a:rPr lang="en-US" sz="1600" b="1" dirty="0" err="1" smtClean="0">
                <a:solidFill>
                  <a:srgbClr val="FEFFFF"/>
                </a:solidFill>
              </a:rPr>
              <a:t>que</a:t>
            </a:r>
            <a:r>
              <a:rPr lang="en-US" sz="1600" b="1" dirty="0" smtClean="0">
                <a:solidFill>
                  <a:srgbClr val="FEFFFF"/>
                </a:solidFill>
              </a:rPr>
              <a:t> </a:t>
            </a:r>
            <a:r>
              <a:rPr lang="en-US" sz="1600" b="1" dirty="0" err="1" smtClean="0">
                <a:solidFill>
                  <a:srgbClr val="FEFFFF"/>
                </a:solidFill>
              </a:rPr>
              <a:t>ayude</a:t>
            </a:r>
            <a:r>
              <a:rPr lang="en-US" sz="1600" b="1" dirty="0" smtClean="0">
                <a:solidFill>
                  <a:srgbClr val="FEFFFF"/>
                </a:solidFill>
              </a:rPr>
              <a:t> a responder a los </a:t>
            </a:r>
            <a:r>
              <a:rPr lang="en-US" sz="1600" b="1" dirty="0" err="1" smtClean="0">
                <a:solidFill>
                  <a:srgbClr val="FEFFFF"/>
                </a:solidFill>
              </a:rPr>
              <a:t>requisitos</a:t>
            </a:r>
            <a:r>
              <a:rPr lang="en-US" sz="1600" b="1" dirty="0" smtClean="0">
                <a:solidFill>
                  <a:srgbClr val="FEFFFF"/>
                </a:solidFill>
              </a:rPr>
              <a:t> de </a:t>
            </a:r>
            <a:r>
              <a:rPr lang="en-US" sz="1600" b="1" dirty="0" err="1" smtClean="0">
                <a:solidFill>
                  <a:srgbClr val="FEFFFF"/>
                </a:solidFill>
              </a:rPr>
              <a:t>consultas</a:t>
            </a:r>
            <a:r>
              <a:rPr lang="en-US" sz="1600" b="1" dirty="0" smtClean="0">
                <a:solidFill>
                  <a:srgbClr val="FEFFFF"/>
                </a:solidFill>
              </a:rPr>
              <a:t> </a:t>
            </a:r>
            <a:r>
              <a:rPr lang="en-US" sz="1600" b="1" dirty="0" err="1" smtClean="0">
                <a:solidFill>
                  <a:srgbClr val="FEFFFF"/>
                </a:solidFill>
              </a:rPr>
              <a:t>para</a:t>
            </a:r>
            <a:r>
              <a:rPr lang="en-US" sz="1600" b="1" dirty="0" smtClean="0">
                <a:solidFill>
                  <a:srgbClr val="FEFFFF"/>
                </a:solidFill>
              </a:rPr>
              <a:t> la </a:t>
            </a:r>
            <a:r>
              <a:rPr lang="en-US" sz="1600" b="1" dirty="0" err="1" smtClean="0">
                <a:solidFill>
                  <a:srgbClr val="FEFFFF"/>
                </a:solidFill>
              </a:rPr>
              <a:t>toma</a:t>
            </a:r>
            <a:r>
              <a:rPr lang="en-US" sz="1600" b="1" dirty="0" smtClean="0">
                <a:solidFill>
                  <a:srgbClr val="FEFFFF"/>
                </a:solidFill>
              </a:rPr>
              <a:t> de </a:t>
            </a:r>
            <a:r>
              <a:rPr lang="en-US" sz="1600" b="1" dirty="0" err="1" smtClean="0">
                <a:solidFill>
                  <a:srgbClr val="FEFFFF"/>
                </a:solidFill>
              </a:rPr>
              <a:t>desiciones</a:t>
            </a:r>
            <a:endParaRPr lang="en-US" sz="1600" dirty="0">
              <a:solidFill>
                <a:srgbClr val="FEFFFF"/>
              </a:solidFill>
            </a:endParaRPr>
          </a:p>
        </p:txBody>
      </p:sp>
      <p:sp>
        <p:nvSpPr>
          <p:cNvPr id="11" name="Rectangle 18"/>
          <p:cNvSpPr>
            <a:spLocks noChangeArrowheads="1"/>
          </p:cNvSpPr>
          <p:nvPr/>
        </p:nvSpPr>
        <p:spPr bwMode="auto">
          <a:xfrm>
            <a:off x="1978199" y="1483643"/>
            <a:ext cx="5029200" cy="39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80808">
                      <a:alpha val="50000"/>
                    </a:srgbClr>
                  </a:outerShdw>
                </a:effectLst>
              </a14:hiddenEffects>
            </a:ext>
          </a:extLst>
        </p:spPr>
        <p:txBody>
          <a:bodyPr>
            <a:spAutoFit/>
          </a:bodyPr>
          <a:lstStyle/>
          <a:p>
            <a:pPr algn="ctr">
              <a:lnSpc>
                <a:spcPct val="120000"/>
              </a:lnSpc>
            </a:pPr>
            <a:r>
              <a:rPr lang="en-US" b="1" dirty="0" smtClean="0">
                <a:solidFill>
                  <a:schemeClr val="accent2"/>
                </a:solidFill>
              </a:rPr>
              <a:t>El </a:t>
            </a:r>
            <a:r>
              <a:rPr lang="en-US" b="1" dirty="0" err="1" smtClean="0">
                <a:solidFill>
                  <a:schemeClr val="accent2"/>
                </a:solidFill>
              </a:rPr>
              <a:t>correcto</a:t>
            </a:r>
            <a:r>
              <a:rPr lang="en-US" b="1" dirty="0" smtClean="0">
                <a:solidFill>
                  <a:schemeClr val="accent2"/>
                </a:solidFill>
              </a:rPr>
              <a:t> </a:t>
            </a:r>
            <a:r>
              <a:rPr lang="en-US" b="1" dirty="0" err="1" smtClean="0">
                <a:solidFill>
                  <a:schemeClr val="accent2"/>
                </a:solidFill>
              </a:rPr>
              <a:t>diseño</a:t>
            </a:r>
            <a:r>
              <a:rPr lang="en-US" b="1" dirty="0" smtClean="0">
                <a:solidFill>
                  <a:schemeClr val="accent2"/>
                </a:solidFill>
              </a:rPr>
              <a:t> del DW </a:t>
            </a:r>
            <a:r>
              <a:rPr lang="en-US" b="1" dirty="0" err="1" smtClean="0">
                <a:solidFill>
                  <a:schemeClr val="accent2"/>
                </a:solidFill>
              </a:rPr>
              <a:t>nos</a:t>
            </a:r>
            <a:r>
              <a:rPr lang="en-US" b="1" dirty="0" smtClean="0">
                <a:solidFill>
                  <a:schemeClr val="accent2"/>
                </a:solidFill>
              </a:rPr>
              <a:t> </a:t>
            </a:r>
            <a:r>
              <a:rPr lang="en-US" b="1" dirty="0" err="1" smtClean="0">
                <a:solidFill>
                  <a:schemeClr val="accent2"/>
                </a:solidFill>
              </a:rPr>
              <a:t>posibilita</a:t>
            </a:r>
            <a:r>
              <a:rPr lang="en-US" b="1" dirty="0" smtClean="0">
                <a:solidFill>
                  <a:schemeClr val="accent2"/>
                </a:solidFill>
              </a:rPr>
              <a:t> a</a:t>
            </a:r>
            <a:endParaRPr lang="en-US" b="1" dirty="0">
              <a:solidFill>
                <a:schemeClr val="accent2"/>
              </a:solidFill>
            </a:endParaRPr>
          </a:p>
        </p:txBody>
      </p:sp>
      <p:pic>
        <p:nvPicPr>
          <p:cNvPr id="12" name="Picture 4" descr="LB_circl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3356992"/>
            <a:ext cx="2718173" cy="2716124"/>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8"/>
          <p:cNvSpPr txBox="1">
            <a:spLocks noChangeArrowheads="1"/>
          </p:cNvSpPr>
          <p:nvPr/>
        </p:nvSpPr>
        <p:spPr bwMode="gray">
          <a:xfrm>
            <a:off x="647056" y="4228291"/>
            <a:ext cx="20162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just" eaLnBrk="0" hangingPunct="0"/>
            <a:r>
              <a:rPr lang="en-US" sz="1600" b="1" dirty="0" err="1" smtClean="0"/>
              <a:t>Tendencias</a:t>
            </a:r>
            <a:r>
              <a:rPr lang="en-US" sz="1600" b="1" dirty="0" smtClean="0"/>
              <a:t> en el </a:t>
            </a:r>
            <a:r>
              <a:rPr lang="en-US" sz="1600" b="1" dirty="0" err="1" smtClean="0"/>
              <a:t>comportamiento</a:t>
            </a:r>
            <a:r>
              <a:rPr lang="en-US" sz="1600" b="1" dirty="0" smtClean="0"/>
              <a:t> de los </a:t>
            </a:r>
            <a:r>
              <a:rPr lang="en-US" sz="1600" b="1" dirty="0" err="1" smtClean="0"/>
              <a:t>clientes</a:t>
            </a:r>
            <a:endParaRPr lang="en-US" sz="1600" b="1" dirty="0"/>
          </a:p>
        </p:txBody>
      </p:sp>
      <p:pic>
        <p:nvPicPr>
          <p:cNvPr id="14" name="Picture 4" descr="LB_circl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3429000"/>
            <a:ext cx="2718173" cy="2716124"/>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8"/>
          <p:cNvSpPr txBox="1">
            <a:spLocks noChangeArrowheads="1"/>
          </p:cNvSpPr>
          <p:nvPr/>
        </p:nvSpPr>
        <p:spPr bwMode="gray">
          <a:xfrm>
            <a:off x="3275856" y="4293096"/>
            <a:ext cx="20162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eaLnBrk="0" hangingPunct="0"/>
            <a:r>
              <a:rPr lang="en-US" sz="1600" b="1" dirty="0" err="1" smtClean="0"/>
              <a:t>Productos</a:t>
            </a:r>
            <a:r>
              <a:rPr lang="en-US" sz="1600" b="1" dirty="0" smtClean="0"/>
              <a:t> con </a:t>
            </a:r>
            <a:r>
              <a:rPr lang="en-US" sz="1600" b="1" dirty="0" err="1" smtClean="0"/>
              <a:t>mas</a:t>
            </a:r>
            <a:r>
              <a:rPr lang="en-US" sz="1600" b="1" dirty="0" smtClean="0"/>
              <a:t> </a:t>
            </a:r>
            <a:r>
              <a:rPr lang="en-US" sz="1600" b="1" dirty="0" err="1" smtClean="0"/>
              <a:t>insidencia</a:t>
            </a:r>
            <a:r>
              <a:rPr lang="en-US" sz="1600" b="1" dirty="0" smtClean="0"/>
              <a:t> en el </a:t>
            </a:r>
            <a:r>
              <a:rPr lang="en-US" sz="1600" b="1" dirty="0" err="1" smtClean="0"/>
              <a:t>mercado</a:t>
            </a:r>
            <a:endParaRPr lang="en-US" sz="1600" b="1" dirty="0"/>
          </a:p>
        </p:txBody>
      </p:sp>
      <p:pic>
        <p:nvPicPr>
          <p:cNvPr id="16" name="Picture 4" descr="LB_circl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3429000"/>
            <a:ext cx="2718173" cy="2716124"/>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8"/>
          <p:cNvSpPr txBox="1">
            <a:spLocks noChangeArrowheads="1"/>
          </p:cNvSpPr>
          <p:nvPr/>
        </p:nvSpPr>
        <p:spPr bwMode="gray">
          <a:xfrm>
            <a:off x="6156176" y="4293096"/>
            <a:ext cx="19087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eaLnBrk="0" hangingPunct="0"/>
            <a:r>
              <a:rPr lang="en-US" sz="1600" b="1" dirty="0" err="1" smtClean="0"/>
              <a:t>Evolución</a:t>
            </a:r>
            <a:r>
              <a:rPr lang="en-US" sz="1600" b="1" dirty="0" smtClean="0"/>
              <a:t> </a:t>
            </a:r>
            <a:r>
              <a:rPr lang="en-US" sz="1600" b="1" dirty="0" err="1" smtClean="0"/>
              <a:t>económica</a:t>
            </a:r>
            <a:r>
              <a:rPr lang="en-US" sz="1600" b="1" dirty="0" smtClean="0"/>
              <a:t> en el </a:t>
            </a:r>
            <a:r>
              <a:rPr lang="en-US" sz="1600" b="1" dirty="0" err="1" smtClean="0"/>
              <a:t>tiempo</a:t>
            </a:r>
            <a:endParaRPr lang="en-US" sz="1600" b="1" dirty="0"/>
          </a:p>
        </p:txBody>
      </p:sp>
    </p:spTree>
    <p:extLst>
      <p:ext uri="{BB962C8B-B14F-4D97-AF65-F5344CB8AC3E}">
        <p14:creationId xmlns:p14="http://schemas.microsoft.com/office/powerpoint/2010/main" val="4033881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hidden">
          <a:xfrm>
            <a:off x="1089025" y="2330450"/>
            <a:ext cx="4191000" cy="703263"/>
          </a:xfrm>
          <a:prstGeom prst="rect">
            <a:avLst/>
          </a:prstGeom>
          <a:gradFill rotWithShape="1">
            <a:gsLst>
              <a:gs pos="0">
                <a:schemeClr val="accent1">
                  <a:gamma/>
                  <a:tint val="0"/>
                  <a:invGamma/>
                  <a:alpha val="0"/>
                </a:schemeClr>
              </a:gs>
              <a:gs pos="100000">
                <a:schemeClr val="accent1">
                  <a:alpha val="60001"/>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sp>
        <p:nvSpPr>
          <p:cNvPr id="5" name="Rectangle 4"/>
          <p:cNvSpPr>
            <a:spLocks noChangeArrowheads="1"/>
          </p:cNvSpPr>
          <p:nvPr/>
        </p:nvSpPr>
        <p:spPr bwMode="hidden">
          <a:xfrm>
            <a:off x="1089025" y="3048000"/>
            <a:ext cx="4267200" cy="822325"/>
          </a:xfrm>
          <a:prstGeom prst="rect">
            <a:avLst/>
          </a:prstGeom>
          <a:gradFill rotWithShape="1">
            <a:gsLst>
              <a:gs pos="0">
                <a:schemeClr val="accent2">
                  <a:gamma/>
                  <a:tint val="0"/>
                  <a:invGamma/>
                  <a:alpha val="0"/>
                </a:schemeClr>
              </a:gs>
              <a:gs pos="100000">
                <a:schemeClr val="accent2">
                  <a:alpha val="60001"/>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sp>
        <p:nvSpPr>
          <p:cNvPr id="6" name="Rectangle 5"/>
          <p:cNvSpPr>
            <a:spLocks noChangeArrowheads="1"/>
          </p:cNvSpPr>
          <p:nvPr/>
        </p:nvSpPr>
        <p:spPr bwMode="hidden">
          <a:xfrm>
            <a:off x="1089025" y="3876675"/>
            <a:ext cx="3810000" cy="817563"/>
          </a:xfrm>
          <a:prstGeom prst="rect">
            <a:avLst/>
          </a:prstGeom>
          <a:gradFill rotWithShape="1">
            <a:gsLst>
              <a:gs pos="0">
                <a:schemeClr val="accent1">
                  <a:gamma/>
                  <a:tint val="0"/>
                  <a:invGamma/>
                  <a:alpha val="0"/>
                </a:schemeClr>
              </a:gs>
              <a:gs pos="100000">
                <a:schemeClr val="accent1">
                  <a:alpha val="60001"/>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sp>
        <p:nvSpPr>
          <p:cNvPr id="7" name="Rectangle 6"/>
          <p:cNvSpPr>
            <a:spLocks noChangeArrowheads="1"/>
          </p:cNvSpPr>
          <p:nvPr/>
        </p:nvSpPr>
        <p:spPr bwMode="hidden">
          <a:xfrm>
            <a:off x="1089025" y="4716463"/>
            <a:ext cx="3200400" cy="822325"/>
          </a:xfrm>
          <a:prstGeom prst="rect">
            <a:avLst/>
          </a:prstGeom>
          <a:gradFill rotWithShape="1">
            <a:gsLst>
              <a:gs pos="0">
                <a:schemeClr val="accent2">
                  <a:gamma/>
                  <a:tint val="0"/>
                  <a:invGamma/>
                  <a:alpha val="0"/>
                </a:schemeClr>
              </a:gs>
              <a:gs pos="100000">
                <a:schemeClr val="accent2">
                  <a:alpha val="60001"/>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sp>
        <p:nvSpPr>
          <p:cNvPr id="8" name="Rectangle 7"/>
          <p:cNvSpPr>
            <a:spLocks noChangeArrowheads="1"/>
          </p:cNvSpPr>
          <p:nvPr/>
        </p:nvSpPr>
        <p:spPr bwMode="hidden">
          <a:xfrm>
            <a:off x="1089025" y="5554663"/>
            <a:ext cx="2514600" cy="806450"/>
          </a:xfrm>
          <a:prstGeom prst="rect">
            <a:avLst/>
          </a:prstGeom>
          <a:gradFill rotWithShape="1">
            <a:gsLst>
              <a:gs pos="0">
                <a:schemeClr val="accent1">
                  <a:gamma/>
                  <a:tint val="0"/>
                  <a:invGamma/>
                  <a:alpha val="0"/>
                </a:schemeClr>
              </a:gs>
              <a:gs pos="100000">
                <a:schemeClr val="accent1">
                  <a:alpha val="60001"/>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es-AR"/>
          </a:p>
        </p:txBody>
      </p:sp>
      <p:sp>
        <p:nvSpPr>
          <p:cNvPr id="9" name="Line 8"/>
          <p:cNvSpPr>
            <a:spLocks noChangeShapeType="1"/>
          </p:cNvSpPr>
          <p:nvPr/>
        </p:nvSpPr>
        <p:spPr bwMode="gray">
          <a:xfrm flipH="1">
            <a:off x="1089025" y="6356350"/>
            <a:ext cx="1854200" cy="1588"/>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0" name="Line 9"/>
          <p:cNvSpPr>
            <a:spLocks noChangeShapeType="1"/>
          </p:cNvSpPr>
          <p:nvPr/>
        </p:nvSpPr>
        <p:spPr bwMode="gray">
          <a:xfrm flipH="1">
            <a:off x="1089025" y="5545138"/>
            <a:ext cx="2392363" cy="1587"/>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1" name="Line 10"/>
          <p:cNvSpPr>
            <a:spLocks noChangeShapeType="1"/>
          </p:cNvSpPr>
          <p:nvPr/>
        </p:nvSpPr>
        <p:spPr bwMode="gray">
          <a:xfrm flipH="1">
            <a:off x="1089025" y="4703763"/>
            <a:ext cx="2809875" cy="1587"/>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2" name="Line 11"/>
          <p:cNvSpPr>
            <a:spLocks noChangeShapeType="1"/>
          </p:cNvSpPr>
          <p:nvPr/>
        </p:nvSpPr>
        <p:spPr bwMode="gray">
          <a:xfrm flipH="1">
            <a:off x="1089025" y="3875088"/>
            <a:ext cx="3287713" cy="1587"/>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3" name="Line 12"/>
          <p:cNvSpPr>
            <a:spLocks noChangeShapeType="1"/>
          </p:cNvSpPr>
          <p:nvPr/>
        </p:nvSpPr>
        <p:spPr bwMode="gray">
          <a:xfrm flipH="1">
            <a:off x="1089025" y="3041650"/>
            <a:ext cx="3765550" cy="1588"/>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4" name="Line 13"/>
          <p:cNvSpPr>
            <a:spLocks noChangeShapeType="1"/>
          </p:cNvSpPr>
          <p:nvPr/>
        </p:nvSpPr>
        <p:spPr bwMode="gray">
          <a:xfrm flipH="1">
            <a:off x="1089025" y="2330450"/>
            <a:ext cx="4184650" cy="1588"/>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5" name="Line 14"/>
          <p:cNvSpPr>
            <a:spLocks noChangeShapeType="1"/>
          </p:cNvSpPr>
          <p:nvPr/>
        </p:nvSpPr>
        <p:spPr bwMode="gray">
          <a:xfrm>
            <a:off x="1327150" y="2330450"/>
            <a:ext cx="1588" cy="711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6" name="Line 15"/>
          <p:cNvSpPr>
            <a:spLocks noChangeShapeType="1"/>
          </p:cNvSpPr>
          <p:nvPr/>
        </p:nvSpPr>
        <p:spPr bwMode="gray">
          <a:xfrm>
            <a:off x="1327150" y="3041650"/>
            <a:ext cx="1588" cy="8413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7" name="Line 16"/>
          <p:cNvSpPr>
            <a:spLocks noChangeShapeType="1"/>
          </p:cNvSpPr>
          <p:nvPr/>
        </p:nvSpPr>
        <p:spPr bwMode="gray">
          <a:xfrm>
            <a:off x="1327150" y="3883025"/>
            <a:ext cx="1588" cy="8413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8" name="Line 17"/>
          <p:cNvSpPr>
            <a:spLocks noChangeShapeType="1"/>
          </p:cNvSpPr>
          <p:nvPr/>
        </p:nvSpPr>
        <p:spPr bwMode="gray">
          <a:xfrm>
            <a:off x="1327150" y="4724400"/>
            <a:ext cx="1588" cy="8413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19" name="Text Box 18"/>
          <p:cNvSpPr txBox="1">
            <a:spLocks noChangeArrowheads="1"/>
          </p:cNvSpPr>
          <p:nvPr/>
        </p:nvSpPr>
        <p:spPr bwMode="auto">
          <a:xfrm>
            <a:off x="1333500" y="2533650"/>
            <a:ext cx="3254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dirty="0" err="1" smtClean="0"/>
              <a:t>Recolección</a:t>
            </a:r>
            <a:r>
              <a:rPr lang="en-US" sz="1400" b="1" dirty="0" smtClean="0"/>
              <a:t> y </a:t>
            </a:r>
            <a:r>
              <a:rPr lang="en-US" sz="1400" b="1" dirty="0" err="1" smtClean="0"/>
              <a:t>análisis</a:t>
            </a:r>
            <a:r>
              <a:rPr lang="en-US" sz="1400" b="1" dirty="0" smtClean="0"/>
              <a:t> de </a:t>
            </a:r>
            <a:r>
              <a:rPr lang="en-US" sz="1400" b="1" dirty="0" err="1" smtClean="0"/>
              <a:t>requisitos</a:t>
            </a:r>
            <a:endParaRPr lang="en-US" sz="1400" b="1" dirty="0"/>
          </a:p>
        </p:txBody>
      </p:sp>
      <p:sp>
        <p:nvSpPr>
          <p:cNvPr id="20" name="Text Box 19"/>
          <p:cNvSpPr txBox="1">
            <a:spLocks noChangeArrowheads="1"/>
          </p:cNvSpPr>
          <p:nvPr/>
        </p:nvSpPr>
        <p:spPr bwMode="auto">
          <a:xfrm>
            <a:off x="1333500" y="3355975"/>
            <a:ext cx="17732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dirty="0" err="1" smtClean="0"/>
              <a:t>Diseño</a:t>
            </a:r>
            <a:r>
              <a:rPr lang="en-US" sz="1400" b="1" dirty="0" smtClean="0"/>
              <a:t> conceptual</a:t>
            </a:r>
            <a:endParaRPr lang="en-US" sz="1400" b="1" dirty="0"/>
          </a:p>
        </p:txBody>
      </p:sp>
      <p:sp>
        <p:nvSpPr>
          <p:cNvPr id="21" name="Text Box 20"/>
          <p:cNvSpPr txBox="1">
            <a:spLocks noChangeArrowheads="1"/>
          </p:cNvSpPr>
          <p:nvPr/>
        </p:nvSpPr>
        <p:spPr bwMode="auto">
          <a:xfrm>
            <a:off x="1333500" y="4176713"/>
            <a:ext cx="13564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dirty="0" err="1" smtClean="0"/>
              <a:t>Diseño</a:t>
            </a:r>
            <a:r>
              <a:rPr lang="en-US" sz="1400" b="1" dirty="0" smtClean="0"/>
              <a:t> </a:t>
            </a:r>
            <a:r>
              <a:rPr lang="en-US" sz="1400" b="1" dirty="0" err="1" smtClean="0"/>
              <a:t>lógico</a:t>
            </a:r>
            <a:endParaRPr lang="en-US" sz="1400" b="1" dirty="0"/>
          </a:p>
        </p:txBody>
      </p:sp>
      <p:sp>
        <p:nvSpPr>
          <p:cNvPr id="22" name="Text Box 21"/>
          <p:cNvSpPr txBox="1">
            <a:spLocks noChangeArrowheads="1"/>
          </p:cNvSpPr>
          <p:nvPr/>
        </p:nvSpPr>
        <p:spPr bwMode="auto">
          <a:xfrm>
            <a:off x="1333500" y="4999038"/>
            <a:ext cx="1297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dirty="0" err="1" smtClean="0"/>
              <a:t>Diseño</a:t>
            </a:r>
            <a:r>
              <a:rPr lang="en-US" sz="1400" b="1" dirty="0" smtClean="0"/>
              <a:t> </a:t>
            </a:r>
            <a:r>
              <a:rPr lang="en-US" sz="1400" b="1" dirty="0" err="1" smtClean="0"/>
              <a:t>físico</a:t>
            </a:r>
            <a:endParaRPr lang="en-US" sz="1400" b="1" dirty="0"/>
          </a:p>
        </p:txBody>
      </p:sp>
      <p:sp>
        <p:nvSpPr>
          <p:cNvPr id="23" name="Text Box 22"/>
          <p:cNvSpPr txBox="1">
            <a:spLocks noChangeArrowheads="1"/>
          </p:cNvSpPr>
          <p:nvPr/>
        </p:nvSpPr>
        <p:spPr bwMode="auto">
          <a:xfrm>
            <a:off x="1333500" y="5821363"/>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dirty="0" err="1" smtClean="0"/>
              <a:t>Implementación</a:t>
            </a:r>
            <a:endParaRPr lang="en-US" sz="1400" b="1" dirty="0"/>
          </a:p>
        </p:txBody>
      </p:sp>
      <p:grpSp>
        <p:nvGrpSpPr>
          <p:cNvPr id="24" name="Group 23"/>
          <p:cNvGrpSpPr>
            <a:grpSpLocks/>
          </p:cNvGrpSpPr>
          <p:nvPr/>
        </p:nvGrpSpPr>
        <p:grpSpPr bwMode="auto">
          <a:xfrm>
            <a:off x="2971800" y="2330450"/>
            <a:ext cx="5080000" cy="4030663"/>
            <a:chOff x="1792" y="1589"/>
            <a:chExt cx="3200" cy="2539"/>
          </a:xfrm>
        </p:grpSpPr>
        <p:sp>
          <p:nvSpPr>
            <p:cNvPr id="25" name="Line 24"/>
            <p:cNvSpPr>
              <a:spLocks noChangeShapeType="1"/>
            </p:cNvSpPr>
            <p:nvPr/>
          </p:nvSpPr>
          <p:spPr bwMode="gray">
            <a:xfrm>
              <a:off x="3264" y="4125"/>
              <a:ext cx="1168" cy="1"/>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26" name="Line 25"/>
            <p:cNvSpPr>
              <a:spLocks noChangeShapeType="1"/>
            </p:cNvSpPr>
            <p:nvPr/>
          </p:nvSpPr>
          <p:spPr bwMode="gray">
            <a:xfrm>
              <a:off x="3264" y="3614"/>
              <a:ext cx="1507" cy="1"/>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27" name="Freeform 26"/>
            <p:cNvSpPr>
              <a:spLocks/>
            </p:cNvSpPr>
            <p:nvPr/>
          </p:nvSpPr>
          <p:spPr bwMode="gray">
            <a:xfrm>
              <a:off x="4428" y="3349"/>
              <a:ext cx="564" cy="778"/>
            </a:xfrm>
            <a:custGeom>
              <a:avLst/>
              <a:gdLst>
                <a:gd name="T0" fmla="*/ 399 w 847"/>
                <a:gd name="T1" fmla="*/ 1078 h 1079"/>
                <a:gd name="T2" fmla="*/ 0 w 847"/>
                <a:gd name="T3" fmla="*/ 459 h 1079"/>
                <a:gd name="T4" fmla="*/ 374 w 847"/>
                <a:gd name="T5" fmla="*/ 0 h 1079"/>
                <a:gd name="T6" fmla="*/ 846 w 847"/>
                <a:gd name="T7" fmla="*/ 536 h 1079"/>
                <a:gd name="T8" fmla="*/ 399 w 847"/>
                <a:gd name="T9" fmla="*/ 1078 h 1079"/>
              </a:gdLst>
              <a:ahLst/>
              <a:cxnLst>
                <a:cxn ang="0">
                  <a:pos x="T0" y="T1"/>
                </a:cxn>
                <a:cxn ang="0">
                  <a:pos x="T2" y="T3"/>
                </a:cxn>
                <a:cxn ang="0">
                  <a:pos x="T4" y="T5"/>
                </a:cxn>
                <a:cxn ang="0">
                  <a:pos x="T6" y="T7"/>
                </a:cxn>
                <a:cxn ang="0">
                  <a:pos x="T8" y="T9"/>
                </a:cxn>
              </a:cxnLst>
              <a:rect l="0" t="0" r="r" b="b"/>
              <a:pathLst>
                <a:path w="847" h="1079">
                  <a:moveTo>
                    <a:pt x="399" y="1078"/>
                  </a:moveTo>
                  <a:lnTo>
                    <a:pt x="0" y="459"/>
                  </a:lnTo>
                  <a:lnTo>
                    <a:pt x="374" y="0"/>
                  </a:lnTo>
                  <a:lnTo>
                    <a:pt x="846" y="536"/>
                  </a:lnTo>
                  <a:lnTo>
                    <a:pt x="399" y="1078"/>
                  </a:lnTo>
                </a:path>
              </a:pathLst>
            </a:custGeom>
            <a:gradFill rotWithShape="0">
              <a:gsLst>
                <a:gs pos="0">
                  <a:schemeClr val="accent1">
                    <a:gamma/>
                    <a:shade val="69804"/>
                    <a:invGamma/>
                  </a:schemeClr>
                </a:gs>
                <a:gs pos="100000">
                  <a:schemeClr val="accent1"/>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8" name="Freeform 27"/>
            <p:cNvSpPr>
              <a:spLocks/>
            </p:cNvSpPr>
            <p:nvPr/>
          </p:nvSpPr>
          <p:spPr bwMode="gray">
            <a:xfrm>
              <a:off x="2048" y="3349"/>
              <a:ext cx="2629" cy="331"/>
            </a:xfrm>
            <a:custGeom>
              <a:avLst/>
              <a:gdLst>
                <a:gd name="T0" fmla="*/ 0 w 3947"/>
                <a:gd name="T1" fmla="*/ 459 h 460"/>
                <a:gd name="T2" fmla="*/ 3573 w 3947"/>
                <a:gd name="T3" fmla="*/ 459 h 460"/>
                <a:gd name="T4" fmla="*/ 3946 w 3947"/>
                <a:gd name="T5" fmla="*/ 0 h 460"/>
                <a:gd name="T6" fmla="*/ 505 w 3947"/>
                <a:gd name="T7" fmla="*/ 0 h 460"/>
                <a:gd name="T8" fmla="*/ 0 w 3947"/>
                <a:gd name="T9" fmla="*/ 459 h 460"/>
              </a:gdLst>
              <a:ahLst/>
              <a:cxnLst>
                <a:cxn ang="0">
                  <a:pos x="T0" y="T1"/>
                </a:cxn>
                <a:cxn ang="0">
                  <a:pos x="T2" y="T3"/>
                </a:cxn>
                <a:cxn ang="0">
                  <a:pos x="T4" y="T5"/>
                </a:cxn>
                <a:cxn ang="0">
                  <a:pos x="T6" y="T7"/>
                </a:cxn>
                <a:cxn ang="0">
                  <a:pos x="T8" y="T9"/>
                </a:cxn>
              </a:cxnLst>
              <a:rect l="0" t="0" r="r" b="b"/>
              <a:pathLst>
                <a:path w="3947" h="460">
                  <a:moveTo>
                    <a:pt x="0" y="459"/>
                  </a:moveTo>
                  <a:lnTo>
                    <a:pt x="3573" y="459"/>
                  </a:lnTo>
                  <a:lnTo>
                    <a:pt x="3946" y="0"/>
                  </a:lnTo>
                  <a:lnTo>
                    <a:pt x="505" y="0"/>
                  </a:lnTo>
                  <a:lnTo>
                    <a:pt x="0" y="459"/>
                  </a:lnTo>
                </a:path>
              </a:pathLst>
            </a:custGeom>
            <a:gradFill rotWithShape="0">
              <a:gsLst>
                <a:gs pos="0">
                  <a:schemeClr val="accent1"/>
                </a:gs>
                <a:gs pos="100000">
                  <a:schemeClr val="accent1">
                    <a:gamma/>
                    <a:shade val="63529"/>
                    <a:invGamma/>
                  </a:scheme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9" name="Freeform 28"/>
            <p:cNvSpPr>
              <a:spLocks/>
            </p:cNvSpPr>
            <p:nvPr/>
          </p:nvSpPr>
          <p:spPr bwMode="gray">
            <a:xfrm>
              <a:off x="1792" y="3679"/>
              <a:ext cx="2903" cy="449"/>
            </a:xfrm>
            <a:custGeom>
              <a:avLst/>
              <a:gdLst>
                <a:gd name="T0" fmla="*/ 383 w 4357"/>
                <a:gd name="T1" fmla="*/ 0 h 623"/>
                <a:gd name="T2" fmla="*/ 3954 w 4357"/>
                <a:gd name="T3" fmla="*/ 0 h 623"/>
                <a:gd name="T4" fmla="*/ 4356 w 4357"/>
                <a:gd name="T5" fmla="*/ 622 h 623"/>
                <a:gd name="T6" fmla="*/ 0 w 4357"/>
                <a:gd name="T7" fmla="*/ 622 h 623"/>
                <a:gd name="T8" fmla="*/ 383 w 4357"/>
                <a:gd name="T9" fmla="*/ 0 h 623"/>
              </a:gdLst>
              <a:ahLst/>
              <a:cxnLst>
                <a:cxn ang="0">
                  <a:pos x="T0" y="T1"/>
                </a:cxn>
                <a:cxn ang="0">
                  <a:pos x="T2" y="T3"/>
                </a:cxn>
                <a:cxn ang="0">
                  <a:pos x="T4" y="T5"/>
                </a:cxn>
                <a:cxn ang="0">
                  <a:pos x="T6" y="T7"/>
                </a:cxn>
                <a:cxn ang="0">
                  <a:pos x="T8" y="T9"/>
                </a:cxn>
              </a:cxnLst>
              <a:rect l="0" t="0" r="r" b="b"/>
              <a:pathLst>
                <a:path w="4357" h="623">
                  <a:moveTo>
                    <a:pt x="383" y="0"/>
                  </a:moveTo>
                  <a:lnTo>
                    <a:pt x="3954" y="0"/>
                  </a:lnTo>
                  <a:lnTo>
                    <a:pt x="4356" y="622"/>
                  </a:lnTo>
                  <a:lnTo>
                    <a:pt x="0" y="622"/>
                  </a:lnTo>
                  <a:lnTo>
                    <a:pt x="383" y="0"/>
                  </a:lnTo>
                </a:path>
              </a:pathLst>
            </a:custGeom>
            <a:gradFill rotWithShape="0">
              <a:gsLst>
                <a:gs pos="0">
                  <a:schemeClr val="accent1">
                    <a:gamma/>
                    <a:tint val="66667"/>
                    <a:invGamma/>
                  </a:schemeClr>
                </a:gs>
                <a:gs pos="100000">
                  <a:schemeClr val="accent1"/>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0" name="Freeform 29"/>
            <p:cNvSpPr>
              <a:spLocks/>
            </p:cNvSpPr>
            <p:nvPr/>
          </p:nvSpPr>
          <p:spPr bwMode="gray">
            <a:xfrm>
              <a:off x="4133" y="2908"/>
              <a:ext cx="499" cy="705"/>
            </a:xfrm>
            <a:custGeom>
              <a:avLst/>
              <a:gdLst>
                <a:gd name="T0" fmla="*/ 382 w 749"/>
                <a:gd name="T1" fmla="*/ 976 h 977"/>
                <a:gd name="T2" fmla="*/ 0 w 749"/>
                <a:gd name="T3" fmla="*/ 342 h 977"/>
                <a:gd name="T4" fmla="*/ 280 w 749"/>
                <a:gd name="T5" fmla="*/ 0 h 977"/>
                <a:gd name="T6" fmla="*/ 748 w 749"/>
                <a:gd name="T7" fmla="*/ 538 h 977"/>
                <a:gd name="T8" fmla="*/ 382 w 749"/>
                <a:gd name="T9" fmla="*/ 976 h 977"/>
              </a:gdLst>
              <a:ahLst/>
              <a:cxnLst>
                <a:cxn ang="0">
                  <a:pos x="T0" y="T1"/>
                </a:cxn>
                <a:cxn ang="0">
                  <a:pos x="T2" y="T3"/>
                </a:cxn>
                <a:cxn ang="0">
                  <a:pos x="T4" y="T5"/>
                </a:cxn>
                <a:cxn ang="0">
                  <a:pos x="T6" y="T7"/>
                </a:cxn>
                <a:cxn ang="0">
                  <a:pos x="T8" y="T9"/>
                </a:cxn>
              </a:cxnLst>
              <a:rect l="0" t="0" r="r" b="b"/>
              <a:pathLst>
                <a:path w="749" h="977">
                  <a:moveTo>
                    <a:pt x="382" y="976"/>
                  </a:moveTo>
                  <a:lnTo>
                    <a:pt x="0" y="342"/>
                  </a:lnTo>
                  <a:lnTo>
                    <a:pt x="280" y="0"/>
                  </a:lnTo>
                  <a:lnTo>
                    <a:pt x="748" y="538"/>
                  </a:lnTo>
                  <a:lnTo>
                    <a:pt x="382" y="976"/>
                  </a:lnTo>
                </a:path>
              </a:pathLst>
            </a:custGeom>
            <a:gradFill rotWithShape="0">
              <a:gsLst>
                <a:gs pos="0">
                  <a:schemeClr val="accent2">
                    <a:gamma/>
                    <a:shade val="72941"/>
                    <a:invGamma/>
                  </a:schemeClr>
                </a:gs>
                <a:gs pos="100000">
                  <a:schemeClr val="accent2"/>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1" name="Freeform 30"/>
            <p:cNvSpPr>
              <a:spLocks/>
            </p:cNvSpPr>
            <p:nvPr/>
          </p:nvSpPr>
          <p:spPr bwMode="gray">
            <a:xfrm>
              <a:off x="2347" y="2908"/>
              <a:ext cx="1975" cy="248"/>
            </a:xfrm>
            <a:custGeom>
              <a:avLst/>
              <a:gdLst>
                <a:gd name="T0" fmla="*/ 0 w 2964"/>
                <a:gd name="T1" fmla="*/ 343 h 344"/>
                <a:gd name="T2" fmla="*/ 2684 w 2964"/>
                <a:gd name="T3" fmla="*/ 343 h 344"/>
                <a:gd name="T4" fmla="*/ 2963 w 2964"/>
                <a:gd name="T5" fmla="*/ 0 h 344"/>
                <a:gd name="T6" fmla="*/ 531 w 2964"/>
                <a:gd name="T7" fmla="*/ 1 h 344"/>
                <a:gd name="T8" fmla="*/ 0 w 2964"/>
                <a:gd name="T9" fmla="*/ 343 h 344"/>
              </a:gdLst>
              <a:ahLst/>
              <a:cxnLst>
                <a:cxn ang="0">
                  <a:pos x="T0" y="T1"/>
                </a:cxn>
                <a:cxn ang="0">
                  <a:pos x="T2" y="T3"/>
                </a:cxn>
                <a:cxn ang="0">
                  <a:pos x="T4" y="T5"/>
                </a:cxn>
                <a:cxn ang="0">
                  <a:pos x="T6" y="T7"/>
                </a:cxn>
                <a:cxn ang="0">
                  <a:pos x="T8" y="T9"/>
                </a:cxn>
              </a:cxnLst>
              <a:rect l="0" t="0" r="r" b="b"/>
              <a:pathLst>
                <a:path w="2964" h="344">
                  <a:moveTo>
                    <a:pt x="0" y="343"/>
                  </a:moveTo>
                  <a:lnTo>
                    <a:pt x="2684" y="343"/>
                  </a:lnTo>
                  <a:lnTo>
                    <a:pt x="2963" y="0"/>
                  </a:lnTo>
                  <a:lnTo>
                    <a:pt x="531" y="1"/>
                  </a:lnTo>
                  <a:lnTo>
                    <a:pt x="0" y="343"/>
                  </a:lnTo>
                </a:path>
              </a:pathLst>
            </a:custGeom>
            <a:gradFill rotWithShape="1">
              <a:gsLst>
                <a:gs pos="0">
                  <a:schemeClr val="accent2"/>
                </a:gs>
                <a:gs pos="100000">
                  <a:schemeClr val="accent2">
                    <a:gamma/>
                    <a:shade val="44314"/>
                    <a:invGamma/>
                  </a:scheme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2" name="Freeform 31"/>
            <p:cNvSpPr>
              <a:spLocks/>
            </p:cNvSpPr>
            <p:nvPr/>
          </p:nvSpPr>
          <p:spPr bwMode="gray">
            <a:xfrm>
              <a:off x="2097" y="3156"/>
              <a:ext cx="2293" cy="457"/>
            </a:xfrm>
            <a:custGeom>
              <a:avLst/>
              <a:gdLst>
                <a:gd name="T0" fmla="*/ 0 w 3443"/>
                <a:gd name="T1" fmla="*/ 633 h 634"/>
                <a:gd name="T2" fmla="*/ 3442 w 3443"/>
                <a:gd name="T3" fmla="*/ 633 h 634"/>
                <a:gd name="T4" fmla="*/ 3060 w 3443"/>
                <a:gd name="T5" fmla="*/ 0 h 634"/>
                <a:gd name="T6" fmla="*/ 377 w 3443"/>
                <a:gd name="T7" fmla="*/ 0 h 634"/>
                <a:gd name="T8" fmla="*/ 0 w 3443"/>
                <a:gd name="T9" fmla="*/ 633 h 634"/>
              </a:gdLst>
              <a:ahLst/>
              <a:cxnLst>
                <a:cxn ang="0">
                  <a:pos x="T0" y="T1"/>
                </a:cxn>
                <a:cxn ang="0">
                  <a:pos x="T2" y="T3"/>
                </a:cxn>
                <a:cxn ang="0">
                  <a:pos x="T4" y="T5"/>
                </a:cxn>
                <a:cxn ang="0">
                  <a:pos x="T6" y="T7"/>
                </a:cxn>
                <a:cxn ang="0">
                  <a:pos x="T8" y="T9"/>
                </a:cxn>
              </a:cxnLst>
              <a:rect l="0" t="0" r="r" b="b"/>
              <a:pathLst>
                <a:path w="3443" h="634">
                  <a:moveTo>
                    <a:pt x="0" y="633"/>
                  </a:moveTo>
                  <a:lnTo>
                    <a:pt x="3442" y="633"/>
                  </a:lnTo>
                  <a:lnTo>
                    <a:pt x="3060" y="0"/>
                  </a:lnTo>
                  <a:lnTo>
                    <a:pt x="377" y="0"/>
                  </a:lnTo>
                  <a:lnTo>
                    <a:pt x="0" y="633"/>
                  </a:lnTo>
                </a:path>
              </a:pathLst>
            </a:custGeom>
            <a:gradFill rotWithShape="0">
              <a:gsLst>
                <a:gs pos="0">
                  <a:schemeClr val="accent2">
                    <a:gamma/>
                    <a:tint val="47451"/>
                    <a:invGamma/>
                  </a:schemeClr>
                </a:gs>
                <a:gs pos="100000">
                  <a:schemeClr val="accent2"/>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3" name="Freeform 32"/>
            <p:cNvSpPr>
              <a:spLocks/>
            </p:cNvSpPr>
            <p:nvPr/>
          </p:nvSpPr>
          <p:spPr bwMode="gray">
            <a:xfrm>
              <a:off x="3838" y="2472"/>
              <a:ext cx="437" cy="613"/>
            </a:xfrm>
            <a:custGeom>
              <a:avLst/>
              <a:gdLst>
                <a:gd name="T0" fmla="*/ 0 w 655"/>
                <a:gd name="T1" fmla="*/ 230 h 849"/>
                <a:gd name="T2" fmla="*/ 387 w 655"/>
                <a:gd name="T3" fmla="*/ 848 h 849"/>
                <a:gd name="T4" fmla="*/ 654 w 655"/>
                <a:gd name="T5" fmla="*/ 531 h 849"/>
                <a:gd name="T6" fmla="*/ 188 w 655"/>
                <a:gd name="T7" fmla="*/ 0 h 849"/>
                <a:gd name="T8" fmla="*/ 0 w 655"/>
                <a:gd name="T9" fmla="*/ 230 h 849"/>
              </a:gdLst>
              <a:ahLst/>
              <a:cxnLst>
                <a:cxn ang="0">
                  <a:pos x="T0" y="T1"/>
                </a:cxn>
                <a:cxn ang="0">
                  <a:pos x="T2" y="T3"/>
                </a:cxn>
                <a:cxn ang="0">
                  <a:pos x="T4" y="T5"/>
                </a:cxn>
                <a:cxn ang="0">
                  <a:pos x="T6" y="T7"/>
                </a:cxn>
                <a:cxn ang="0">
                  <a:pos x="T8" y="T9"/>
                </a:cxn>
              </a:cxnLst>
              <a:rect l="0" t="0" r="r" b="b"/>
              <a:pathLst>
                <a:path w="655" h="849">
                  <a:moveTo>
                    <a:pt x="0" y="230"/>
                  </a:moveTo>
                  <a:lnTo>
                    <a:pt x="387" y="848"/>
                  </a:lnTo>
                  <a:lnTo>
                    <a:pt x="654" y="531"/>
                  </a:lnTo>
                  <a:lnTo>
                    <a:pt x="188" y="0"/>
                  </a:lnTo>
                  <a:lnTo>
                    <a:pt x="0" y="230"/>
                  </a:lnTo>
                </a:path>
              </a:pathLst>
            </a:custGeom>
            <a:gradFill rotWithShape="1">
              <a:gsLst>
                <a:gs pos="0">
                  <a:schemeClr val="accent1">
                    <a:gamma/>
                    <a:shade val="72941"/>
                    <a:invGamma/>
                  </a:schemeClr>
                </a:gs>
                <a:gs pos="100000">
                  <a:schemeClr val="accent1"/>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4" name="Freeform 33"/>
            <p:cNvSpPr>
              <a:spLocks/>
            </p:cNvSpPr>
            <p:nvPr/>
          </p:nvSpPr>
          <p:spPr bwMode="gray">
            <a:xfrm>
              <a:off x="2644" y="2472"/>
              <a:ext cx="1319" cy="166"/>
            </a:xfrm>
            <a:custGeom>
              <a:avLst/>
              <a:gdLst>
                <a:gd name="T0" fmla="*/ 0 w 1980"/>
                <a:gd name="T1" fmla="*/ 228 h 229"/>
                <a:gd name="T2" fmla="*/ 1791 w 1980"/>
                <a:gd name="T3" fmla="*/ 228 h 229"/>
                <a:gd name="T4" fmla="*/ 1979 w 1980"/>
                <a:gd name="T5" fmla="*/ 0 h 229"/>
                <a:gd name="T6" fmla="*/ 500 w 1980"/>
                <a:gd name="T7" fmla="*/ 0 h 229"/>
                <a:gd name="T8" fmla="*/ 0 w 1980"/>
                <a:gd name="T9" fmla="*/ 228 h 229"/>
              </a:gdLst>
              <a:ahLst/>
              <a:cxnLst>
                <a:cxn ang="0">
                  <a:pos x="T0" y="T1"/>
                </a:cxn>
                <a:cxn ang="0">
                  <a:pos x="T2" y="T3"/>
                </a:cxn>
                <a:cxn ang="0">
                  <a:pos x="T4" y="T5"/>
                </a:cxn>
                <a:cxn ang="0">
                  <a:pos x="T6" y="T7"/>
                </a:cxn>
                <a:cxn ang="0">
                  <a:pos x="T8" y="T9"/>
                </a:cxn>
              </a:cxnLst>
              <a:rect l="0" t="0" r="r" b="b"/>
              <a:pathLst>
                <a:path w="1980" h="229">
                  <a:moveTo>
                    <a:pt x="0" y="228"/>
                  </a:moveTo>
                  <a:lnTo>
                    <a:pt x="1791" y="228"/>
                  </a:lnTo>
                  <a:lnTo>
                    <a:pt x="1979" y="0"/>
                  </a:lnTo>
                  <a:lnTo>
                    <a:pt x="500" y="0"/>
                  </a:lnTo>
                  <a:lnTo>
                    <a:pt x="0" y="228"/>
                  </a:lnTo>
                </a:path>
              </a:pathLst>
            </a:custGeom>
            <a:gradFill rotWithShape="0">
              <a:gsLst>
                <a:gs pos="0">
                  <a:schemeClr val="accent1"/>
                </a:gs>
                <a:gs pos="100000">
                  <a:schemeClr val="accent1">
                    <a:gamma/>
                    <a:shade val="47451"/>
                    <a:invGamma/>
                  </a:scheme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5" name="Freeform 34"/>
            <p:cNvSpPr>
              <a:spLocks/>
            </p:cNvSpPr>
            <p:nvPr/>
          </p:nvSpPr>
          <p:spPr bwMode="gray">
            <a:xfrm>
              <a:off x="2390" y="2637"/>
              <a:ext cx="1706" cy="448"/>
            </a:xfrm>
            <a:custGeom>
              <a:avLst/>
              <a:gdLst>
                <a:gd name="T0" fmla="*/ 0 w 2561"/>
                <a:gd name="T1" fmla="*/ 620 h 621"/>
                <a:gd name="T2" fmla="*/ 2560 w 2561"/>
                <a:gd name="T3" fmla="*/ 620 h 621"/>
                <a:gd name="T4" fmla="*/ 2172 w 2561"/>
                <a:gd name="T5" fmla="*/ 0 h 621"/>
                <a:gd name="T6" fmla="*/ 382 w 2561"/>
                <a:gd name="T7" fmla="*/ 0 h 621"/>
                <a:gd name="T8" fmla="*/ 0 w 2561"/>
                <a:gd name="T9" fmla="*/ 620 h 621"/>
              </a:gdLst>
              <a:ahLst/>
              <a:cxnLst>
                <a:cxn ang="0">
                  <a:pos x="T0" y="T1"/>
                </a:cxn>
                <a:cxn ang="0">
                  <a:pos x="T2" y="T3"/>
                </a:cxn>
                <a:cxn ang="0">
                  <a:pos x="T4" y="T5"/>
                </a:cxn>
                <a:cxn ang="0">
                  <a:pos x="T6" y="T7"/>
                </a:cxn>
                <a:cxn ang="0">
                  <a:pos x="T8" y="T9"/>
                </a:cxn>
              </a:cxnLst>
              <a:rect l="0" t="0" r="r" b="b"/>
              <a:pathLst>
                <a:path w="2561" h="621">
                  <a:moveTo>
                    <a:pt x="0" y="620"/>
                  </a:moveTo>
                  <a:lnTo>
                    <a:pt x="2560" y="620"/>
                  </a:lnTo>
                  <a:lnTo>
                    <a:pt x="2172" y="0"/>
                  </a:lnTo>
                  <a:lnTo>
                    <a:pt x="382" y="0"/>
                  </a:lnTo>
                  <a:lnTo>
                    <a:pt x="0" y="620"/>
                  </a:lnTo>
                </a:path>
              </a:pathLst>
            </a:custGeom>
            <a:gradFill rotWithShape="0">
              <a:gsLst>
                <a:gs pos="0">
                  <a:schemeClr val="accent1">
                    <a:gamma/>
                    <a:tint val="47451"/>
                    <a:invGamma/>
                  </a:schemeClr>
                </a:gs>
                <a:gs pos="100000">
                  <a:schemeClr val="accent1"/>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6" name="Freeform 35"/>
            <p:cNvSpPr>
              <a:spLocks/>
            </p:cNvSpPr>
            <p:nvPr/>
          </p:nvSpPr>
          <p:spPr bwMode="gray">
            <a:xfrm>
              <a:off x="3540" y="2030"/>
              <a:ext cx="376" cy="533"/>
            </a:xfrm>
            <a:custGeom>
              <a:avLst/>
              <a:gdLst>
                <a:gd name="T0" fmla="*/ 385 w 564"/>
                <a:gd name="T1" fmla="*/ 737 h 738"/>
                <a:gd name="T2" fmla="*/ 563 w 564"/>
                <a:gd name="T3" fmla="*/ 527 h 738"/>
                <a:gd name="T4" fmla="*/ 97 w 564"/>
                <a:gd name="T5" fmla="*/ 0 h 738"/>
                <a:gd name="T6" fmla="*/ 0 w 564"/>
                <a:gd name="T7" fmla="*/ 111 h 738"/>
                <a:gd name="T8" fmla="*/ 385 w 564"/>
                <a:gd name="T9" fmla="*/ 737 h 738"/>
              </a:gdLst>
              <a:ahLst/>
              <a:cxnLst>
                <a:cxn ang="0">
                  <a:pos x="T0" y="T1"/>
                </a:cxn>
                <a:cxn ang="0">
                  <a:pos x="T2" y="T3"/>
                </a:cxn>
                <a:cxn ang="0">
                  <a:pos x="T4" y="T5"/>
                </a:cxn>
                <a:cxn ang="0">
                  <a:pos x="T6" y="T7"/>
                </a:cxn>
                <a:cxn ang="0">
                  <a:pos x="T8" y="T9"/>
                </a:cxn>
              </a:cxnLst>
              <a:rect l="0" t="0" r="r" b="b"/>
              <a:pathLst>
                <a:path w="564" h="738">
                  <a:moveTo>
                    <a:pt x="385" y="737"/>
                  </a:moveTo>
                  <a:lnTo>
                    <a:pt x="563" y="527"/>
                  </a:lnTo>
                  <a:lnTo>
                    <a:pt x="97" y="0"/>
                  </a:lnTo>
                  <a:lnTo>
                    <a:pt x="0" y="111"/>
                  </a:lnTo>
                  <a:lnTo>
                    <a:pt x="385" y="737"/>
                  </a:lnTo>
                </a:path>
              </a:pathLst>
            </a:custGeom>
            <a:gradFill rotWithShape="0">
              <a:gsLst>
                <a:gs pos="0">
                  <a:schemeClr val="accent2">
                    <a:gamma/>
                    <a:shade val="79216"/>
                    <a:invGamma/>
                  </a:schemeClr>
                </a:gs>
                <a:gs pos="100000">
                  <a:schemeClr val="accent2"/>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7" name="Freeform 36"/>
            <p:cNvSpPr>
              <a:spLocks/>
            </p:cNvSpPr>
            <p:nvPr/>
          </p:nvSpPr>
          <p:spPr bwMode="gray">
            <a:xfrm>
              <a:off x="2946" y="2030"/>
              <a:ext cx="658" cy="80"/>
            </a:xfrm>
            <a:custGeom>
              <a:avLst/>
              <a:gdLst>
                <a:gd name="T0" fmla="*/ 0 w 987"/>
                <a:gd name="T1" fmla="*/ 109 h 110"/>
                <a:gd name="T2" fmla="*/ 889 w 987"/>
                <a:gd name="T3" fmla="*/ 109 h 110"/>
                <a:gd name="T4" fmla="*/ 986 w 987"/>
                <a:gd name="T5" fmla="*/ 0 h 110"/>
                <a:gd name="T6" fmla="*/ 308 w 987"/>
                <a:gd name="T7" fmla="*/ 0 h 110"/>
                <a:gd name="T8" fmla="*/ 0 w 987"/>
                <a:gd name="T9" fmla="*/ 109 h 110"/>
              </a:gdLst>
              <a:ahLst/>
              <a:cxnLst>
                <a:cxn ang="0">
                  <a:pos x="T0" y="T1"/>
                </a:cxn>
                <a:cxn ang="0">
                  <a:pos x="T2" y="T3"/>
                </a:cxn>
                <a:cxn ang="0">
                  <a:pos x="T4" y="T5"/>
                </a:cxn>
                <a:cxn ang="0">
                  <a:pos x="T6" y="T7"/>
                </a:cxn>
                <a:cxn ang="0">
                  <a:pos x="T8" y="T9"/>
                </a:cxn>
              </a:cxnLst>
              <a:rect l="0" t="0" r="r" b="b"/>
              <a:pathLst>
                <a:path w="987" h="110">
                  <a:moveTo>
                    <a:pt x="0" y="109"/>
                  </a:moveTo>
                  <a:lnTo>
                    <a:pt x="889" y="109"/>
                  </a:lnTo>
                  <a:lnTo>
                    <a:pt x="986" y="0"/>
                  </a:lnTo>
                  <a:lnTo>
                    <a:pt x="308" y="0"/>
                  </a:lnTo>
                  <a:lnTo>
                    <a:pt x="0" y="109"/>
                  </a:lnTo>
                </a:path>
              </a:pathLst>
            </a:custGeom>
            <a:gradFill rotWithShape="0">
              <a:gsLst>
                <a:gs pos="0">
                  <a:schemeClr val="accent2"/>
                </a:gs>
                <a:gs pos="100000">
                  <a:schemeClr val="accent2">
                    <a:gamma/>
                    <a:shade val="50980"/>
                    <a:invGamma/>
                  </a:scheme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8" name="Freeform 37"/>
            <p:cNvSpPr>
              <a:spLocks/>
            </p:cNvSpPr>
            <p:nvPr/>
          </p:nvSpPr>
          <p:spPr bwMode="gray">
            <a:xfrm>
              <a:off x="2687" y="2109"/>
              <a:ext cx="1111" cy="454"/>
            </a:xfrm>
            <a:custGeom>
              <a:avLst/>
              <a:gdLst>
                <a:gd name="T0" fmla="*/ 0 w 1669"/>
                <a:gd name="T1" fmla="*/ 628 h 629"/>
                <a:gd name="T2" fmla="*/ 1668 w 1669"/>
                <a:gd name="T3" fmla="*/ 628 h 629"/>
                <a:gd name="T4" fmla="*/ 1281 w 1669"/>
                <a:gd name="T5" fmla="*/ 0 h 629"/>
                <a:gd name="T6" fmla="*/ 388 w 1669"/>
                <a:gd name="T7" fmla="*/ 0 h 629"/>
                <a:gd name="T8" fmla="*/ 0 w 1669"/>
                <a:gd name="T9" fmla="*/ 628 h 629"/>
              </a:gdLst>
              <a:ahLst/>
              <a:cxnLst>
                <a:cxn ang="0">
                  <a:pos x="T0" y="T1"/>
                </a:cxn>
                <a:cxn ang="0">
                  <a:pos x="T2" y="T3"/>
                </a:cxn>
                <a:cxn ang="0">
                  <a:pos x="T4" y="T5"/>
                </a:cxn>
                <a:cxn ang="0">
                  <a:pos x="T6" y="T7"/>
                </a:cxn>
                <a:cxn ang="0">
                  <a:pos x="T8" y="T9"/>
                </a:cxn>
              </a:cxnLst>
              <a:rect l="0" t="0" r="r" b="b"/>
              <a:pathLst>
                <a:path w="1669" h="629">
                  <a:moveTo>
                    <a:pt x="0" y="628"/>
                  </a:moveTo>
                  <a:lnTo>
                    <a:pt x="1668" y="628"/>
                  </a:lnTo>
                  <a:lnTo>
                    <a:pt x="1281" y="0"/>
                  </a:lnTo>
                  <a:lnTo>
                    <a:pt x="388" y="0"/>
                  </a:lnTo>
                  <a:lnTo>
                    <a:pt x="0" y="628"/>
                  </a:lnTo>
                </a:path>
              </a:pathLst>
            </a:custGeom>
            <a:gradFill rotWithShape="0">
              <a:gsLst>
                <a:gs pos="0">
                  <a:schemeClr val="accent2">
                    <a:gamma/>
                    <a:tint val="50196"/>
                    <a:invGamma/>
                  </a:schemeClr>
                </a:gs>
                <a:gs pos="100000">
                  <a:schemeClr val="accent2"/>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9" name="Freeform 38"/>
            <p:cNvSpPr>
              <a:spLocks/>
            </p:cNvSpPr>
            <p:nvPr/>
          </p:nvSpPr>
          <p:spPr bwMode="gray">
            <a:xfrm>
              <a:off x="3240" y="1589"/>
              <a:ext cx="318" cy="451"/>
            </a:xfrm>
            <a:custGeom>
              <a:avLst/>
              <a:gdLst>
                <a:gd name="T0" fmla="*/ 387 w 477"/>
                <a:gd name="T1" fmla="*/ 624 h 625"/>
                <a:gd name="T2" fmla="*/ 476 w 477"/>
                <a:gd name="T3" fmla="*/ 527 h 625"/>
                <a:gd name="T4" fmla="*/ 0 w 477"/>
                <a:gd name="T5" fmla="*/ 0 h 625"/>
                <a:gd name="T6" fmla="*/ 387 w 477"/>
                <a:gd name="T7" fmla="*/ 624 h 625"/>
              </a:gdLst>
              <a:ahLst/>
              <a:cxnLst>
                <a:cxn ang="0">
                  <a:pos x="T0" y="T1"/>
                </a:cxn>
                <a:cxn ang="0">
                  <a:pos x="T2" y="T3"/>
                </a:cxn>
                <a:cxn ang="0">
                  <a:pos x="T4" y="T5"/>
                </a:cxn>
                <a:cxn ang="0">
                  <a:pos x="T6" y="T7"/>
                </a:cxn>
              </a:cxnLst>
              <a:rect l="0" t="0" r="r" b="b"/>
              <a:pathLst>
                <a:path w="477" h="625">
                  <a:moveTo>
                    <a:pt x="387" y="624"/>
                  </a:moveTo>
                  <a:lnTo>
                    <a:pt x="476" y="527"/>
                  </a:lnTo>
                  <a:lnTo>
                    <a:pt x="0" y="0"/>
                  </a:lnTo>
                  <a:lnTo>
                    <a:pt x="387" y="624"/>
                  </a:lnTo>
                </a:path>
              </a:pathLst>
            </a:custGeom>
            <a:gradFill rotWithShape="0">
              <a:gsLst>
                <a:gs pos="0">
                  <a:schemeClr val="accent1">
                    <a:gamma/>
                    <a:shade val="79216"/>
                    <a:invGamma/>
                  </a:schemeClr>
                </a:gs>
                <a:gs pos="100000">
                  <a:schemeClr val="accent1"/>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40" name="Freeform 39"/>
            <p:cNvSpPr>
              <a:spLocks/>
            </p:cNvSpPr>
            <p:nvPr/>
          </p:nvSpPr>
          <p:spPr bwMode="gray">
            <a:xfrm>
              <a:off x="2982" y="1589"/>
              <a:ext cx="516" cy="451"/>
            </a:xfrm>
            <a:custGeom>
              <a:avLst/>
              <a:gdLst>
                <a:gd name="T0" fmla="*/ 0 w 773"/>
                <a:gd name="T1" fmla="*/ 624 h 625"/>
                <a:gd name="T2" fmla="*/ 772 w 773"/>
                <a:gd name="T3" fmla="*/ 624 h 625"/>
                <a:gd name="T4" fmla="*/ 387 w 773"/>
                <a:gd name="T5" fmla="*/ 0 h 625"/>
                <a:gd name="T6" fmla="*/ 0 w 773"/>
                <a:gd name="T7" fmla="*/ 624 h 625"/>
              </a:gdLst>
              <a:ahLst/>
              <a:cxnLst>
                <a:cxn ang="0">
                  <a:pos x="T0" y="T1"/>
                </a:cxn>
                <a:cxn ang="0">
                  <a:pos x="T2" y="T3"/>
                </a:cxn>
                <a:cxn ang="0">
                  <a:pos x="T4" y="T5"/>
                </a:cxn>
                <a:cxn ang="0">
                  <a:pos x="T6" y="T7"/>
                </a:cxn>
              </a:cxnLst>
              <a:rect l="0" t="0" r="r" b="b"/>
              <a:pathLst>
                <a:path w="773" h="625">
                  <a:moveTo>
                    <a:pt x="0" y="624"/>
                  </a:moveTo>
                  <a:lnTo>
                    <a:pt x="772" y="624"/>
                  </a:lnTo>
                  <a:lnTo>
                    <a:pt x="387" y="0"/>
                  </a:lnTo>
                  <a:lnTo>
                    <a:pt x="0" y="624"/>
                  </a:lnTo>
                </a:path>
              </a:pathLst>
            </a:custGeom>
            <a:gradFill rotWithShape="0">
              <a:gsLst>
                <a:gs pos="0">
                  <a:schemeClr val="accent1">
                    <a:gamma/>
                    <a:tint val="38039"/>
                    <a:invGamma/>
                  </a:schemeClr>
                </a:gs>
                <a:gs pos="100000">
                  <a:schemeClr val="accent1"/>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grpSp>
      <p:sp>
        <p:nvSpPr>
          <p:cNvPr id="41" name="Text Box 40"/>
          <p:cNvSpPr txBox="1">
            <a:spLocks noChangeArrowheads="1"/>
          </p:cNvSpPr>
          <p:nvPr/>
        </p:nvSpPr>
        <p:spPr bwMode="gray">
          <a:xfrm>
            <a:off x="4851400" y="2635250"/>
            <a:ext cx="763588" cy="3365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1600" b="1" dirty="0" smtClean="0">
                <a:solidFill>
                  <a:srgbClr val="FFFFFF"/>
                </a:solidFill>
              </a:rPr>
              <a:t>1</a:t>
            </a:r>
            <a:endParaRPr lang="en-US" sz="1600" b="1" dirty="0">
              <a:solidFill>
                <a:srgbClr val="FFFFFF"/>
              </a:solidFill>
            </a:endParaRPr>
          </a:p>
        </p:txBody>
      </p:sp>
      <p:sp>
        <p:nvSpPr>
          <p:cNvPr id="42" name="Text Box 41"/>
          <p:cNvSpPr txBox="1">
            <a:spLocks noChangeArrowheads="1"/>
          </p:cNvSpPr>
          <p:nvPr/>
        </p:nvSpPr>
        <p:spPr bwMode="gray">
          <a:xfrm>
            <a:off x="4546600" y="3389313"/>
            <a:ext cx="1371600" cy="3365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1600" b="1" dirty="0" smtClean="0">
                <a:solidFill>
                  <a:srgbClr val="FFFFFF"/>
                </a:solidFill>
              </a:rPr>
              <a:t>2</a:t>
            </a:r>
            <a:endParaRPr lang="en-US" sz="1600" b="1" dirty="0">
              <a:solidFill>
                <a:srgbClr val="FFFFFF"/>
              </a:solidFill>
            </a:endParaRPr>
          </a:p>
        </p:txBody>
      </p:sp>
      <p:sp>
        <p:nvSpPr>
          <p:cNvPr id="43" name="Text Box 42"/>
          <p:cNvSpPr txBox="1">
            <a:spLocks noChangeArrowheads="1"/>
          </p:cNvSpPr>
          <p:nvPr/>
        </p:nvSpPr>
        <p:spPr bwMode="gray">
          <a:xfrm>
            <a:off x="4499992" y="4221088"/>
            <a:ext cx="1371600" cy="3365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1600" b="1" dirty="0" smtClean="0">
                <a:solidFill>
                  <a:srgbClr val="FFFFFF"/>
                </a:solidFill>
              </a:rPr>
              <a:t>3</a:t>
            </a:r>
            <a:endParaRPr lang="en-US" sz="1600" b="1" dirty="0">
              <a:solidFill>
                <a:srgbClr val="FFFFFF"/>
              </a:solidFill>
            </a:endParaRPr>
          </a:p>
        </p:txBody>
      </p:sp>
      <p:sp>
        <p:nvSpPr>
          <p:cNvPr id="44" name="Text Box 43"/>
          <p:cNvSpPr txBox="1">
            <a:spLocks noChangeArrowheads="1"/>
          </p:cNvSpPr>
          <p:nvPr/>
        </p:nvSpPr>
        <p:spPr bwMode="gray">
          <a:xfrm>
            <a:off x="4546600" y="5032375"/>
            <a:ext cx="1371600" cy="3365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1600" b="1" dirty="0" smtClean="0">
                <a:solidFill>
                  <a:srgbClr val="FFFFFF"/>
                </a:solidFill>
              </a:rPr>
              <a:t>4</a:t>
            </a:r>
            <a:endParaRPr lang="en-US" sz="1600" b="1" dirty="0">
              <a:solidFill>
                <a:srgbClr val="FFFFFF"/>
              </a:solidFill>
            </a:endParaRPr>
          </a:p>
        </p:txBody>
      </p:sp>
      <p:sp>
        <p:nvSpPr>
          <p:cNvPr id="45" name="Text Box 44"/>
          <p:cNvSpPr txBox="1">
            <a:spLocks noChangeArrowheads="1"/>
          </p:cNvSpPr>
          <p:nvPr/>
        </p:nvSpPr>
        <p:spPr bwMode="gray">
          <a:xfrm>
            <a:off x="4546600" y="5854700"/>
            <a:ext cx="1371600" cy="3365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0" hangingPunct="0"/>
            <a:r>
              <a:rPr lang="en-US" sz="1600" b="1" dirty="0" smtClean="0">
                <a:solidFill>
                  <a:srgbClr val="FFFFFF"/>
                </a:solidFill>
              </a:rPr>
              <a:t>5</a:t>
            </a:r>
            <a:endParaRPr lang="en-US" sz="1600" b="1" dirty="0">
              <a:solidFill>
                <a:srgbClr val="FFFFFF"/>
              </a:solidFill>
            </a:endParaRPr>
          </a:p>
        </p:txBody>
      </p:sp>
      <p:sp>
        <p:nvSpPr>
          <p:cNvPr id="46" name="Line 46"/>
          <p:cNvSpPr>
            <a:spLocks noChangeShapeType="1"/>
          </p:cNvSpPr>
          <p:nvPr/>
        </p:nvSpPr>
        <p:spPr bwMode="gray">
          <a:xfrm>
            <a:off x="1327150" y="5559425"/>
            <a:ext cx="1588" cy="8413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AR"/>
          </a:p>
        </p:txBody>
      </p:sp>
      <p:sp>
        <p:nvSpPr>
          <p:cNvPr id="49" name="1 Título"/>
          <p:cNvSpPr txBox="1">
            <a:spLocks/>
          </p:cNvSpPr>
          <p:nvPr/>
        </p:nvSpPr>
        <p:spPr bwMode="gray">
          <a:xfrm>
            <a:off x="467544" y="260648"/>
            <a:ext cx="8229600" cy="79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25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4400" b="1" kern="0" dirty="0" smtClean="0">
                <a:solidFill>
                  <a:schemeClr val="tx2"/>
                </a:solidFill>
                <a:latin typeface="Calibri" pitchFamily="34" charset="0"/>
                <a:ea typeface="+mj-ea"/>
                <a:cs typeface="Calibri" pitchFamily="34" charset="0"/>
              </a:rPr>
              <a:t>Pasos para la construcción de un DW</a:t>
            </a:r>
            <a:endParaRPr kumimoji="0" lang="es-AR" sz="44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116583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583TGp_business_light_ani">
  <a:themeElements>
    <a:clrScheme name="Default Design 1">
      <a:dk1>
        <a:srgbClr val="000000"/>
      </a:dk1>
      <a:lt1>
        <a:srgbClr val="C8D4E2"/>
      </a:lt1>
      <a:dk2>
        <a:srgbClr val="015465"/>
      </a:dk2>
      <a:lt2>
        <a:srgbClr val="808080"/>
      </a:lt2>
      <a:accent1>
        <a:srgbClr val="B96F81"/>
      </a:accent1>
      <a:accent2>
        <a:srgbClr val="84B75D"/>
      </a:accent2>
      <a:accent3>
        <a:srgbClr val="E0E6EE"/>
      </a:accent3>
      <a:accent4>
        <a:srgbClr val="000000"/>
      </a:accent4>
      <a:accent5>
        <a:srgbClr val="D9BBC1"/>
      </a:accent5>
      <a:accent6>
        <a:srgbClr val="77A653"/>
      </a:accent6>
      <a:hlink>
        <a:srgbClr val="B88A68"/>
      </a:hlink>
      <a:folHlink>
        <a:srgbClr val="91A7C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C8D4E2"/>
        </a:lt1>
        <a:dk2>
          <a:srgbClr val="015465"/>
        </a:dk2>
        <a:lt2>
          <a:srgbClr val="808080"/>
        </a:lt2>
        <a:accent1>
          <a:srgbClr val="B96F81"/>
        </a:accent1>
        <a:accent2>
          <a:srgbClr val="84B75D"/>
        </a:accent2>
        <a:accent3>
          <a:srgbClr val="E0E6EE"/>
        </a:accent3>
        <a:accent4>
          <a:srgbClr val="000000"/>
        </a:accent4>
        <a:accent5>
          <a:srgbClr val="D9BBC1"/>
        </a:accent5>
        <a:accent6>
          <a:srgbClr val="77A653"/>
        </a:accent6>
        <a:hlink>
          <a:srgbClr val="B88A68"/>
        </a:hlink>
        <a:folHlink>
          <a:srgbClr val="91A7C1"/>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CCE1C9"/>
        </a:lt1>
        <a:dk2>
          <a:srgbClr val="660066"/>
        </a:dk2>
        <a:lt2>
          <a:srgbClr val="808080"/>
        </a:lt2>
        <a:accent1>
          <a:srgbClr val="8F7AC4"/>
        </a:accent1>
        <a:accent2>
          <a:srgbClr val="D79E5F"/>
        </a:accent2>
        <a:accent3>
          <a:srgbClr val="E2EEE1"/>
        </a:accent3>
        <a:accent4>
          <a:srgbClr val="000000"/>
        </a:accent4>
        <a:accent5>
          <a:srgbClr val="C6BEDE"/>
        </a:accent5>
        <a:accent6>
          <a:srgbClr val="C38F55"/>
        </a:accent6>
        <a:hlink>
          <a:srgbClr val="6494BC"/>
        </a:hlink>
        <a:folHlink>
          <a:srgbClr val="A6BD9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E3D9D3"/>
        </a:lt1>
        <a:dk2>
          <a:srgbClr val="A50021"/>
        </a:dk2>
        <a:lt2>
          <a:srgbClr val="808080"/>
        </a:lt2>
        <a:accent1>
          <a:srgbClr val="5E87CA"/>
        </a:accent1>
        <a:accent2>
          <a:srgbClr val="B75D86"/>
        </a:accent2>
        <a:accent3>
          <a:srgbClr val="EFE9E6"/>
        </a:accent3>
        <a:accent4>
          <a:srgbClr val="000000"/>
        </a:accent4>
        <a:accent5>
          <a:srgbClr val="B6C3E1"/>
        </a:accent5>
        <a:accent6>
          <a:srgbClr val="A65379"/>
        </a:accent6>
        <a:hlink>
          <a:srgbClr val="5DB648"/>
        </a:hlink>
        <a:folHlink>
          <a:srgbClr val="C2A29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583TGp_business_light_ani</Template>
  <TotalTime>272</TotalTime>
  <Words>916</Words>
  <Application>Microsoft Office PowerPoint</Application>
  <PresentationFormat>Presentación en pantalla (4:3)</PresentationFormat>
  <Paragraphs>158</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583TGp_business_light_ani</vt:lpstr>
      <vt:lpstr>Sistemas de Gestión II - 2011</vt:lpstr>
      <vt:lpstr>Contenido</vt:lpstr>
      <vt:lpstr>Caso de estudio</vt:lpstr>
      <vt:lpstr>Presentación de PowerPoint</vt:lpstr>
      <vt:lpstr>Presentación de PowerPoint</vt:lpstr>
      <vt:lpstr>Conceptos utilizados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Sistemas de Gestión II - 2011</vt:lpstr>
    </vt:vector>
  </TitlesOfParts>
  <Company>Computer Deluxe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Final Caso de Estudio Datawarehouse</dc:title>
  <dc:creator>Usuario</dc:creator>
  <cp:lastModifiedBy>Usuario</cp:lastModifiedBy>
  <cp:revision>11</cp:revision>
  <dcterms:created xsi:type="dcterms:W3CDTF">2011-07-30T01:10:01Z</dcterms:created>
  <dcterms:modified xsi:type="dcterms:W3CDTF">2011-08-01T16:55:11Z</dcterms:modified>
</cp:coreProperties>
</file>