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72" r:id="rId3"/>
    <p:sldMasterId id="2147483696" r:id="rId4"/>
    <p:sldMasterId id="2147483708" r:id="rId5"/>
  </p:sldMasterIdLst>
  <p:notesMasterIdLst>
    <p:notesMasterId r:id="rId24"/>
  </p:notesMasterIdLst>
  <p:sldIdLst>
    <p:sldId id="256" r:id="rId6"/>
    <p:sldId id="257" r:id="rId7"/>
    <p:sldId id="263" r:id="rId8"/>
    <p:sldId id="264" r:id="rId9"/>
    <p:sldId id="258" r:id="rId10"/>
    <p:sldId id="265" r:id="rId11"/>
    <p:sldId id="259" r:id="rId12"/>
    <p:sldId id="260" r:id="rId13"/>
    <p:sldId id="262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ABAB"/>
    <a:srgbClr val="FFFFFF"/>
    <a:srgbClr val="CD884F"/>
    <a:srgbClr val="4B2710"/>
    <a:srgbClr val="AE683B"/>
    <a:srgbClr val="FCC9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0" autoAdjust="0"/>
    <p:restoredTop sz="94660"/>
  </p:normalViewPr>
  <p:slideViewPr>
    <p:cSldViewPr>
      <p:cViewPr varScale="1">
        <p:scale>
          <a:sx n="106" d="100"/>
          <a:sy n="106" d="100"/>
        </p:scale>
        <p:origin x="-2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C0D0DBC-C732-4BE1-BFCF-34EE5E216BA4}" type="datetimeFigureOut">
              <a:rPr lang="en-US"/>
              <a:pPr>
                <a:defRPr/>
              </a:pPr>
              <a:t>6/13/2011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6064F10-BAED-496E-9726-051A5C55FD2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76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5943600"/>
            <a:ext cx="5867400" cy="4572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s-AR" smtClean="0"/>
              <a:t>Click to edit Master title style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6324600"/>
            <a:ext cx="5029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AR" smtClean="0"/>
              <a:t>Click to edit Master subtitle style</a:t>
            </a:r>
            <a:endParaRPr lang="es-A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3EBC1-2BED-4D07-BD4C-6451AD3C73CD}" type="datetimeFigureOut">
              <a:rPr lang="es-AR" smtClean="0"/>
              <a:pPr>
                <a:defRPr/>
              </a:pPr>
              <a:t>13/06/2011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000F9-5465-4CCC-8A23-F864F47FF248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5D8BB-B312-4B3D-924E-9C4600D3E97B}" type="datetimeFigureOut">
              <a:rPr lang="es-AR" smtClean="0"/>
              <a:pPr>
                <a:defRPr/>
              </a:pPr>
              <a:t>13/06/2011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A388D-03A1-44AB-812C-96473FDF1108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2075D-FB3C-4690-9C4E-396FBDA26CCC}" type="datetimeFigureOut">
              <a:rPr lang="es-AR" smtClean="0"/>
              <a:pPr>
                <a:defRPr/>
              </a:pPr>
              <a:t>13/06/2011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1DCEA-EB57-4E06-AE4A-BEA570648F35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5943600"/>
            <a:ext cx="5867400" cy="4572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s-AR" smtClean="0"/>
              <a:t>Click to edit Master title style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6324600"/>
            <a:ext cx="5029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AR" smtClean="0"/>
              <a:t>Click to edit Master subtitle style</a:t>
            </a:r>
            <a:endParaRPr lang="es-A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3EBC1-2BED-4D07-BD4C-6451AD3C73CD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000F9-5465-4CCC-8A23-F864F47FF24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896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5C45-1481-4974-ABFA-CD1E1ACA6CB4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8850E-2111-4E63-91EB-2D2C1D70C73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988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37512-17F4-48BA-B137-EB0C8583659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6D384-8CDE-4467-A28A-BE4FAB40A46C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818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55CB8-36F4-4B79-AFDB-B4DD798504C1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4ED97-04A0-462A-85BD-712A20279536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929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C7197-34AE-484C-9A85-00F25A79EC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C6848-A945-4CA9-9F6F-5E144D149F6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761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7CF0D-555D-48AE-BBB0-956B7543A764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ABCFE-F495-44AE-90D3-F814D1AEE6A0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74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D192C-4B86-4EF9-842F-0D83ED009F3B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870E3-C5D1-49A1-BBCF-949F504B8CF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0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28EF0-0A16-4467-A25A-D48A435769A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AFE36-5204-4E0A-85B6-03C4B26FF70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74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5C45-1481-4974-ABFA-CD1E1ACA6CB4}" type="datetimeFigureOut">
              <a:rPr lang="es-AR" smtClean="0"/>
              <a:pPr>
                <a:defRPr/>
              </a:pPr>
              <a:t>13/06/2011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8850E-2111-4E63-91EB-2D2C1D70C738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AR" noProof="0" smtClean="0"/>
              <a:t>Click icon to add picture</a:t>
            </a:r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474B9-C41E-4949-9976-2BB5AED9835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D908D-F5ED-4984-9993-E0534D543A3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292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5D8BB-B312-4B3D-924E-9C4600D3E97B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A388D-03A1-44AB-812C-96473FDF110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060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2075D-FB3C-4690-9C4E-396FBDA26CCC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1DCEA-EB57-4E06-AE4A-BEA570648F3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063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5943600"/>
            <a:ext cx="5867400" cy="4572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s-AR" smtClean="0"/>
              <a:t>Click to edit Master title style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6324600"/>
            <a:ext cx="5029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AR" smtClean="0"/>
              <a:t>Click to edit Master subtitle style</a:t>
            </a:r>
            <a:endParaRPr lang="es-A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3EBC1-2BED-4D07-BD4C-6451AD3C73CD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000F9-5465-4CCC-8A23-F864F47FF24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765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5C45-1481-4974-ABFA-CD1E1ACA6CB4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8850E-2111-4E63-91EB-2D2C1D70C73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7972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37512-17F4-48BA-B137-EB0C8583659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6D384-8CDE-4467-A28A-BE4FAB40A46C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1676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55CB8-36F4-4B79-AFDB-B4DD798504C1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4ED97-04A0-462A-85BD-712A20279536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9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C7197-34AE-484C-9A85-00F25A79EC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C6848-A945-4CA9-9F6F-5E144D149F6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424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7CF0D-555D-48AE-BBB0-956B7543A764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ABCFE-F495-44AE-90D3-F814D1AEE6A0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5674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D192C-4B86-4EF9-842F-0D83ED009F3B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870E3-C5D1-49A1-BBCF-949F504B8CF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78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37512-17F4-48BA-B137-EB0C85836592}" type="datetimeFigureOut">
              <a:rPr lang="es-AR" smtClean="0"/>
              <a:pPr>
                <a:defRPr/>
              </a:pPr>
              <a:t>13/06/2011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6D384-8CDE-4467-A28A-BE4FAB40A46C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28EF0-0A16-4467-A25A-D48A435769A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AFE36-5204-4E0A-85B6-03C4B26FF70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9430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AR" noProof="0" smtClean="0"/>
              <a:t>Click icon to add picture</a:t>
            </a:r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474B9-C41E-4949-9976-2BB5AED9835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D908D-F5ED-4984-9993-E0534D543A3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6723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5D8BB-B312-4B3D-924E-9C4600D3E97B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A388D-03A1-44AB-812C-96473FDF110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022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2075D-FB3C-4690-9C4E-396FBDA26CCC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1DCEA-EB57-4E06-AE4A-BEA570648F3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315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5943600"/>
            <a:ext cx="5867400" cy="4572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s-AR" smtClean="0"/>
              <a:t>Click to edit Master title style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6324600"/>
            <a:ext cx="5029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AR" smtClean="0"/>
              <a:t>Click to edit Master subtitle style</a:t>
            </a:r>
            <a:endParaRPr lang="es-A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3EBC1-2BED-4D07-BD4C-6451AD3C73CD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000F9-5465-4CCC-8A23-F864F47FF24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274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5C45-1481-4974-ABFA-CD1E1ACA6CB4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8850E-2111-4E63-91EB-2D2C1D70C73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0110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37512-17F4-48BA-B137-EB0C8583659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6D384-8CDE-4467-A28A-BE4FAB40A46C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9754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55CB8-36F4-4B79-AFDB-B4DD798504C1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4ED97-04A0-462A-85BD-712A20279536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1009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C7197-34AE-484C-9A85-00F25A79EC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C6848-A945-4CA9-9F6F-5E144D149F6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6462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7CF0D-555D-48AE-BBB0-956B7543A764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ABCFE-F495-44AE-90D3-F814D1AEE6A0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5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55CB8-36F4-4B79-AFDB-B4DD798504C1}" type="datetimeFigureOut">
              <a:rPr lang="es-AR" smtClean="0"/>
              <a:pPr>
                <a:defRPr/>
              </a:pPr>
              <a:t>13/06/2011</a:t>
            </a:fld>
            <a:endParaRPr lang="es-A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4ED97-04A0-462A-85BD-712A20279536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D192C-4B86-4EF9-842F-0D83ED009F3B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870E3-C5D1-49A1-BBCF-949F504B8CF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9964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28EF0-0A16-4467-A25A-D48A435769A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AFE36-5204-4E0A-85B6-03C4B26FF70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983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AR" noProof="0" smtClean="0"/>
              <a:t>Click icon to add picture</a:t>
            </a:r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474B9-C41E-4949-9976-2BB5AED9835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D908D-F5ED-4984-9993-E0534D543A3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350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5D8BB-B312-4B3D-924E-9C4600D3E97B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A388D-03A1-44AB-812C-96473FDF110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6757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2075D-FB3C-4690-9C4E-396FBDA26CCC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1DCEA-EB57-4E06-AE4A-BEA570648F3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76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C7197-34AE-484C-9A85-00F25A79EC37}" type="datetimeFigureOut">
              <a:rPr lang="es-AR" smtClean="0"/>
              <a:pPr>
                <a:defRPr/>
              </a:pPr>
              <a:t>13/06/2011</a:t>
            </a:fld>
            <a:endParaRPr lang="es-A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C6848-A945-4CA9-9F6F-5E144D149F61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7CF0D-555D-48AE-BBB0-956B7543A764}" type="datetimeFigureOut">
              <a:rPr lang="es-AR" smtClean="0"/>
              <a:pPr>
                <a:defRPr/>
              </a:pPr>
              <a:t>13/06/2011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ABCFE-F495-44AE-90D3-F814D1AEE6A0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D192C-4B86-4EF9-842F-0D83ED009F3B}" type="datetimeFigureOut">
              <a:rPr lang="es-AR" smtClean="0"/>
              <a:pPr>
                <a:defRPr/>
              </a:pPr>
              <a:t>13/06/2011</a:t>
            </a:fld>
            <a:endParaRPr lang="es-A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870E3-C5D1-49A1-BBCF-949F504B8CF8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28EF0-0A16-4467-A25A-D48A435769A3}" type="datetimeFigureOut">
              <a:rPr lang="es-AR" smtClean="0"/>
              <a:pPr>
                <a:defRPr/>
              </a:pPr>
              <a:t>13/06/2011</a:t>
            </a:fld>
            <a:endParaRPr lang="es-A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AFE36-5204-4E0A-85B6-03C4B26FF707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AR" noProof="0" smtClean="0"/>
              <a:t>Click icon to add picture</a:t>
            </a:r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474B9-C41E-4949-9976-2BB5AED98353}" type="datetimeFigureOut">
              <a:rPr lang="es-AR" smtClean="0"/>
              <a:pPr>
                <a:defRPr/>
              </a:pPr>
              <a:t>13/06/2011</a:t>
            </a:fld>
            <a:endParaRPr lang="es-A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D908D-F5ED-4984-9993-E0534D543A37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600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5146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F8C1B4-AF07-4EC5-8232-88398453FBEA}" type="datetimeFigureOut">
              <a:rPr lang="es-AR" smtClean="0"/>
              <a:pPr>
                <a:defRPr/>
              </a:pPr>
              <a:t>13/06/2011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44FCD8E-FCCA-422D-ACC1-57A64185B2EC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600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5146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F8C1B4-AF07-4EC5-8232-88398453FBEA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44FCD8E-FCCA-422D-ACC1-57A64185B2EC}" type="slidenum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25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600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5146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F8C1B4-AF07-4EC5-8232-88398453FBEA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44FCD8E-FCCA-422D-ACC1-57A64185B2EC}" type="slidenum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28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600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5146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F8C1B4-AF07-4EC5-8232-88398453FBEA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44FCD8E-FCCA-422D-ACC1-57A64185B2EC}" type="slidenum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27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1259632" y="5805264"/>
            <a:ext cx="6703640" cy="6096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ahoma" pitchFamily="112" charset="0"/>
                <a:cs typeface="Tahoma" pitchFamily="112" charset="0"/>
              </a:rPr>
              <a:t>Monitoreo</a:t>
            </a:r>
            <a:r>
              <a:rPr lang="en-US" dirty="0" smtClean="0">
                <a:latin typeface="Tahoma" pitchFamily="112" charset="0"/>
                <a:cs typeface="Tahoma" pitchFamily="112" charset="0"/>
              </a:rPr>
              <a:t> y Control </a:t>
            </a:r>
            <a:r>
              <a:rPr lang="en-US" dirty="0" err="1" smtClean="0">
                <a:latin typeface="Tahoma" pitchFamily="112" charset="0"/>
                <a:cs typeface="Tahoma" pitchFamily="112" charset="0"/>
              </a:rPr>
              <a:t>Hidroeléctrico</a:t>
            </a:r>
            <a:endParaRPr lang="en-US" dirty="0" smtClean="0">
              <a:latin typeface="Tahoma" pitchFamily="112" charset="0"/>
              <a:cs typeface="Tahoma" pitchFamily="112" charset="0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2209800" y="6324600"/>
            <a:ext cx="5029200" cy="533400"/>
          </a:xfrm>
        </p:spPr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Proyecto</a:t>
            </a:r>
            <a:r>
              <a:rPr lang="en-US" dirty="0" smtClean="0">
                <a:latin typeface="Arial" charset="0"/>
                <a:cs typeface="Arial" charset="0"/>
              </a:rPr>
              <a:t> Final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2051720" y="332656"/>
            <a:ext cx="502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Arial" charset="0"/>
                <a:cs typeface="Arial" charset="0"/>
              </a:rPr>
              <a:t>Ingeniería</a:t>
            </a:r>
            <a:r>
              <a:rPr lang="en-US" dirty="0" smtClean="0">
                <a:latin typeface="Arial" charset="0"/>
                <a:cs typeface="Arial" charset="0"/>
              </a:rPr>
              <a:t> en </a:t>
            </a:r>
            <a:r>
              <a:rPr lang="en-US" dirty="0" err="1" smtClean="0">
                <a:latin typeface="Arial" charset="0"/>
                <a:cs typeface="Arial" charset="0"/>
              </a:rPr>
              <a:t>Sistemas</a:t>
            </a:r>
            <a:r>
              <a:rPr lang="en-US" dirty="0" smtClean="0">
                <a:latin typeface="Arial" charset="0"/>
                <a:cs typeface="Arial" charset="0"/>
              </a:rPr>
              <a:t> de </a:t>
            </a:r>
            <a:r>
              <a:rPr lang="en-US" dirty="0" err="1" smtClean="0">
                <a:latin typeface="Arial" charset="0"/>
                <a:cs typeface="Arial" charset="0"/>
              </a:rPr>
              <a:t>Información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188" y="58090"/>
            <a:ext cx="967308" cy="9903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5446"/>
            <a:ext cx="922983" cy="9229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BA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6" y="358391"/>
            <a:ext cx="7269238" cy="647519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346947" y="109095"/>
            <a:ext cx="6324600" cy="380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 smtClean="0"/>
              <a:t>Pantalla</a:t>
            </a:r>
            <a:r>
              <a:rPr lang="en-US" b="1" dirty="0" smtClean="0"/>
              <a:t> Principal (Control)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674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BA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61705"/>
            <a:ext cx="8119546" cy="524761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346947" y="109095"/>
            <a:ext cx="6324600" cy="380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 smtClean="0"/>
              <a:t>Pantalla</a:t>
            </a:r>
            <a:r>
              <a:rPr lang="en-US" b="1" dirty="0" smtClean="0"/>
              <a:t> de </a:t>
            </a:r>
            <a:r>
              <a:rPr lang="en-US" b="1" dirty="0" err="1" smtClean="0"/>
              <a:t>Históricos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152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BA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14" y="692696"/>
            <a:ext cx="8122606" cy="5819969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346947" y="109095"/>
            <a:ext cx="6324600" cy="380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 smtClean="0"/>
              <a:t>Pantalla</a:t>
            </a:r>
            <a:r>
              <a:rPr lang="en-US" b="1" dirty="0" smtClean="0"/>
              <a:t> de </a:t>
            </a:r>
            <a:r>
              <a:rPr lang="en-US" b="1" dirty="0" err="1" smtClean="0"/>
              <a:t>Simulación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662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BA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8523"/>
            <a:ext cx="8089724" cy="5137500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346947" y="299223"/>
            <a:ext cx="6324600" cy="380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 smtClean="0"/>
              <a:t>Pantalla</a:t>
            </a:r>
            <a:r>
              <a:rPr lang="en-US" b="1" dirty="0" smtClean="0"/>
              <a:t> de </a:t>
            </a:r>
            <a:r>
              <a:rPr lang="en-US" b="1" dirty="0" err="1" smtClean="0"/>
              <a:t>Configuración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351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2776"/>
            <a:ext cx="8229600" cy="838200"/>
          </a:xfrm>
        </p:spPr>
        <p:txBody>
          <a:bodyPr/>
          <a:lstStyle/>
          <a:p>
            <a:r>
              <a:rPr lang="es-AR" dirty="0" smtClean="0"/>
              <a:t>Estudio de Costo – Beneficio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2856"/>
            <a:ext cx="8229600" cy="4191000"/>
          </a:xfrm>
        </p:spPr>
        <p:txBody>
          <a:bodyPr/>
          <a:lstStyle/>
          <a:p>
            <a:r>
              <a:rPr lang="es-AR" dirty="0" smtClean="0"/>
              <a:t>Recursos Físicos y Humanos</a:t>
            </a:r>
            <a:endParaRPr lang="es-A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840809"/>
              </p:ext>
            </p:extLst>
          </p:nvPr>
        </p:nvGraphicFramePr>
        <p:xfrm>
          <a:off x="1187624" y="2564904"/>
          <a:ext cx="6480719" cy="4104450"/>
        </p:xfrm>
        <a:graphic>
          <a:graphicData uri="http://schemas.openxmlformats.org/drawingml/2006/table">
            <a:tbl>
              <a:tblPr/>
              <a:tblGrid>
                <a:gridCol w="2392637"/>
                <a:gridCol w="2044041"/>
                <a:gridCol w="2044041"/>
              </a:tblGrid>
              <a:tr h="25883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5883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Sensores y Actuadores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$ 250,00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3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$ 4.510,00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3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RTU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$ 3.280,00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3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Servidor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$ 4.500,00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35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Cableado e Infraestructura de Comunicaciones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$ 6.500,00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3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Terminales de Operación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$ 1.500,00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3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Capacitaciones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5883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Capacitación (horas)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3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Recursos Humanos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5883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Analista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86,4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$ 32,00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51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Diseñador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$ 35,00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51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Programador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$ 25,00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3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SCRUM MASTER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57,6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$ 38,00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3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62943,6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60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Estudio de Costo – Beneficio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sz="1400" i="1" dirty="0" smtClean="0"/>
          </a:p>
          <a:p>
            <a:pPr marL="0" indent="0">
              <a:buNone/>
            </a:pPr>
            <a:endParaRPr lang="es-AR" sz="1400" i="1" dirty="0" smtClean="0"/>
          </a:p>
          <a:p>
            <a:pPr marL="0" indent="0">
              <a:buNone/>
            </a:pPr>
            <a:endParaRPr lang="es-AR" sz="1400" i="1" dirty="0"/>
          </a:p>
          <a:p>
            <a:pPr marL="0" indent="0">
              <a:buNone/>
            </a:pPr>
            <a:endParaRPr lang="es-AR" sz="1400" i="1" dirty="0" smtClean="0"/>
          </a:p>
          <a:p>
            <a:pPr marL="0" indent="0">
              <a:buNone/>
            </a:pPr>
            <a:endParaRPr lang="es-AR" sz="1400" i="1" dirty="0"/>
          </a:p>
          <a:p>
            <a:pPr marL="0" indent="0">
              <a:buNone/>
            </a:pPr>
            <a:endParaRPr lang="es-AR" sz="1400" i="1" dirty="0" smtClean="0"/>
          </a:p>
          <a:p>
            <a:pPr marL="0" indent="0">
              <a:buNone/>
            </a:pPr>
            <a:endParaRPr lang="es-AR" sz="1400" i="1" dirty="0"/>
          </a:p>
          <a:p>
            <a:pPr marL="0" indent="0">
              <a:buNone/>
            </a:pPr>
            <a:endParaRPr lang="es-AR" sz="1400" i="1" dirty="0" smtClean="0"/>
          </a:p>
          <a:p>
            <a:pPr marL="0" indent="0">
              <a:buNone/>
            </a:pPr>
            <a:endParaRPr lang="es-AR" sz="1400" i="1" dirty="0"/>
          </a:p>
          <a:p>
            <a:pPr marL="0" indent="0">
              <a:buNone/>
            </a:pPr>
            <a:endParaRPr lang="es-AR" sz="1400" i="1" dirty="0" smtClean="0"/>
          </a:p>
          <a:p>
            <a:pPr marL="0" indent="0">
              <a:buNone/>
            </a:pPr>
            <a:endParaRPr lang="es-AR" sz="1400" i="1" dirty="0"/>
          </a:p>
          <a:p>
            <a:pPr marL="0" indent="0">
              <a:buNone/>
            </a:pPr>
            <a:endParaRPr lang="es-AR" sz="1400" i="1" dirty="0" smtClean="0"/>
          </a:p>
          <a:p>
            <a:pPr marL="0" indent="0" algn="ctr">
              <a:buNone/>
            </a:pPr>
            <a:r>
              <a:rPr lang="es-AR" sz="1400" i="1" dirty="0" smtClean="0"/>
              <a:t>Estimación preliminar sobre los resultados económicos de este proyecto (datos previos a supervisión de la alta gerencia).</a:t>
            </a:r>
            <a:endParaRPr lang="es-AR" sz="1400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619"/>
              </p:ext>
            </p:extLst>
          </p:nvPr>
        </p:nvGraphicFramePr>
        <p:xfrm>
          <a:off x="1619672" y="2996954"/>
          <a:ext cx="5760640" cy="244827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106631"/>
                <a:gridCol w="2654009"/>
              </a:tblGrid>
              <a:tr h="40804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COSTO TOTAL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u="none" strike="noStrike" dirty="0">
                          <a:effectLst/>
                        </a:rPr>
                        <a:t>$ 72.543,60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804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PRECIO DÓLAR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4,12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804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PORCENTAJE DE GANANCIA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u="none" strike="noStrike" dirty="0">
                          <a:effectLst/>
                        </a:rPr>
                        <a:t>150%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804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PRECIO DE VENTA (dólares)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USD 44.019,17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804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PRECIO DE VENTA (pesos arg)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$ 181.359,00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804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GANANCIA PARA LA EMPRESA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1" u="none" strike="noStrike" dirty="0">
                          <a:effectLst/>
                        </a:rPr>
                        <a:t>$ 108.815,40</a:t>
                      </a:r>
                      <a:endParaRPr lang="es-E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07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hace evidente la necesidad de un sistema de monitoreo en procesos industriales que </a:t>
            </a:r>
            <a:r>
              <a:rPr lang="es-ES" dirty="0" smtClean="0"/>
              <a:t>haga de </a:t>
            </a:r>
            <a:r>
              <a:rPr lang="es-ES" dirty="0" smtClean="0"/>
              <a:t>soporte a la sociedad (industria energética, agraria, etc.).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El proyecto es económicamente viable según los cálculos iniciales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El proyecto servirá de base para futuras implementaciones de sistemas SCADA de características similares</a:t>
            </a: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64575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55776" y="404664"/>
            <a:ext cx="6324600" cy="5788496"/>
          </a:xfrm>
        </p:spPr>
        <p:txBody>
          <a:bodyPr/>
          <a:lstStyle/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smtClean="0"/>
              <a:t>¿</a:t>
            </a:r>
            <a:r>
              <a:rPr lang="en-US" sz="4000" dirty="0" err="1"/>
              <a:t>Preguntas</a:t>
            </a:r>
            <a:r>
              <a:rPr lang="en-US" sz="4000" dirty="0"/>
              <a:t>?</a:t>
            </a:r>
          </a:p>
          <a:p>
            <a:pPr marL="0" indent="0" algn="ctr">
              <a:buNone/>
            </a:pPr>
            <a:endParaRPr lang="en-US" sz="8000" dirty="0" smtClean="0"/>
          </a:p>
          <a:p>
            <a:pPr marL="0" indent="0" algn="ctr">
              <a:buNone/>
            </a:pPr>
            <a:endParaRPr lang="en-US" sz="40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52936"/>
            <a:ext cx="2088232" cy="242916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81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¡Muchas Gracias!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 algn="r">
              <a:buNone/>
            </a:pPr>
            <a:r>
              <a:rPr lang="es-ES" dirty="0" smtClean="0"/>
              <a:t>Equipo </a:t>
            </a:r>
            <a:r>
              <a:rPr lang="es-ES" dirty="0" err="1" smtClean="0"/>
              <a:t>HydroSCADA</a:t>
            </a:r>
            <a:endParaRPr lang="es-ES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852936"/>
            <a:ext cx="4824536" cy="31238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668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r>
              <a:rPr lang="en-US" dirty="0" err="1" smtClean="0">
                <a:latin typeface="Tahoma" pitchFamily="112" charset="0"/>
                <a:cs typeface="Tahoma" pitchFamily="112" charset="0"/>
              </a:rPr>
              <a:t>Contenidos</a:t>
            </a:r>
            <a:endParaRPr lang="en-US" dirty="0" smtClean="0">
              <a:latin typeface="Tahoma" pitchFamily="112" charset="0"/>
              <a:cs typeface="Tahoma" pitchFamily="112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886200"/>
          </a:xfrm>
        </p:spPr>
        <p:txBody>
          <a:bodyPr/>
          <a:lstStyle/>
          <a:p>
            <a:r>
              <a:rPr lang="en-US" sz="2400" dirty="0" err="1" smtClean="0"/>
              <a:t>Motivaciones</a:t>
            </a:r>
            <a:r>
              <a:rPr lang="en-US" sz="2400" dirty="0" smtClean="0"/>
              <a:t> y </a:t>
            </a:r>
            <a:r>
              <a:rPr lang="en-US" sz="2400" dirty="0" err="1" smtClean="0"/>
              <a:t>Beneficios</a:t>
            </a:r>
            <a:r>
              <a:rPr lang="en-US" sz="2400" dirty="0" smtClean="0"/>
              <a:t> del </a:t>
            </a:r>
            <a:r>
              <a:rPr lang="en-US" sz="2400" dirty="0" err="1" smtClean="0"/>
              <a:t>Proyecto</a:t>
            </a:r>
            <a:endParaRPr lang="en-US" sz="2400" dirty="0" smtClean="0"/>
          </a:p>
          <a:p>
            <a:r>
              <a:rPr lang="en-US" sz="2400" dirty="0" err="1" smtClean="0"/>
              <a:t>Problemática</a:t>
            </a:r>
            <a:r>
              <a:rPr lang="en-US" sz="2400" dirty="0" smtClean="0"/>
              <a:t> Actual</a:t>
            </a:r>
          </a:p>
          <a:p>
            <a:r>
              <a:rPr lang="en-US" sz="2400" dirty="0" err="1" smtClean="0"/>
              <a:t>Propuesta</a:t>
            </a:r>
            <a:endParaRPr lang="en-US" sz="2400" dirty="0" smtClean="0"/>
          </a:p>
          <a:p>
            <a:r>
              <a:rPr lang="en-US" sz="2400" dirty="0" err="1"/>
              <a:t>Funcionalidades</a:t>
            </a:r>
            <a:r>
              <a:rPr lang="en-US" sz="2400" dirty="0"/>
              <a:t> del </a:t>
            </a:r>
            <a:r>
              <a:rPr lang="en-US" sz="2400" dirty="0" err="1" smtClean="0"/>
              <a:t>Sistema</a:t>
            </a:r>
            <a:endParaRPr lang="en-US" sz="2400" dirty="0" smtClean="0"/>
          </a:p>
          <a:p>
            <a:r>
              <a:rPr lang="en-US" sz="2400" dirty="0" err="1" smtClean="0"/>
              <a:t>Introducción</a:t>
            </a:r>
            <a:r>
              <a:rPr lang="en-US" sz="2400" dirty="0" smtClean="0"/>
              <a:t> al </a:t>
            </a:r>
            <a:r>
              <a:rPr lang="en-US" sz="2400" dirty="0" err="1" smtClean="0"/>
              <a:t>Diseño</a:t>
            </a:r>
            <a:endParaRPr lang="en-US" sz="2400" dirty="0" smtClean="0"/>
          </a:p>
          <a:p>
            <a:r>
              <a:rPr lang="en-US" sz="2400" dirty="0" err="1" smtClean="0"/>
              <a:t>Pantallas</a:t>
            </a:r>
            <a:endParaRPr lang="en-US" sz="2400" dirty="0" smtClean="0"/>
          </a:p>
          <a:p>
            <a:r>
              <a:rPr lang="en-US" sz="2400" dirty="0" err="1" smtClean="0"/>
              <a:t>Estudio</a:t>
            </a:r>
            <a:r>
              <a:rPr lang="en-US" sz="2400" dirty="0" smtClean="0"/>
              <a:t> de </a:t>
            </a:r>
            <a:r>
              <a:rPr lang="en-US" sz="2400" dirty="0" err="1" smtClean="0"/>
              <a:t>Costo</a:t>
            </a:r>
            <a:r>
              <a:rPr lang="en-US" sz="2400" dirty="0" smtClean="0"/>
              <a:t> – </a:t>
            </a:r>
            <a:r>
              <a:rPr lang="en-US" sz="2400" dirty="0" err="1" smtClean="0"/>
              <a:t>Beneficio</a:t>
            </a:r>
            <a:endParaRPr lang="en-US" sz="2400" dirty="0" smtClean="0"/>
          </a:p>
          <a:p>
            <a:r>
              <a:rPr lang="en-US" sz="2400" dirty="0" err="1" smtClean="0"/>
              <a:t>Conclusiones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1066800"/>
          </a:xfrm>
        </p:spPr>
        <p:txBody>
          <a:bodyPr/>
          <a:lstStyle/>
          <a:p>
            <a:r>
              <a:rPr lang="en-US" dirty="0" err="1" smtClean="0">
                <a:latin typeface="Tahoma" pitchFamily="112" charset="0"/>
                <a:cs typeface="Tahoma" pitchFamily="112" charset="0"/>
              </a:rPr>
              <a:t>Motivaciones</a:t>
            </a:r>
            <a:r>
              <a:rPr lang="en-US" dirty="0" smtClean="0">
                <a:latin typeface="Tahoma" pitchFamily="112" charset="0"/>
                <a:cs typeface="Tahoma" pitchFamily="112" charset="0"/>
              </a:rPr>
              <a:t> y </a:t>
            </a:r>
            <a:r>
              <a:rPr lang="en-US" dirty="0" err="1" smtClean="0">
                <a:latin typeface="Tahoma" pitchFamily="112" charset="0"/>
                <a:cs typeface="Tahoma" pitchFamily="112" charset="0"/>
              </a:rPr>
              <a:t>Beneficios</a:t>
            </a:r>
            <a:endParaRPr lang="en-US" dirty="0" smtClean="0">
              <a:latin typeface="Tahoma" pitchFamily="112" charset="0"/>
              <a:cs typeface="Tahoma" pitchFamily="112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14600" y="1752600"/>
            <a:ext cx="6324600" cy="4800600"/>
          </a:xfrm>
        </p:spPr>
        <p:txBody>
          <a:bodyPr/>
          <a:lstStyle/>
          <a:p>
            <a:pPr algn="just"/>
            <a:r>
              <a:rPr lang="en-US" sz="2800" dirty="0" smtClean="0"/>
              <a:t>La </a:t>
            </a:r>
            <a:r>
              <a:rPr lang="en-US" sz="2800" dirty="0" err="1" smtClean="0"/>
              <a:t>situación</a:t>
            </a:r>
            <a:r>
              <a:rPr lang="en-US" sz="2800" dirty="0" smtClean="0"/>
              <a:t> </a:t>
            </a:r>
            <a:r>
              <a:rPr lang="en-US" sz="2800" dirty="0" err="1" smtClean="0"/>
              <a:t>energética</a:t>
            </a:r>
            <a:r>
              <a:rPr lang="en-US" sz="2800" dirty="0" smtClean="0"/>
              <a:t> en el </a:t>
            </a:r>
            <a:r>
              <a:rPr lang="en-US" sz="2800" dirty="0" err="1" smtClean="0"/>
              <a:t>país</a:t>
            </a:r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</a:t>
            </a:r>
            <a:r>
              <a:rPr lang="en-US" sz="2800" dirty="0" err="1" smtClean="0"/>
              <a:t>crítica</a:t>
            </a:r>
            <a:r>
              <a:rPr lang="en-US" sz="2800" dirty="0" smtClean="0"/>
              <a:t>.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En Mendoza </a:t>
            </a:r>
            <a:r>
              <a:rPr lang="en-US" sz="2800" dirty="0" err="1" smtClean="0"/>
              <a:t>las</a:t>
            </a:r>
            <a:r>
              <a:rPr lang="en-US" sz="2800" dirty="0" smtClean="0"/>
              <a:t> </a:t>
            </a:r>
            <a:r>
              <a:rPr lang="en-US" sz="2800" dirty="0" err="1" smtClean="0"/>
              <a:t>energías</a:t>
            </a:r>
            <a:r>
              <a:rPr lang="en-US" sz="2800" dirty="0" smtClean="0"/>
              <a:t> </a:t>
            </a:r>
            <a:r>
              <a:rPr lang="en-US" sz="2800" dirty="0" err="1" smtClean="0"/>
              <a:t>alternativas</a:t>
            </a:r>
            <a:r>
              <a:rPr lang="en-US" sz="2800" dirty="0" smtClean="0"/>
              <a:t> </a:t>
            </a:r>
            <a:r>
              <a:rPr lang="en-US" sz="2800" dirty="0" err="1" smtClean="0"/>
              <a:t>más</a:t>
            </a:r>
            <a:r>
              <a:rPr lang="en-US" sz="2800" dirty="0" smtClean="0"/>
              <a:t> </a:t>
            </a:r>
            <a:r>
              <a:rPr lang="en-US" sz="2800" dirty="0" err="1" smtClean="0"/>
              <a:t>viables</a:t>
            </a:r>
            <a:r>
              <a:rPr lang="en-US" sz="2800" dirty="0" smtClean="0"/>
              <a:t> son la </a:t>
            </a:r>
            <a:r>
              <a:rPr lang="en-US" sz="2800" dirty="0" err="1" smtClean="0"/>
              <a:t>hidroeléctrica</a:t>
            </a:r>
            <a:r>
              <a:rPr lang="en-US" sz="2800" dirty="0" smtClean="0"/>
              <a:t> y la solar.</a:t>
            </a:r>
            <a:r>
              <a:rPr lang="en-US" sz="2800" dirty="0"/>
              <a:t> </a:t>
            </a:r>
            <a:r>
              <a:rPr lang="en-US" sz="2800" dirty="0" err="1" smtClean="0"/>
              <a:t>Pero</a:t>
            </a:r>
            <a:r>
              <a:rPr lang="en-US" sz="2800" dirty="0" smtClean="0"/>
              <a:t> </a:t>
            </a:r>
            <a:r>
              <a:rPr lang="en-US" sz="2800" dirty="0" err="1" smtClean="0"/>
              <a:t>ésta</a:t>
            </a:r>
            <a:r>
              <a:rPr lang="en-US" sz="2800" dirty="0" smtClean="0"/>
              <a:t> </a:t>
            </a:r>
            <a:r>
              <a:rPr lang="en-US" sz="2800" dirty="0" err="1" smtClean="0"/>
              <a:t>última</a:t>
            </a:r>
            <a:r>
              <a:rPr lang="en-US" sz="2800" dirty="0" smtClean="0"/>
              <a:t>, hoy en </a:t>
            </a:r>
            <a:r>
              <a:rPr lang="en-US" sz="2800" dirty="0" err="1" smtClean="0"/>
              <a:t>día</a:t>
            </a:r>
            <a:r>
              <a:rPr lang="en-US" sz="2800" dirty="0" smtClean="0"/>
              <a:t> </a:t>
            </a:r>
            <a:r>
              <a:rPr lang="en-US" sz="2800" dirty="0" err="1" smtClean="0"/>
              <a:t>tiene</a:t>
            </a:r>
            <a:r>
              <a:rPr lang="en-US" sz="2800" dirty="0" smtClean="0"/>
              <a:t>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baja</a:t>
            </a:r>
            <a:r>
              <a:rPr lang="en-US" sz="2800" dirty="0" smtClean="0"/>
              <a:t> </a:t>
            </a:r>
            <a:r>
              <a:rPr lang="en-US" sz="2800" dirty="0" err="1" smtClean="0"/>
              <a:t>relación</a:t>
            </a:r>
            <a:r>
              <a:rPr lang="en-US" sz="2800" dirty="0" smtClean="0"/>
              <a:t> </a:t>
            </a:r>
            <a:r>
              <a:rPr lang="en-US" sz="2800" dirty="0" err="1" smtClean="0"/>
              <a:t>costo</a:t>
            </a:r>
            <a:r>
              <a:rPr lang="en-US" sz="2800" dirty="0" smtClean="0"/>
              <a:t> – </a:t>
            </a:r>
            <a:r>
              <a:rPr lang="en-US" sz="2800" dirty="0" err="1" smtClean="0"/>
              <a:t>beneficio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266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r>
              <a:rPr lang="en-US" dirty="0" err="1" smtClean="0">
                <a:latin typeface="Tahoma" pitchFamily="112" charset="0"/>
                <a:cs typeface="Tahoma" pitchFamily="112" charset="0"/>
              </a:rPr>
              <a:t>Problemática</a:t>
            </a:r>
            <a:r>
              <a:rPr lang="en-US" dirty="0" smtClean="0">
                <a:latin typeface="Tahoma" pitchFamily="112" charset="0"/>
                <a:cs typeface="Tahoma" pitchFamily="112" charset="0"/>
              </a:rPr>
              <a:t> Actual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91264" cy="140168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23528" y="2636912"/>
            <a:ext cx="8424936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Falta</a:t>
            </a:r>
            <a:r>
              <a:rPr lang="en-US" sz="2400" dirty="0" smtClean="0"/>
              <a:t> de </a:t>
            </a:r>
            <a:r>
              <a:rPr lang="en-US" sz="2400" dirty="0" err="1" smtClean="0"/>
              <a:t>Energía</a:t>
            </a:r>
            <a:r>
              <a:rPr lang="en-US" sz="2400" dirty="0" smtClean="0"/>
              <a:t> a </a:t>
            </a:r>
            <a:r>
              <a:rPr lang="en-US" sz="2400" dirty="0" err="1" smtClean="0"/>
              <a:t>nivel</a:t>
            </a:r>
            <a:r>
              <a:rPr lang="en-US" sz="2400" dirty="0" smtClean="0"/>
              <a:t> </a:t>
            </a:r>
            <a:r>
              <a:rPr lang="en-US" sz="2400" dirty="0" err="1" smtClean="0"/>
              <a:t>nacional</a:t>
            </a:r>
            <a:r>
              <a:rPr lang="en-US" sz="2400" dirty="0"/>
              <a:t>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Emergencia</a:t>
            </a:r>
            <a:r>
              <a:rPr lang="en-US" sz="2400" dirty="0" smtClean="0"/>
              <a:t> </a:t>
            </a:r>
            <a:r>
              <a:rPr lang="en-US" sz="2400" dirty="0" err="1" smtClean="0"/>
              <a:t>Hídrica</a:t>
            </a:r>
            <a:r>
              <a:rPr lang="en-US" sz="2400" dirty="0" smtClean="0"/>
              <a:t> en Mendoza.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 smtClean="0"/>
              <a:t>Restricciones</a:t>
            </a:r>
            <a:r>
              <a:rPr lang="en-US" sz="2400" dirty="0" smtClean="0"/>
              <a:t> de </a:t>
            </a:r>
            <a:r>
              <a:rPr lang="en-US" sz="2400" dirty="0" err="1" smtClean="0"/>
              <a:t>Irrigación</a:t>
            </a:r>
            <a:r>
              <a:rPr lang="en-US" sz="2400" dirty="0" smtClean="0"/>
              <a:t> (</a:t>
            </a:r>
            <a:r>
              <a:rPr lang="en-US" sz="2400" dirty="0" err="1" smtClean="0"/>
              <a:t>Cultivos</a:t>
            </a:r>
            <a:r>
              <a:rPr lang="en-US" sz="2400" dirty="0" smtClean="0"/>
              <a:t>, </a:t>
            </a:r>
            <a:r>
              <a:rPr lang="en-US" sz="2400" dirty="0" err="1" smtClean="0"/>
              <a:t>Ganadería</a:t>
            </a:r>
            <a:r>
              <a:rPr lang="en-US" sz="2400" dirty="0" smtClean="0"/>
              <a:t>, </a:t>
            </a:r>
            <a:r>
              <a:rPr lang="en-US" sz="2400" dirty="0" err="1" smtClean="0"/>
              <a:t>Zona</a:t>
            </a:r>
            <a:r>
              <a:rPr lang="en-US" sz="2400" dirty="0" smtClean="0"/>
              <a:t> Industrial, etc.).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err="1" smtClean="0"/>
              <a:t>Carencia</a:t>
            </a:r>
            <a:r>
              <a:rPr lang="en-US" sz="2400" dirty="0" smtClean="0"/>
              <a:t> de un </a:t>
            </a:r>
            <a:r>
              <a:rPr lang="en-US" sz="2400" dirty="0" err="1" smtClean="0"/>
              <a:t>sistema</a:t>
            </a:r>
            <a:r>
              <a:rPr lang="en-US" sz="2400" dirty="0" smtClean="0"/>
              <a:t> </a:t>
            </a:r>
            <a:r>
              <a:rPr lang="en-US" sz="2400" dirty="0" err="1" smtClean="0"/>
              <a:t>eficiente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controle</a:t>
            </a:r>
            <a:r>
              <a:rPr lang="en-US" sz="2400" dirty="0" smtClean="0"/>
              <a:t> </a:t>
            </a:r>
            <a:r>
              <a:rPr lang="en-US" sz="2400" dirty="0" err="1" smtClean="0"/>
              <a:t>todo</a:t>
            </a:r>
            <a:r>
              <a:rPr lang="en-US" sz="2400" dirty="0" smtClean="0"/>
              <a:t> </a:t>
            </a:r>
            <a:r>
              <a:rPr lang="en-US" sz="2400" dirty="0" err="1" smtClean="0"/>
              <a:t>esto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0494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1066800"/>
          </a:xfrm>
        </p:spPr>
        <p:txBody>
          <a:bodyPr/>
          <a:lstStyle/>
          <a:p>
            <a:r>
              <a:rPr lang="en-US" dirty="0" err="1" smtClean="0">
                <a:latin typeface="Tahoma" pitchFamily="112" charset="0"/>
                <a:cs typeface="Tahoma" pitchFamily="112" charset="0"/>
              </a:rPr>
              <a:t>Propuesta</a:t>
            </a:r>
            <a:endParaRPr lang="en-US" dirty="0" smtClean="0">
              <a:latin typeface="Tahoma" pitchFamily="112" charset="0"/>
              <a:cs typeface="Tahoma" pitchFamily="112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14600" y="1752600"/>
            <a:ext cx="6324600" cy="4800600"/>
          </a:xfrm>
        </p:spPr>
        <p:txBody>
          <a:bodyPr/>
          <a:lstStyle/>
          <a:p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b="1" dirty="0" smtClean="0"/>
              <a:t>SCADA Hydro®</a:t>
            </a:r>
            <a:r>
              <a:rPr lang="en-US" dirty="0" smtClean="0"/>
              <a:t>, a </a:t>
            </a:r>
            <a:r>
              <a:rPr lang="en-US" dirty="0" err="1" smtClean="0"/>
              <a:t>medida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Central </a:t>
            </a:r>
            <a:r>
              <a:rPr lang="en-US" dirty="0" err="1" smtClean="0"/>
              <a:t>Hidroeléctrica</a:t>
            </a:r>
            <a:r>
              <a:rPr lang="en-US" dirty="0" smtClean="0"/>
              <a:t> </a:t>
            </a:r>
            <a:r>
              <a:rPr lang="en-US" dirty="0" err="1" smtClean="0"/>
              <a:t>Estación</a:t>
            </a:r>
            <a:r>
              <a:rPr lang="en-US" dirty="0" smtClean="0"/>
              <a:t> </a:t>
            </a:r>
            <a:r>
              <a:rPr lang="en-US" dirty="0" err="1" smtClean="0"/>
              <a:t>Álvarez</a:t>
            </a:r>
            <a:r>
              <a:rPr lang="en-US" dirty="0" smtClean="0"/>
              <a:t> </a:t>
            </a:r>
            <a:r>
              <a:rPr lang="en-US" dirty="0" err="1" smtClean="0"/>
              <a:t>Condarco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Desarrollado</a:t>
            </a:r>
            <a:r>
              <a:rPr lang="en-US" dirty="0" smtClean="0"/>
              <a:t> </a:t>
            </a:r>
            <a:r>
              <a:rPr lang="en-US" dirty="0" err="1" smtClean="0"/>
              <a:t>bajo</a:t>
            </a:r>
            <a:r>
              <a:rPr lang="en-US" dirty="0" smtClean="0"/>
              <a:t> </a:t>
            </a:r>
            <a:r>
              <a:rPr lang="en-US" dirty="0" err="1" smtClean="0"/>
              <a:t>estándares</a:t>
            </a:r>
            <a:r>
              <a:rPr lang="en-US" dirty="0" smtClean="0"/>
              <a:t> y </a:t>
            </a:r>
            <a:r>
              <a:rPr lang="en-US" dirty="0" err="1" smtClean="0"/>
              <a:t>especificaciones</a:t>
            </a:r>
            <a:r>
              <a:rPr lang="en-US" dirty="0" smtClean="0"/>
              <a:t> de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sistemas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MODBUS Protocol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Norma de </a:t>
            </a:r>
            <a:r>
              <a:rPr lang="en-US" dirty="0" err="1" smtClean="0"/>
              <a:t>Diseño</a:t>
            </a:r>
            <a:r>
              <a:rPr lang="en-US" dirty="0" smtClean="0"/>
              <a:t> Visual de Interfaces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Modelado</a:t>
            </a:r>
            <a:r>
              <a:rPr lang="en-US" dirty="0" smtClean="0"/>
              <a:t> de </a:t>
            </a:r>
            <a:r>
              <a:rPr lang="en-US" dirty="0" err="1" smtClean="0"/>
              <a:t>Sistemas</a:t>
            </a:r>
            <a:r>
              <a:rPr lang="en-US" dirty="0" smtClean="0"/>
              <a:t> de Control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Entre </a:t>
            </a:r>
            <a:r>
              <a:rPr lang="en-US" dirty="0" err="1" smtClean="0"/>
              <a:t>otros</a:t>
            </a:r>
            <a:r>
              <a:rPr lang="en-US" dirty="0" smtClean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900966"/>
            <a:ext cx="2304256" cy="17281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1066800"/>
          </a:xfrm>
        </p:spPr>
        <p:txBody>
          <a:bodyPr/>
          <a:lstStyle/>
          <a:p>
            <a:r>
              <a:rPr lang="en-US" sz="2400" dirty="0" err="1">
                <a:latin typeface="Tahoma" pitchFamily="112" charset="0"/>
                <a:cs typeface="Tahoma" pitchFamily="112" charset="0"/>
              </a:rPr>
              <a:t>Funcionalidades</a:t>
            </a:r>
            <a:r>
              <a:rPr lang="en-US" sz="2400" dirty="0">
                <a:latin typeface="Tahoma" pitchFamily="112" charset="0"/>
                <a:cs typeface="Tahoma" pitchFamily="112" charset="0"/>
              </a:rPr>
              <a:t> del </a:t>
            </a:r>
            <a:r>
              <a:rPr lang="en-US" sz="2400" dirty="0" err="1">
                <a:latin typeface="Tahoma" pitchFamily="112" charset="0"/>
                <a:cs typeface="Tahoma" pitchFamily="112" charset="0"/>
              </a:rPr>
              <a:t>Sistema</a:t>
            </a:r>
            <a:endParaRPr lang="en-US" sz="2400" dirty="0" smtClean="0">
              <a:latin typeface="Tahoma" pitchFamily="112" charset="0"/>
              <a:cs typeface="Tahoma" pitchFamily="112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14600" y="1752600"/>
            <a:ext cx="6324600" cy="4800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Diagrama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Casos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Uso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079" y="2420888"/>
            <a:ext cx="6756921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0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r>
              <a:rPr lang="en-US" dirty="0" err="1" smtClean="0">
                <a:latin typeface="Tahoma" pitchFamily="112" charset="0"/>
                <a:cs typeface="Tahoma" pitchFamily="112" charset="0"/>
              </a:rPr>
              <a:t>Introducción</a:t>
            </a:r>
            <a:r>
              <a:rPr lang="en-US" dirty="0" smtClean="0">
                <a:latin typeface="Tahoma" pitchFamily="112" charset="0"/>
                <a:cs typeface="Tahoma" pitchFamily="112" charset="0"/>
              </a:rPr>
              <a:t> al </a:t>
            </a:r>
            <a:r>
              <a:rPr lang="en-US" dirty="0" err="1" smtClean="0">
                <a:latin typeface="Tahoma" pitchFamily="112" charset="0"/>
                <a:cs typeface="Tahoma" pitchFamily="112" charset="0"/>
              </a:rPr>
              <a:t>Diseño</a:t>
            </a:r>
            <a:endParaRPr lang="en-US" dirty="0" smtClean="0">
              <a:latin typeface="Tahoma" pitchFamily="112" charset="0"/>
              <a:cs typeface="Tahoma" pitchFamily="112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91264" cy="1401688"/>
          </a:xfrm>
        </p:spPr>
        <p:txBody>
          <a:bodyPr/>
          <a:lstStyle/>
          <a:p>
            <a:r>
              <a:rPr lang="en-US" dirty="0" err="1" smtClean="0"/>
              <a:t>Módulo</a:t>
            </a:r>
            <a:r>
              <a:rPr lang="en-US" dirty="0" smtClean="0"/>
              <a:t> de Control </a:t>
            </a:r>
            <a:r>
              <a:rPr lang="en-US" dirty="0" err="1" smtClean="0"/>
              <a:t>Automático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err="1" smtClean="0"/>
              <a:t>Modelo</a:t>
            </a:r>
            <a:r>
              <a:rPr lang="en-US" b="1" dirty="0" smtClean="0"/>
              <a:t> Base: </a:t>
            </a:r>
            <a:r>
              <a:rPr lang="en-US" dirty="0" smtClean="0"/>
              <a:t>El </a:t>
            </a:r>
            <a:r>
              <a:rPr lang="en-US" dirty="0" err="1" smtClean="0"/>
              <a:t>mismo</a:t>
            </a:r>
            <a:r>
              <a:rPr lang="en-US" dirty="0" smtClean="0"/>
              <a:t> se </a:t>
            </a:r>
            <a:r>
              <a:rPr lang="en-US" dirty="0" err="1" smtClean="0"/>
              <a:t>aplica</a:t>
            </a:r>
            <a:r>
              <a:rPr lang="en-US" dirty="0" smtClean="0"/>
              <a:t> a los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sectores</a:t>
            </a:r>
            <a:r>
              <a:rPr lang="en-US" dirty="0" smtClean="0"/>
              <a:t> de la </a:t>
            </a:r>
            <a:r>
              <a:rPr lang="en-US" dirty="0" err="1" smtClean="0"/>
              <a:t>planta</a:t>
            </a:r>
            <a:r>
              <a:rPr lang="en-US" dirty="0" smtClean="0"/>
              <a:t> sin </a:t>
            </a:r>
            <a:r>
              <a:rPr lang="en-US" dirty="0" err="1" smtClean="0"/>
              <a:t>sufrir</a:t>
            </a:r>
            <a:r>
              <a:rPr lang="en-US" dirty="0" smtClean="0"/>
              <a:t> </a:t>
            </a:r>
            <a:r>
              <a:rPr lang="en-US" dirty="0" err="1" smtClean="0"/>
              <a:t>demasiadas</a:t>
            </a:r>
            <a:r>
              <a:rPr lang="en-US" dirty="0" smtClean="0"/>
              <a:t> </a:t>
            </a:r>
            <a:r>
              <a:rPr lang="en-US" dirty="0" err="1" smtClean="0"/>
              <a:t>modificaciones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4365104"/>
            <a:ext cx="6157597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3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55776" y="260646"/>
            <a:ext cx="6324600" cy="380256"/>
          </a:xfrm>
        </p:spPr>
        <p:txBody>
          <a:bodyPr/>
          <a:lstStyle/>
          <a:p>
            <a:r>
              <a:rPr lang="en-US" b="1" dirty="0" err="1" smtClean="0"/>
              <a:t>Módulo</a:t>
            </a:r>
            <a:r>
              <a:rPr lang="en-US" b="1" dirty="0" smtClean="0"/>
              <a:t> de Control </a:t>
            </a:r>
            <a:r>
              <a:rPr lang="en-US" b="1" dirty="0" err="1" smtClean="0"/>
              <a:t>Automático</a:t>
            </a:r>
            <a:r>
              <a:rPr lang="en-US" b="1" dirty="0"/>
              <a:t> </a:t>
            </a:r>
            <a:r>
              <a:rPr lang="en-US" dirty="0" smtClean="0"/>
              <a:t>(</a:t>
            </a:r>
            <a:r>
              <a:rPr lang="en-US" i="1" dirty="0" err="1" smtClean="0"/>
              <a:t>Algoritmo</a:t>
            </a:r>
            <a:r>
              <a:rPr lang="en-US" i="1" dirty="0" smtClean="0"/>
              <a:t> Principal</a:t>
            </a:r>
            <a:r>
              <a:rPr lang="en-US" dirty="0" smtClean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79" y="692696"/>
            <a:ext cx="4599441" cy="631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8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55776" y="-99392"/>
            <a:ext cx="6324600" cy="6292552"/>
          </a:xfrm>
        </p:spPr>
        <p:txBody>
          <a:bodyPr/>
          <a:lstStyle/>
          <a:p>
            <a:pPr marL="0" indent="0">
              <a:buNone/>
            </a:pPr>
            <a:endParaRPr lang="en-US" sz="8000" dirty="0" smtClean="0"/>
          </a:p>
          <a:p>
            <a:pPr marL="0" indent="0" algn="ctr">
              <a:buNone/>
            </a:pPr>
            <a:endParaRPr lang="en-US" sz="8000" dirty="0" smtClean="0"/>
          </a:p>
          <a:p>
            <a:pPr marL="0" indent="0" algn="ctr">
              <a:buNone/>
            </a:pPr>
            <a:r>
              <a:rPr lang="en-US" sz="8000" dirty="0" smtClean="0"/>
              <a:t>PANTALLAS</a:t>
            </a:r>
          </a:p>
        </p:txBody>
      </p:sp>
    </p:spTree>
    <p:extLst>
      <p:ext uri="{BB962C8B-B14F-4D97-AF65-F5344CB8AC3E}">
        <p14:creationId xmlns:p14="http://schemas.microsoft.com/office/powerpoint/2010/main" val="221257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1967806">
  <a:themeElements>
    <a:clrScheme name="manufacturing">
      <a:dk1>
        <a:sysClr val="windowText" lastClr="000000"/>
      </a:dk1>
      <a:lt1>
        <a:srgbClr val="000000"/>
      </a:lt1>
      <a:dk2>
        <a:srgbClr val="1F497D"/>
      </a:dk2>
      <a:lt2>
        <a:srgbClr val="FCC98F"/>
      </a:lt2>
      <a:accent1>
        <a:srgbClr val="AC683B"/>
      </a:accent1>
      <a:accent2>
        <a:srgbClr val="4B2710"/>
      </a:accent2>
      <a:accent3>
        <a:srgbClr val="000000"/>
      </a:accent3>
      <a:accent4>
        <a:srgbClr val="8064A2"/>
      </a:accent4>
      <a:accent5>
        <a:srgbClr val="4BACC6"/>
      </a:accent5>
      <a:accent6>
        <a:srgbClr val="F79646"/>
      </a:accent6>
      <a:hlink>
        <a:srgbClr val="CD884F"/>
      </a:hlink>
      <a:folHlink>
        <a:srgbClr val="A5A5A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S101967806">
  <a:themeElements>
    <a:clrScheme name="manufacturing">
      <a:dk1>
        <a:sysClr val="windowText" lastClr="000000"/>
      </a:dk1>
      <a:lt1>
        <a:srgbClr val="000000"/>
      </a:lt1>
      <a:dk2>
        <a:srgbClr val="1F497D"/>
      </a:dk2>
      <a:lt2>
        <a:srgbClr val="FCC98F"/>
      </a:lt2>
      <a:accent1>
        <a:srgbClr val="AC683B"/>
      </a:accent1>
      <a:accent2>
        <a:srgbClr val="4B2710"/>
      </a:accent2>
      <a:accent3>
        <a:srgbClr val="000000"/>
      </a:accent3>
      <a:accent4>
        <a:srgbClr val="8064A2"/>
      </a:accent4>
      <a:accent5>
        <a:srgbClr val="4BACC6"/>
      </a:accent5>
      <a:accent6>
        <a:srgbClr val="F79646"/>
      </a:accent6>
      <a:hlink>
        <a:srgbClr val="CD884F"/>
      </a:hlink>
      <a:folHlink>
        <a:srgbClr val="A5A5A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TS101967806">
  <a:themeElements>
    <a:clrScheme name="manufacturing">
      <a:dk1>
        <a:sysClr val="windowText" lastClr="000000"/>
      </a:dk1>
      <a:lt1>
        <a:srgbClr val="000000"/>
      </a:lt1>
      <a:dk2>
        <a:srgbClr val="1F497D"/>
      </a:dk2>
      <a:lt2>
        <a:srgbClr val="FCC98F"/>
      </a:lt2>
      <a:accent1>
        <a:srgbClr val="AC683B"/>
      </a:accent1>
      <a:accent2>
        <a:srgbClr val="4B2710"/>
      </a:accent2>
      <a:accent3>
        <a:srgbClr val="000000"/>
      </a:accent3>
      <a:accent4>
        <a:srgbClr val="8064A2"/>
      </a:accent4>
      <a:accent5>
        <a:srgbClr val="4BACC6"/>
      </a:accent5>
      <a:accent6>
        <a:srgbClr val="F79646"/>
      </a:accent6>
      <a:hlink>
        <a:srgbClr val="CD884F"/>
      </a:hlink>
      <a:folHlink>
        <a:srgbClr val="A5A5A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TS101967806">
  <a:themeElements>
    <a:clrScheme name="manufacturing">
      <a:dk1>
        <a:sysClr val="windowText" lastClr="000000"/>
      </a:dk1>
      <a:lt1>
        <a:srgbClr val="000000"/>
      </a:lt1>
      <a:dk2>
        <a:srgbClr val="1F497D"/>
      </a:dk2>
      <a:lt2>
        <a:srgbClr val="FCC98F"/>
      </a:lt2>
      <a:accent1>
        <a:srgbClr val="AC683B"/>
      </a:accent1>
      <a:accent2>
        <a:srgbClr val="4B2710"/>
      </a:accent2>
      <a:accent3>
        <a:srgbClr val="000000"/>
      </a:accent3>
      <a:accent4>
        <a:srgbClr val="8064A2"/>
      </a:accent4>
      <a:accent5>
        <a:srgbClr val="4BACC6"/>
      </a:accent5>
      <a:accent6>
        <a:srgbClr val="F79646"/>
      </a:accent6>
      <a:hlink>
        <a:srgbClr val="CD884F"/>
      </a:hlink>
      <a:folHlink>
        <a:srgbClr val="A5A5A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55063D3-D982-4169-A689-6A617E988B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TS101967806</Template>
  <TotalTime>146</TotalTime>
  <Words>402</Words>
  <Application>Microsoft Office PowerPoint</Application>
  <PresentationFormat>Presentación en pantalla (4:3)</PresentationFormat>
  <Paragraphs>134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TS101967806</vt:lpstr>
      <vt:lpstr>1_TS101967806</vt:lpstr>
      <vt:lpstr>3_TS101967806</vt:lpstr>
      <vt:lpstr>4_TS101967806</vt:lpstr>
      <vt:lpstr>Monitoreo y Control Hidroeléctrico</vt:lpstr>
      <vt:lpstr>Contenidos</vt:lpstr>
      <vt:lpstr>Motivaciones y Beneficios</vt:lpstr>
      <vt:lpstr>Problemática Actual</vt:lpstr>
      <vt:lpstr>Propuesta</vt:lpstr>
      <vt:lpstr>Funcionalidades del Sistema</vt:lpstr>
      <vt:lpstr>Introducción al Diseño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Estudio de Costo – Beneficio</vt:lpstr>
      <vt:lpstr>Estudio de Costo – Beneficio</vt:lpstr>
      <vt:lpstr>Conclusiones</vt:lpstr>
      <vt:lpstr>Presentación de PowerPoint</vt:lpstr>
      <vt:lpstr>¡Muchas Gracias!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Monitoreo y Control Hidroeléctrico</dc:title>
  <dc:creator>Daniel</dc:creator>
  <cp:lastModifiedBy>Adry</cp:lastModifiedBy>
  <cp:revision>16</cp:revision>
  <dcterms:created xsi:type="dcterms:W3CDTF">2011-06-11T03:22:42Z</dcterms:created>
  <dcterms:modified xsi:type="dcterms:W3CDTF">2011-06-14T01:37:18Z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TC019678069991</vt:lpwstr>
  </property>
</Properties>
</file>