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D96E15-31A1-4860-A290-FF5275B71E2F}" type="datetimeFigureOut">
              <a:rPr lang="es-AR" smtClean="0"/>
              <a:pPr/>
              <a:t>03/09/2011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/>
                <a:latin typeface="Calibri" pitchFamily="34" charset="0"/>
                <a:cs typeface="Arial" pitchFamily="34" charset="0"/>
              </a:rPr>
              <a:t>Implementación de </a:t>
            </a:r>
            <a:r>
              <a:rPr lang="es-AR" dirty="0" err="1" smtClean="0">
                <a:effectLst/>
                <a:latin typeface="Calibri" pitchFamily="34" charset="0"/>
                <a:cs typeface="Arial" pitchFamily="34" charset="0"/>
              </a:rPr>
              <a:t>Datawarehouse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“Data </a:t>
            </a:r>
            <a:r>
              <a:rPr lang="es-ES" b="1" dirty="0" err="1" smtClean="0">
                <a:solidFill>
                  <a:schemeClr val="tx1"/>
                </a:solidFill>
              </a:rPr>
              <a:t>Warehousing</a:t>
            </a:r>
            <a:r>
              <a:rPr lang="es-ES" b="1" dirty="0" smtClean="0">
                <a:solidFill>
                  <a:schemeClr val="tx1"/>
                </a:solidFill>
              </a:rPr>
              <a:t> y OLAP para la Industria de Comidas Rápidas”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4283968" y="558924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s-ES" b="1" dirty="0" smtClean="0"/>
              <a:t>ABRAHAM</a:t>
            </a:r>
            <a:r>
              <a:rPr lang="es-ES" b="1" dirty="0"/>
              <a:t>, Leandro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BOTTA, Adrián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FRATTE, Daniel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483768" y="1268759"/>
          <a:ext cx="5400600" cy="545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UML Diagram" r:id="rId3" imgW="5683348" imgH="5746652" progId="Pacestar.Diagram">
                  <p:embed/>
                </p:oleObj>
              </mc:Choice>
              <mc:Fallback>
                <p:oleObj name="UML Diagram" r:id="rId3" imgW="5683348" imgH="5746652" progId="Pacestar.Diagram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268759"/>
                        <a:ext cx="5400600" cy="5452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/>
            <a:r>
              <a:rPr lang="es-AR" dirty="0" smtClean="0"/>
              <a:t>Generación de datos:</a:t>
            </a:r>
          </a:p>
          <a:p>
            <a:pPr lvl="1"/>
            <a:r>
              <a:rPr lang="es-AR" dirty="0" smtClean="0"/>
              <a:t>Aplicación </a:t>
            </a:r>
            <a:r>
              <a:rPr lang="es-AR" dirty="0" err="1" smtClean="0"/>
              <a:t>Delphi</a:t>
            </a:r>
            <a:endParaRPr lang="es-AR" dirty="0" smtClean="0"/>
          </a:p>
          <a:p>
            <a:pPr lvl="1"/>
            <a:r>
              <a:rPr lang="es-AR" dirty="0" smtClean="0"/>
              <a:t>Poblar la BD Relacional Access (almacén intermedio)</a:t>
            </a:r>
          </a:p>
          <a:p>
            <a:pPr lvl="1"/>
            <a:r>
              <a:rPr lang="es-AR" dirty="0" smtClean="0"/>
              <a:t>Se pobló el almacén intermedio con información de varios periodos anteriores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intermedio</a:t>
            </a:r>
          </a:p>
        </p:txBody>
      </p:sp>
      <p:pic>
        <p:nvPicPr>
          <p:cNvPr id="5" name="4 Imagen" descr="BDRelacion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060848"/>
            <a:ext cx="685890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intermedio:</a:t>
            </a:r>
          </a:p>
        </p:txBody>
      </p:sp>
      <p:pic>
        <p:nvPicPr>
          <p:cNvPr id="6" name="5 Imagen" descr="BDRelaciona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22643"/>
            <a:ext cx="6878960" cy="471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Migración a</a:t>
            </a:r>
            <a:r>
              <a:rPr lang="es-AR" dirty="0" smtClean="0">
                <a:sym typeface="Wingdings" pitchFamily="2" charset="2"/>
              </a:rPr>
              <a:t> SQL Server</a:t>
            </a:r>
          </a:p>
          <a:p>
            <a:pPr lvl="1"/>
            <a:r>
              <a:rPr lang="es-ES" dirty="0" smtClean="0"/>
              <a:t>Herramienta Microsoft SQL Server </a:t>
            </a:r>
            <a:r>
              <a:rPr lang="es-ES" dirty="0" err="1" smtClean="0"/>
              <a:t>Migration</a:t>
            </a:r>
            <a:r>
              <a:rPr lang="es-ES" dirty="0" smtClean="0"/>
              <a:t> </a:t>
            </a:r>
            <a:r>
              <a:rPr lang="es-ES" dirty="0" err="1" smtClean="0"/>
              <a:t>Assistant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Access v4.2</a:t>
            </a:r>
          </a:p>
          <a:p>
            <a:pPr lvl="1"/>
            <a:r>
              <a:rPr lang="es-ES" dirty="0" smtClean="0"/>
              <a:t>Base de datos relacional de Access a SQL server</a:t>
            </a:r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 marL="596646" indent="-514350"/>
            <a:r>
              <a:rPr lang="es-AR" dirty="0" smtClean="0"/>
              <a:t>Generación del </a:t>
            </a:r>
            <a:r>
              <a:rPr lang="es-AR" dirty="0" err="1" smtClean="0"/>
              <a:t>Datawarehouse</a:t>
            </a:r>
            <a:endParaRPr lang="es-AR" dirty="0" smtClean="0"/>
          </a:p>
          <a:p>
            <a:pPr marL="596646" indent="-514350"/>
            <a:r>
              <a:rPr lang="es-AR" dirty="0" smtClean="0">
                <a:sym typeface="Wingdings" pitchFamily="2" charset="2"/>
              </a:rPr>
              <a:t>Herramienta </a:t>
            </a:r>
            <a:r>
              <a:rPr lang="es-ES" dirty="0" smtClean="0"/>
              <a:t>“SQL Server Business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Studio” (BIDS) </a:t>
            </a:r>
            <a:endParaRPr lang="es-AR" dirty="0" smtClean="0">
              <a:sym typeface="Wingdings" pitchFamily="2" charset="2"/>
            </a:endParaRPr>
          </a:p>
          <a:p>
            <a:pPr lvl="1"/>
            <a:r>
              <a:rPr lang="es-AR" dirty="0" smtClean="0"/>
              <a:t>Creación de la fuente de datos (BD SQL Server migrada)</a:t>
            </a:r>
          </a:p>
          <a:p>
            <a:pPr lvl="1"/>
            <a:r>
              <a:rPr lang="es-AR" dirty="0" smtClean="0"/>
              <a:t>Creación de las vistas</a:t>
            </a:r>
          </a:p>
          <a:p>
            <a:pPr lvl="1"/>
            <a:r>
              <a:rPr lang="es-AR" dirty="0" smtClean="0"/>
              <a:t>Creación de Dimensiones necesarias</a:t>
            </a:r>
          </a:p>
          <a:p>
            <a:pPr lvl="1"/>
            <a:r>
              <a:rPr lang="es-AR" dirty="0" smtClean="0"/>
              <a:t>Creación de los cubos necesarios</a:t>
            </a:r>
          </a:p>
          <a:p>
            <a:pPr lvl="2"/>
            <a:r>
              <a:rPr lang="es-AR" dirty="0" smtClean="0"/>
              <a:t>Medidas</a:t>
            </a:r>
          </a:p>
          <a:p>
            <a:pPr lvl="2"/>
            <a:r>
              <a:rPr lang="es-AR" dirty="0" smtClean="0"/>
              <a:t>Dimensiones</a:t>
            </a:r>
          </a:p>
          <a:p>
            <a:pPr lvl="1"/>
            <a:r>
              <a:rPr lang="es-AR" dirty="0" smtClean="0"/>
              <a:t>Procesar los cubos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Navegación de los cubos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Browser: arrastramos medidas y dimensiones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7560840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MS Excel</a:t>
            </a:r>
          </a:p>
          <a:p>
            <a:r>
              <a:rPr lang="es-AR" dirty="0" smtClean="0"/>
              <a:t>Extracción de los datos del </a:t>
            </a:r>
            <a:r>
              <a:rPr lang="es-AR" dirty="0" err="1" smtClean="0"/>
              <a:t>Warehouse</a:t>
            </a:r>
            <a:endParaRPr lang="es-AR" dirty="0" smtClean="0"/>
          </a:p>
          <a:p>
            <a:r>
              <a:rPr lang="es-AR" dirty="0" smtClean="0"/>
              <a:t>Presentación de los datos en Interfaz amigable</a:t>
            </a:r>
          </a:p>
          <a:p>
            <a:r>
              <a:rPr lang="es-AR" dirty="0" smtClean="0"/>
              <a:t>Reportes y gráficos</a:t>
            </a:r>
          </a:p>
          <a:p>
            <a:r>
              <a:rPr lang="es-AR" dirty="0" smtClean="0"/>
              <a:t>Capacidad de filtrar y operar entre las dimensiones de forma sencilla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Tienda y área</a:t>
            </a:r>
          </a:p>
        </p:txBody>
      </p:sp>
      <p:pic>
        <p:nvPicPr>
          <p:cNvPr id="5" name="384 Imagen" descr="Grafic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2636912"/>
            <a:ext cx="658845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tipo de venta</a:t>
            </a:r>
          </a:p>
        </p:txBody>
      </p:sp>
      <p:pic>
        <p:nvPicPr>
          <p:cNvPr id="5" name="17 Imagen" descr="Grafico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420888"/>
            <a:ext cx="6494993" cy="377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Evolución en el tiempo</a:t>
            </a:r>
          </a:p>
        </p:txBody>
      </p:sp>
      <p:pic>
        <p:nvPicPr>
          <p:cNvPr id="6" name="26 Imagen" descr="Grafico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694849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</a:t>
            </a:r>
            <a:r>
              <a:rPr lang="es-AR" dirty="0" err="1" smtClean="0"/>
              <a:t>Item</a:t>
            </a:r>
            <a:r>
              <a:rPr lang="es-AR" dirty="0" smtClean="0"/>
              <a:t> de </a:t>
            </a:r>
            <a:r>
              <a:rPr lang="es-AR" dirty="0" err="1" smtClean="0"/>
              <a:t>Menu</a:t>
            </a:r>
            <a:endParaRPr lang="es-AR" dirty="0" smtClean="0"/>
          </a:p>
        </p:txBody>
      </p:sp>
      <p:pic>
        <p:nvPicPr>
          <p:cNvPr id="5" name="38 Imagen" descr="Grafico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420888"/>
            <a:ext cx="72008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Porcentaje de ventas por compañía madre</a:t>
            </a:r>
          </a:p>
        </p:txBody>
      </p:sp>
      <p:pic>
        <p:nvPicPr>
          <p:cNvPr id="6" name="57 Imagen" descr="grafico1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492896"/>
            <a:ext cx="6912768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Compras por tienda y área</a:t>
            </a:r>
          </a:p>
        </p:txBody>
      </p:sp>
      <p:pic>
        <p:nvPicPr>
          <p:cNvPr id="7" name="385 Imagen" descr="Grafico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492896"/>
            <a:ext cx="748883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Evolución de compras en el tiempo</a:t>
            </a:r>
          </a:p>
        </p:txBody>
      </p:sp>
      <p:pic>
        <p:nvPicPr>
          <p:cNvPr id="5" name="10 Imagen" descr="Grafico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6"/>
            <a:ext cx="7704856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Ventas VS Compras en el tiempo</a:t>
            </a:r>
          </a:p>
        </p:txBody>
      </p:sp>
      <p:pic>
        <p:nvPicPr>
          <p:cNvPr id="6" name="51 Imagen" descr="Grafico9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763284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Evaluación temporal de motivación y satisfacción</a:t>
            </a:r>
          </a:p>
        </p:txBody>
      </p:sp>
      <p:pic>
        <p:nvPicPr>
          <p:cNvPr id="5" name="61 Imagen" descr="Gradico1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7776864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Motivación y satisfacción por empresa y tienda</a:t>
            </a:r>
          </a:p>
        </p:txBody>
      </p:sp>
      <p:pic>
        <p:nvPicPr>
          <p:cNvPr id="6" name="62 Imagen" descr="Grafico1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756084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del Caso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00808"/>
            <a:ext cx="7848872" cy="4338808"/>
          </a:xfrm>
        </p:spPr>
        <p:txBody>
          <a:bodyPr/>
          <a:lstStyle/>
          <a:p>
            <a:r>
              <a:rPr lang="es-ES" dirty="0" smtClean="0"/>
              <a:t>Negocio de la comida rápida: “</a:t>
            </a:r>
            <a:r>
              <a:rPr lang="es-ES" dirty="0" err="1" smtClean="0"/>
              <a:t>Springwood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Industria altamente competitiva</a:t>
            </a:r>
          </a:p>
          <a:p>
            <a:r>
              <a:rPr lang="es-ES" dirty="0" smtClean="0"/>
              <a:t>Cambios pequeños en operaciones </a:t>
            </a:r>
          </a:p>
          <a:p>
            <a:pPr lvl="1"/>
            <a:r>
              <a:rPr lang="es-ES" dirty="0" smtClean="0"/>
              <a:t>Gran impacto en la línea de operaciones. </a:t>
            </a:r>
          </a:p>
          <a:p>
            <a:r>
              <a:rPr lang="es-ES" dirty="0" smtClean="0"/>
              <a:t>Necesidad de acceso rápido a la información completa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Relacional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518457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Cubo Ventas-Productos</a:t>
            </a:r>
            <a:endParaRPr lang="es-AR" dirty="0"/>
          </a:p>
        </p:txBody>
      </p:sp>
      <p:pic>
        <p:nvPicPr>
          <p:cNvPr id="5" name="7 Imagen" descr="Cub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1772816"/>
            <a:ext cx="5472608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Costo Principal</a:t>
            </a:r>
            <a:endParaRPr lang="es-AR" dirty="0"/>
          </a:p>
        </p:txBody>
      </p:sp>
      <p:pic>
        <p:nvPicPr>
          <p:cNvPr id="5" name="8 Imagen" descr="Cubo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6768752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Ventas Principal</a:t>
            </a:r>
            <a:endParaRPr lang="es-AR" dirty="0"/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5904656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Encuestas</a:t>
            </a:r>
            <a:endParaRPr lang="es-AR" dirty="0"/>
          </a:p>
        </p:txBody>
      </p:sp>
      <p:pic>
        <p:nvPicPr>
          <p:cNvPr id="5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688632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err="1" smtClean="0"/>
              <a:t>E</a:t>
            </a:r>
            <a:r>
              <a:rPr lang="es-AR" dirty="0" err="1" smtClean="0"/>
              <a:t>xtraction</a:t>
            </a:r>
            <a:r>
              <a:rPr lang="es-AR" dirty="0" smtClean="0"/>
              <a:t>:  se extraen los datos de las diversas fuentes (formatos, </a:t>
            </a:r>
            <a:r>
              <a:rPr lang="es-AR" dirty="0" err="1" smtClean="0"/>
              <a:t>origenes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) primarias </a:t>
            </a:r>
          </a:p>
          <a:p>
            <a:r>
              <a:rPr lang="es-AR" b="1" dirty="0" err="1" smtClean="0"/>
              <a:t>T</a:t>
            </a:r>
            <a:r>
              <a:rPr lang="es-AR" dirty="0" err="1" smtClean="0"/>
              <a:t>ransformation</a:t>
            </a:r>
            <a:r>
              <a:rPr lang="es-AR" dirty="0" smtClean="0"/>
              <a:t>:  se llevan a un formato único manteniendo la consistencia y las referencias</a:t>
            </a:r>
          </a:p>
          <a:p>
            <a:r>
              <a:rPr lang="es-AR" b="1" dirty="0" smtClean="0"/>
              <a:t>L</a:t>
            </a:r>
            <a:r>
              <a:rPr lang="es-AR" dirty="0" smtClean="0"/>
              <a:t>oad: se realiza la carga del almacén de datos con todas estas fuentes.</a:t>
            </a:r>
            <a:endParaRPr lang="es-AR" b="1" dirty="0" smtClean="0"/>
          </a:p>
          <a:p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256</TotalTime>
  <Words>375</Words>
  <Application>Microsoft Office PowerPoint</Application>
  <PresentationFormat>Presentación en pantalla (4:3)</PresentationFormat>
  <Paragraphs>77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Solsticio</vt:lpstr>
      <vt:lpstr>UML Diagram</vt:lpstr>
      <vt:lpstr>Implementación de Datawarehouse</vt:lpstr>
      <vt:lpstr>Marco teórico</vt:lpstr>
      <vt:lpstr>Descripción del Caso</vt:lpstr>
      <vt:lpstr>Modelo Relacional</vt:lpstr>
      <vt:lpstr>Solución propuesta</vt:lpstr>
      <vt:lpstr>Solución propuesta</vt:lpstr>
      <vt:lpstr>Solución propuesta</vt:lpstr>
      <vt:lpstr>Solución propuesta</vt:lpstr>
      <vt:lpstr>Proceso de ETL</vt:lpstr>
      <vt:lpstr>Proceso de ETL</vt:lpstr>
      <vt:lpstr>Proceso de ETL</vt:lpstr>
      <vt:lpstr>Proceso de ETL</vt:lpstr>
      <vt:lpstr>Proceso de ETL</vt:lpstr>
      <vt:lpstr>Proceso de ETL</vt:lpstr>
      <vt:lpstr>Proceso de ETL</vt:lpstr>
      <vt:lpstr>Navegación de los cubos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Datawarehouse</dc:title>
  <dc:creator>Leandro</dc:creator>
  <cp:lastModifiedBy>Adrian</cp:lastModifiedBy>
  <cp:revision>22</cp:revision>
  <dcterms:created xsi:type="dcterms:W3CDTF">2011-08-31T21:16:20Z</dcterms:created>
  <dcterms:modified xsi:type="dcterms:W3CDTF">2011-09-03T15:38:23Z</dcterms:modified>
</cp:coreProperties>
</file>