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  <p:sldMasterId id="2147483696" r:id="rId4"/>
    <p:sldMasterId id="2147483708" r:id="rId5"/>
  </p:sldMasterIdLst>
  <p:notesMasterIdLst>
    <p:notesMasterId r:id="rId24"/>
  </p:notesMasterIdLst>
  <p:sldIdLst>
    <p:sldId id="256" r:id="rId6"/>
    <p:sldId id="257" r:id="rId7"/>
    <p:sldId id="263" r:id="rId8"/>
    <p:sldId id="264" r:id="rId9"/>
    <p:sldId id="258" r:id="rId10"/>
    <p:sldId id="265" r:id="rId11"/>
    <p:sldId id="259" r:id="rId12"/>
    <p:sldId id="260" r:id="rId13"/>
    <p:sldId id="262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FFFFF"/>
    <a:srgbClr val="CD884F"/>
    <a:srgbClr val="4B2710"/>
    <a:srgbClr val="AE683B"/>
    <a:srgbClr val="FCC9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0" autoAdjust="0"/>
    <p:restoredTop sz="94660"/>
  </p:normalViewPr>
  <p:slideViewPr>
    <p:cSldViewPr>
      <p:cViewPr varScale="1">
        <p:scale>
          <a:sx n="72" d="100"/>
          <a:sy n="72" d="100"/>
        </p:scale>
        <p:origin x="-99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0D0DBC-C732-4BE1-BFCF-34EE5E216BA4}" type="datetimeFigureOut">
              <a:rPr lang="en-US"/>
              <a:pPr>
                <a:defRPr/>
              </a:pPr>
              <a:t>6/14/2011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6064F10-BAED-496E-9726-051A5C55FD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2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8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9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8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92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76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7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5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7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2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06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0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77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797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16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2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567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943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672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83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27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011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97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10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46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3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996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598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350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6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7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2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9632" y="5805264"/>
            <a:ext cx="670364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Monitoreo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Control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Hidroeléctrico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09800" y="6324600"/>
            <a:ext cx="5029200" cy="5334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Proyecto</a:t>
            </a:r>
            <a:r>
              <a:rPr lang="en-US" dirty="0" smtClean="0">
                <a:latin typeface="Arial" charset="0"/>
                <a:cs typeface="Arial" charset="0"/>
              </a:rPr>
              <a:t>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51720" y="332656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charset="0"/>
                <a:cs typeface="Arial" charset="0"/>
              </a:rPr>
              <a:t>Ingeniería</a:t>
            </a:r>
            <a:r>
              <a:rPr lang="en-US" dirty="0" smtClean="0">
                <a:latin typeface="Arial" charset="0"/>
                <a:cs typeface="Arial" charset="0"/>
              </a:rPr>
              <a:t> en </a:t>
            </a:r>
            <a:r>
              <a:rPr lang="en-US" dirty="0" err="1" smtClean="0">
                <a:latin typeface="Arial" charset="0"/>
                <a:cs typeface="Arial" charset="0"/>
              </a:rPr>
              <a:t>Sistemas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Información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9188" y="58090"/>
            <a:ext cx="967308" cy="990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25446"/>
            <a:ext cx="922983" cy="922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86" y="358391"/>
            <a:ext cx="7269238" cy="647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Principal (Control)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6674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061705"/>
            <a:ext cx="8119546" cy="5247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Históricos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415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214" y="692696"/>
            <a:ext cx="8122606" cy="581996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Simulación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0662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058523"/>
            <a:ext cx="8089724" cy="5137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299223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Configuración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351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838200"/>
          </a:xfrm>
        </p:spPr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91000"/>
          </a:xfrm>
        </p:spPr>
        <p:txBody>
          <a:bodyPr/>
          <a:lstStyle/>
          <a:p>
            <a:r>
              <a:rPr lang="es-AR" dirty="0" smtClean="0"/>
              <a:t>Recursos Físicos y Humanos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840809"/>
              </p:ext>
            </p:extLst>
          </p:nvPr>
        </p:nvGraphicFramePr>
        <p:xfrm>
          <a:off x="1187624" y="2564904"/>
          <a:ext cx="6480719" cy="4104450"/>
        </p:xfrm>
        <a:graphic>
          <a:graphicData uri="http://schemas.openxmlformats.org/drawingml/2006/table">
            <a:tbl>
              <a:tblPr/>
              <a:tblGrid>
                <a:gridCol w="2392637"/>
                <a:gridCol w="2044041"/>
                <a:gridCol w="2044041"/>
              </a:tblGrid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Sensores y Actuadores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$ 3.280,00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3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Cableado e Infraestructura de Comunicaciones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Terminales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$ 1.500,00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(horas)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 Humanos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260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 algn="ctr">
              <a:buNone/>
            </a:pPr>
            <a:r>
              <a:rPr lang="es-AR" sz="1400" i="1" dirty="0" smtClean="0"/>
              <a:t>Estimación preliminar sobre los resultados económicos de este proyecto (datos previos a supervisión de la alta gerencia).</a:t>
            </a:r>
            <a:endParaRPr lang="es-AR" sz="1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6619"/>
              </p:ext>
            </p:extLst>
          </p:nvPr>
        </p:nvGraphicFramePr>
        <p:xfrm>
          <a:off x="1619672" y="2996954"/>
          <a:ext cx="5760640" cy="24482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06631"/>
                <a:gridCol w="2654009"/>
              </a:tblGrid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COSTO TOTAL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$ 72.543,60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DÓLAR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4,12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PORCENTAJE DE GANANCIA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150%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(dólares)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USD 44.019,17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(pesos arg)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$ 181.359,00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GANANCIA PARA LA EMPRESA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</a:rPr>
                        <a:t>$ 108.815,40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207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9604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Se hace evidente la necesidad de un sistema de monitoreo en procesos industriales que haga de soporte a la sociedad (industria energética, agraria, etc.).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</a:t>
            </a:r>
            <a:r>
              <a:rPr lang="es-ES" dirty="0" smtClean="0"/>
              <a:t>proyecto es económicamente viable según los cálculos iniciales</a:t>
            </a:r>
            <a:r>
              <a:rPr lang="es-E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debido a sus costos relativamente bajos el proyecto deja un gran margen de ganancia para la empresa. </a:t>
            </a:r>
            <a:endParaRPr lang="es-E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</a:t>
            </a:r>
            <a:r>
              <a:rPr lang="es-ES" dirty="0" smtClean="0"/>
              <a:t>proyecto servirá de base para futuras implementaciones de sistemas SCADA de características </a:t>
            </a:r>
            <a:r>
              <a:rPr lang="es-ES" dirty="0" smtClean="0"/>
              <a:t>similares.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desarrollo de este tipo de proyectos puede introducir a la empresa en un nuevo mercado muy rentable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64575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404664"/>
            <a:ext cx="6324600" cy="5788496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¿</a:t>
            </a:r>
            <a:r>
              <a:rPr lang="en-US" sz="4000" dirty="0" err="1"/>
              <a:t>Preguntas</a:t>
            </a:r>
            <a:r>
              <a:rPr lang="en-US" sz="4000" dirty="0"/>
              <a:t>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2088232" cy="242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8381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 smtClean="0"/>
              <a:t>Equipo </a:t>
            </a:r>
            <a:r>
              <a:rPr lang="es-ES" dirty="0" err="1" smtClean="0"/>
              <a:t>HydroSCADA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824536" cy="3123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668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Contenidos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sz="2400" dirty="0" err="1" smtClean="0"/>
              <a:t>Motivaciones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Proyecto</a:t>
            </a:r>
            <a:endParaRPr lang="en-US" sz="2400" dirty="0" smtClean="0"/>
          </a:p>
          <a:p>
            <a:r>
              <a:rPr lang="en-US" sz="2400" dirty="0" err="1" smtClean="0"/>
              <a:t>Problemática</a:t>
            </a:r>
            <a:r>
              <a:rPr lang="en-US" sz="2400" dirty="0" smtClean="0"/>
              <a:t> Actual</a:t>
            </a:r>
          </a:p>
          <a:p>
            <a:r>
              <a:rPr lang="en-US" sz="2400" dirty="0" err="1" smtClean="0"/>
              <a:t>Propuesta</a:t>
            </a:r>
            <a:endParaRPr lang="en-US" sz="2400" dirty="0" smtClean="0"/>
          </a:p>
          <a:p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Introducción</a:t>
            </a:r>
            <a:r>
              <a:rPr lang="en-US" sz="2400" dirty="0" smtClean="0"/>
              <a:t> al </a:t>
            </a:r>
            <a:r>
              <a:rPr lang="en-US" sz="2400" dirty="0" err="1" smtClean="0"/>
              <a:t>Diseño</a:t>
            </a:r>
            <a:endParaRPr lang="en-US" sz="2400" dirty="0" smtClean="0"/>
          </a:p>
          <a:p>
            <a:r>
              <a:rPr lang="en-US" sz="2400" dirty="0" err="1" smtClean="0"/>
              <a:t>Pantallas</a:t>
            </a:r>
            <a:endParaRPr lang="en-US" sz="2400" dirty="0" smtClean="0"/>
          </a:p>
          <a:p>
            <a:r>
              <a:rPr lang="en-US" sz="2400" dirty="0" err="1" smtClean="0"/>
              <a:t>Estudio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</a:t>
            </a:r>
            <a:r>
              <a:rPr lang="en-US" sz="2400" dirty="0" smtClean="0"/>
              <a:t> – </a:t>
            </a:r>
            <a:r>
              <a:rPr lang="en-US" sz="2400" dirty="0" err="1" smtClean="0"/>
              <a:t>Beneficio</a:t>
            </a:r>
            <a:endParaRPr lang="en-US" sz="2400" dirty="0" smtClean="0"/>
          </a:p>
          <a:p>
            <a:r>
              <a:rPr lang="en-US" sz="2400" dirty="0" err="1" smtClean="0"/>
              <a:t>Conclusiones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Motivaciones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Beneficios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situación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energética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país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En Mendoza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energías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viables</a:t>
            </a:r>
            <a:r>
              <a:rPr lang="en-US" sz="2800" dirty="0" smtClean="0"/>
              <a:t> son la </a:t>
            </a:r>
            <a:r>
              <a:rPr lang="en-US" sz="2800" dirty="0" err="1" smtClean="0"/>
              <a:t>hidroeléctrica</a:t>
            </a:r>
            <a:r>
              <a:rPr lang="en-US" sz="2800" dirty="0" smtClean="0"/>
              <a:t> y la solar.</a:t>
            </a:r>
            <a:r>
              <a:rPr lang="en-US" sz="2800" dirty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ésta</a:t>
            </a:r>
            <a:r>
              <a:rPr lang="en-US" sz="2800" dirty="0" smtClean="0"/>
              <a:t> </a:t>
            </a:r>
            <a:r>
              <a:rPr lang="en-US" sz="2800" dirty="0" err="1" smtClean="0"/>
              <a:t>última</a:t>
            </a:r>
            <a:r>
              <a:rPr lang="en-US" sz="2800" dirty="0" smtClean="0"/>
              <a:t>, hoy en </a:t>
            </a:r>
            <a:r>
              <a:rPr lang="en-US" sz="2800" dirty="0" err="1" smtClean="0"/>
              <a:t>día</a:t>
            </a:r>
            <a:r>
              <a:rPr lang="en-US" sz="2800" dirty="0" smtClean="0"/>
              <a:t> </a:t>
            </a:r>
            <a:r>
              <a:rPr lang="en-US" sz="2800" dirty="0" err="1" smtClean="0"/>
              <a:t>tiene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baja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costo</a:t>
            </a:r>
            <a:r>
              <a:rPr lang="en-US" sz="2800" dirty="0" smtClean="0"/>
              <a:t> – </a:t>
            </a:r>
            <a:r>
              <a:rPr lang="en-US" sz="2800" dirty="0" err="1" smtClean="0"/>
              <a:t>beneficio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6266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Problemática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Actual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2636912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Emergencia</a:t>
            </a:r>
            <a:r>
              <a:rPr lang="en-US" sz="2400" dirty="0" smtClean="0"/>
              <a:t> </a:t>
            </a:r>
            <a:r>
              <a:rPr lang="en-US" sz="2400" dirty="0" err="1" smtClean="0"/>
              <a:t>Hídrica</a:t>
            </a:r>
            <a:r>
              <a:rPr lang="en-US" sz="2400" dirty="0" smtClean="0"/>
              <a:t> en Mendoza.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Restricciones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Irrigación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Cultivos</a:t>
            </a:r>
            <a:r>
              <a:rPr lang="en-US" sz="2400" dirty="0" smtClean="0"/>
              <a:t>, </a:t>
            </a:r>
            <a:r>
              <a:rPr lang="en-US" sz="2400" dirty="0" err="1" smtClean="0"/>
              <a:t>Ganadería</a:t>
            </a:r>
            <a:r>
              <a:rPr lang="en-US" sz="2400" dirty="0" smtClean="0"/>
              <a:t>, </a:t>
            </a:r>
            <a:r>
              <a:rPr lang="en-US" sz="2400" dirty="0" err="1" smtClean="0"/>
              <a:t>Zona</a:t>
            </a:r>
            <a:r>
              <a:rPr lang="en-US" sz="2400" dirty="0" smtClean="0"/>
              <a:t> Industrial, etc.).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Carencia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494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Propuesta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smtClean="0"/>
              <a:t>SCADA Hydro®</a:t>
            </a:r>
            <a:r>
              <a:rPr lang="en-US" dirty="0" smtClean="0"/>
              <a:t>, 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Central </a:t>
            </a:r>
            <a:r>
              <a:rPr lang="en-US" dirty="0" err="1" smtClean="0"/>
              <a:t>Hidroeléctrica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Condarco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especificaciones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MODBUS Protocol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 de </a:t>
            </a:r>
            <a:r>
              <a:rPr lang="en-US" dirty="0" err="1" smtClean="0"/>
              <a:t>Diseño</a:t>
            </a:r>
            <a:r>
              <a:rPr lang="en-US" dirty="0" smtClean="0"/>
              <a:t> Visual de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Modelado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4900966"/>
            <a:ext cx="230425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sz="2400" dirty="0" err="1">
                <a:latin typeface="Tahoma" pitchFamily="112" charset="0"/>
                <a:cs typeface="Tahoma" pitchFamily="112" charset="0"/>
              </a:rPr>
              <a:t>Funcionalidades</a:t>
            </a:r>
            <a:r>
              <a:rPr lang="en-US" sz="2400" dirty="0">
                <a:latin typeface="Tahoma" pitchFamily="112" charset="0"/>
                <a:cs typeface="Tahoma" pitchFamily="112" charset="0"/>
              </a:rPr>
              <a:t> del </a:t>
            </a:r>
            <a:r>
              <a:rPr lang="en-US" sz="2400" dirty="0" err="1">
                <a:latin typeface="Tahoma" pitchFamily="112" charset="0"/>
                <a:cs typeface="Tahoma" pitchFamily="112" charset="0"/>
              </a:rPr>
              <a:t>Sistema</a:t>
            </a:r>
            <a:endParaRPr lang="en-US" sz="2400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Diagrama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Casos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7079" y="2420888"/>
            <a:ext cx="67569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80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Introducción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Diseño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de Control </a:t>
            </a:r>
            <a:r>
              <a:rPr lang="en-US" dirty="0" err="1" smtClean="0"/>
              <a:t>Automático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Modelo</a:t>
            </a:r>
            <a:r>
              <a:rPr lang="en-US" b="1" dirty="0" smtClean="0"/>
              <a:t> Base: </a:t>
            </a: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sectores</a:t>
            </a:r>
            <a:r>
              <a:rPr lang="en-US" dirty="0" smtClean="0"/>
              <a:t> de la </a:t>
            </a:r>
            <a:r>
              <a:rPr lang="en-US" dirty="0" err="1" smtClean="0"/>
              <a:t>planta</a:t>
            </a:r>
            <a:r>
              <a:rPr lang="en-US" dirty="0" smtClean="0"/>
              <a:t> sin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5104"/>
            <a:ext cx="615759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13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260646"/>
            <a:ext cx="6324600" cy="380256"/>
          </a:xfrm>
        </p:spPr>
        <p:txBody>
          <a:bodyPr/>
          <a:lstStyle/>
          <a:p>
            <a:r>
              <a:rPr lang="en-US" b="1" dirty="0" err="1" smtClean="0"/>
              <a:t>Módulo</a:t>
            </a:r>
            <a:r>
              <a:rPr lang="en-US" b="1" dirty="0" smtClean="0"/>
              <a:t> de Control </a:t>
            </a:r>
            <a:r>
              <a:rPr lang="en-US" b="1" dirty="0" err="1" smtClean="0"/>
              <a:t>Automático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Algoritmo</a:t>
            </a:r>
            <a:r>
              <a:rPr lang="en-US" i="1" dirty="0" smtClean="0"/>
              <a:t> Principal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79" y="692696"/>
            <a:ext cx="4599441" cy="63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78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-99392"/>
            <a:ext cx="6324600" cy="6292552"/>
          </a:xfrm>
        </p:spPr>
        <p:txBody>
          <a:bodyPr/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xmlns="" val="221257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5063D3-D982-4169-A689-6A617E988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TS101967806</Template>
  <TotalTime>152</TotalTime>
  <Words>441</Words>
  <Application>Microsoft Office PowerPoint</Application>
  <PresentationFormat>Presentación en pantalla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TS101967806</vt:lpstr>
      <vt:lpstr>1_TS101967806</vt:lpstr>
      <vt:lpstr>3_TS101967806</vt:lpstr>
      <vt:lpstr>4_TS101967806</vt:lpstr>
      <vt:lpstr>Monitoreo y Control Hidroeléctrico</vt:lpstr>
      <vt:lpstr>Contenidos</vt:lpstr>
      <vt:lpstr>Motivaciones y Beneficios</vt:lpstr>
      <vt:lpstr>Problemática Actual</vt:lpstr>
      <vt:lpstr>Propuesta</vt:lpstr>
      <vt:lpstr>Funcionalidades del Sistema</vt:lpstr>
      <vt:lpstr>Introducción al Diseño</vt:lpstr>
      <vt:lpstr>Diapositiva 8</vt:lpstr>
      <vt:lpstr>Diapositiva 9</vt:lpstr>
      <vt:lpstr>Diapositiva 10</vt:lpstr>
      <vt:lpstr>Diapositiva 11</vt:lpstr>
      <vt:lpstr>Diapositiva 12</vt:lpstr>
      <vt:lpstr>Diapositiva 13</vt:lpstr>
      <vt:lpstr>Estudio de Costo – Beneficio</vt:lpstr>
      <vt:lpstr>Estudio de Costo – Beneficio</vt:lpstr>
      <vt:lpstr>Conclusiones</vt:lpstr>
      <vt:lpstr>Diapositiva 17</vt:lpstr>
      <vt:lpstr>¡Muchas 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Hidroeléctrico</dc:title>
  <dc:creator>Daniel</dc:creator>
  <cp:lastModifiedBy>Leandro</cp:lastModifiedBy>
  <cp:revision>17</cp:revision>
  <dcterms:created xsi:type="dcterms:W3CDTF">2011-06-11T03:22:42Z</dcterms:created>
  <dcterms:modified xsi:type="dcterms:W3CDTF">2011-06-14T12:47:01Z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TC019678069991</vt:lpwstr>
  </property>
</Properties>
</file>