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74" r:id="rId4"/>
    <p:sldId id="262" r:id="rId5"/>
    <p:sldId id="257" r:id="rId6"/>
    <p:sldId id="263" r:id="rId7"/>
    <p:sldId id="271" r:id="rId8"/>
    <p:sldId id="259" r:id="rId9"/>
    <p:sldId id="264" r:id="rId10"/>
    <p:sldId id="270" r:id="rId11"/>
    <p:sldId id="265" r:id="rId12"/>
    <p:sldId id="272" r:id="rId13"/>
    <p:sldId id="266" r:id="rId14"/>
    <p:sldId id="273" r:id="rId15"/>
    <p:sldId id="268" r:id="rId16"/>
    <p:sldId id="275" r:id="rId17"/>
    <p:sldId id="261" r:id="rId18"/>
    <p:sldId id="258" r:id="rId19"/>
    <p:sldId id="269"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6395" autoAdjust="0"/>
  </p:normalViewPr>
  <p:slideViewPr>
    <p:cSldViewPr snapToGrid="0">
      <p:cViewPr>
        <p:scale>
          <a:sx n="60" d="100"/>
          <a:sy n="60" d="100"/>
        </p:scale>
        <p:origin x="2208" y="8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217E9-14BA-49DA-B20D-AB9DC43CD78F}" type="datetimeFigureOut">
              <a:rPr lang="ru-RU" smtClean="0"/>
              <a:t>18.07.2017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CB66A-E5D6-403E-88BC-729902E8BB8C}" type="slidenum">
              <a:rPr lang="ru-RU" smtClean="0"/>
              <a:t>‹#›</a:t>
            </a:fld>
            <a:endParaRPr lang="ru-RU"/>
          </a:p>
        </p:txBody>
      </p:sp>
    </p:spTree>
    <p:extLst>
      <p:ext uri="{BB962C8B-B14F-4D97-AF65-F5344CB8AC3E}">
        <p14:creationId xmlns:p14="http://schemas.microsoft.com/office/powerpoint/2010/main" val="296819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B826932-81A0-40F2-B539-3352B158408A}" type="datetime1">
              <a:rPr lang="ru-RU" smtClean="0"/>
              <a:t>18.07.2017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
        <p:nvSpPr>
          <p:cNvPr id="7" name="TextBox 6"/>
          <p:cNvSpPr txBox="1"/>
          <p:nvPr userDrawn="1"/>
        </p:nvSpPr>
        <p:spPr>
          <a:xfrm>
            <a:off x="1524000" y="5349875"/>
            <a:ext cx="7567713"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3rd International Summer School on Intelligent Agents in Automation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20th - 28th of July 2017, University of Applied Sciences Emden-Leer, Germany</a:t>
            </a:r>
          </a:p>
        </p:txBody>
      </p:sp>
    </p:spTree>
    <p:extLst>
      <p:ext uri="{BB962C8B-B14F-4D97-AF65-F5344CB8AC3E}">
        <p14:creationId xmlns:p14="http://schemas.microsoft.com/office/powerpoint/2010/main" val="42086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C9D899-A30F-477B-A245-83936AC5ABC1}" type="datetime1">
              <a:rPr lang="ru-RU" smtClean="0"/>
              <a:t>18.07.2017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73865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C4E3545-04D1-43D7-8384-FBF35C512710}" type="datetime1">
              <a:rPr lang="ru-RU" smtClean="0"/>
              <a:t>18.07.2017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82320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D604331-03A8-487B-AC54-9BF53AE61FE7}" type="datetime1">
              <a:rPr lang="ru-RU" smtClean="0"/>
              <a:t>18.07.2017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1835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1E51CB1-299A-427B-8B45-1500EEA90DB8}" type="datetime1">
              <a:rPr lang="ru-RU" smtClean="0"/>
              <a:t>18.07.2017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32846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F205406-0BBC-4037-A0A3-85130D452242}" type="datetime1">
              <a:rPr lang="ru-RU" smtClean="0"/>
              <a:t>18.07.2017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7947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3AD7237-6278-4181-8E38-49D9ED9E4E3C}" type="datetime1">
              <a:rPr lang="ru-RU" smtClean="0"/>
              <a:t>18.07.2017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58996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8C8529-DCC5-4F41-823E-38D9BFE47761}" type="datetime1">
              <a:rPr lang="ru-RU" smtClean="0"/>
              <a:t>18.07.2017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323274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DDA8E1D-01F9-423C-80F3-BA1EBA919571}" type="datetime1">
              <a:rPr lang="ru-RU" smtClean="0"/>
              <a:t>18.07.2017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4651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786AD56-8CB6-4640-BF80-ACF59CD09515}" type="datetime1">
              <a:rPr lang="ru-RU" smtClean="0"/>
              <a:t>18.07.2017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340007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33C92D0-4B3F-4DFD-827F-1C5F763CE2C4}" type="datetime1">
              <a:rPr lang="ru-RU" smtClean="0"/>
              <a:t>18.07.2017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1042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A71B7-10FB-4AB6-9D2E-C287E4578D7A}" type="datetime1">
              <a:rPr lang="ru-RU" smtClean="0"/>
              <a:t>18.07.2017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73BAB-CB55-4437-A9BC-DEADF4FBD81E}" type="slidenum">
              <a:rPr lang="ru-RU" smtClean="0"/>
              <a:t>‹#›</a:t>
            </a:fld>
            <a:endParaRPr lang="ru-RU"/>
          </a:p>
        </p:txBody>
      </p:sp>
    </p:spTree>
    <p:extLst>
      <p:ext uri="{BB962C8B-B14F-4D97-AF65-F5344CB8AC3E}">
        <p14:creationId xmlns:p14="http://schemas.microsoft.com/office/powerpoint/2010/main" val="256571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hyperlink" Target="http://jade.tilab.com/" TargetMode="External"/><Relationship Id="rId1" Type="http://schemas.openxmlformats.org/officeDocument/2006/relationships/slideLayout" Target="../slideLayouts/slideLayout2.xml"/><Relationship Id="rId6" Type="http://schemas.openxmlformats.org/officeDocument/2006/relationships/hyperlink" Target="http://www.fipa.org/repository/aclspecs.html" TargetMode="External"/><Relationship Id="rId5" Type="http://schemas.openxmlformats.org/officeDocument/2006/relationships/hyperlink" Target="https://github.com/gseteamproject/Examples" TargetMode="External"/><Relationship Id="rId4" Type="http://schemas.openxmlformats.org/officeDocument/2006/relationships/hyperlink" Target="https://github.com/gseteamproject/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seteamproject/tutorials"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rmAutofit fontScale="90000"/>
          </a:bodyPr>
          <a:lstStyle/>
          <a:p>
            <a:r>
              <a:rPr lang="en-US" dirty="0"/>
              <a:t>Introduction to Agent programming</a:t>
            </a:r>
            <a:br>
              <a:rPr lang="en-US" dirty="0"/>
            </a:br>
            <a:r>
              <a:rPr lang="en-US" dirty="0"/>
              <a:t>with JADE</a:t>
            </a:r>
          </a:p>
        </p:txBody>
      </p:sp>
      <p:sp>
        <p:nvSpPr>
          <p:cNvPr id="6" name="Подзаголовок 5"/>
          <p:cNvSpPr>
            <a:spLocks noGrp="1"/>
          </p:cNvSpPr>
          <p:nvPr>
            <p:ph type="subTitle" idx="1"/>
          </p:nvPr>
        </p:nvSpPr>
        <p:spPr/>
        <p:txBody>
          <a:bodyPr/>
          <a:lstStyle/>
          <a:p>
            <a:r>
              <a:rPr lang="en-US" dirty="0" smtClean="0"/>
              <a:t>Kirill Kipriianov</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a:t>
            </a:fld>
            <a:endParaRPr lang="ru-RU"/>
          </a:p>
        </p:txBody>
      </p:sp>
    </p:spTree>
    <p:extLst>
      <p:ext uri="{BB962C8B-B14F-4D97-AF65-F5344CB8AC3E}">
        <p14:creationId xmlns:p14="http://schemas.microsoft.com/office/powerpoint/2010/main" val="196735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Receiving and sending Messages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10</a:t>
            </a:fld>
            <a:endParaRPr lang="ru-RU"/>
          </a:p>
        </p:txBody>
      </p:sp>
      <p:sp>
        <p:nvSpPr>
          <p:cNvPr id="10" name="TextBox 9"/>
          <p:cNvSpPr txBox="1"/>
          <p:nvPr/>
        </p:nvSpPr>
        <p:spPr>
          <a:xfrm>
            <a:off x="7553739" y="2226365"/>
            <a:ext cx="3800061" cy="2031325"/>
          </a:xfrm>
          <a:prstGeom prst="rect">
            <a:avLst/>
          </a:prstGeom>
          <a:noFill/>
        </p:spPr>
        <p:txBody>
          <a:bodyPr wrap="square" rtlCol="0">
            <a:spAutoFit/>
          </a:bodyPr>
          <a:lstStyle/>
          <a:p>
            <a:pPr marL="342900" indent="-342900">
              <a:buAutoNum type="arabicPeriod"/>
            </a:pPr>
            <a:r>
              <a:rPr lang="en-US" dirty="0" smtClean="0"/>
              <a:t>User sends message to Listener through GUI Tools</a:t>
            </a:r>
          </a:p>
          <a:p>
            <a:pPr marL="342900" indent="-342900">
              <a:buAutoNum type="arabicPeriod"/>
            </a:pPr>
            <a:r>
              <a:rPr lang="en-US" dirty="0" smtClean="0"/>
              <a:t>Listener receives all messages and sends their content to Logger</a:t>
            </a:r>
          </a:p>
          <a:p>
            <a:pPr marL="342900" indent="-342900">
              <a:buAutoNum type="arabicPeriod"/>
            </a:pPr>
            <a:r>
              <a:rPr lang="en-US" dirty="0" smtClean="0"/>
              <a:t>Logger receives messages matching template and prints their content in standard output</a:t>
            </a:r>
            <a:endParaRPr lang="ru-RU" dirty="0"/>
          </a:p>
        </p:txBody>
      </p:sp>
      <p:pic>
        <p:nvPicPr>
          <p:cNvPr id="13" name="Объект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8" y="1909764"/>
            <a:ext cx="7523040" cy="3748086"/>
          </a:xfrm>
        </p:spPr>
      </p:pic>
    </p:spTree>
    <p:extLst>
      <p:ext uri="{BB962C8B-B14F-4D97-AF65-F5344CB8AC3E}">
        <p14:creationId xmlns:p14="http://schemas.microsoft.com/office/powerpoint/2010/main" val="207478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3</a:t>
            </a:r>
            <a:endParaRPr lang="ru-RU" dirty="0"/>
          </a:p>
        </p:txBody>
      </p:sp>
      <p:sp>
        <p:nvSpPr>
          <p:cNvPr id="3" name="Текст 2"/>
          <p:cNvSpPr>
            <a:spLocks noGrp="1"/>
          </p:cNvSpPr>
          <p:nvPr>
            <p:ph type="body" idx="1"/>
          </p:nvPr>
        </p:nvSpPr>
        <p:spPr/>
        <p:txBody>
          <a:bodyPr/>
          <a:lstStyle/>
          <a:p>
            <a:r>
              <a:rPr lang="en-US" dirty="0" smtClean="0"/>
              <a:t>Catalog of Services</a:t>
            </a:r>
          </a:p>
        </p:txBody>
      </p:sp>
      <p:sp>
        <p:nvSpPr>
          <p:cNvPr id="4" name="Номер слайда 3"/>
          <p:cNvSpPr>
            <a:spLocks noGrp="1"/>
          </p:cNvSpPr>
          <p:nvPr>
            <p:ph type="sldNum" sz="quarter" idx="12"/>
          </p:nvPr>
        </p:nvSpPr>
        <p:spPr/>
        <p:txBody>
          <a:bodyPr/>
          <a:lstStyle/>
          <a:p>
            <a:fld id="{4AD73BAB-CB55-4437-A9BC-DEADF4FBD81E}" type="slidenum">
              <a:rPr lang="ru-RU" smtClean="0"/>
              <a:t>11</a:t>
            </a:fld>
            <a:endParaRPr lang="ru-RU"/>
          </a:p>
        </p:txBody>
      </p:sp>
    </p:spTree>
    <p:extLst>
      <p:ext uri="{BB962C8B-B14F-4D97-AF65-F5344CB8AC3E}">
        <p14:creationId xmlns:p14="http://schemas.microsoft.com/office/powerpoint/2010/main" val="59686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Catalog of Service</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12</a:t>
            </a:fld>
            <a:endParaRPr lang="ru-RU"/>
          </a:p>
        </p:txBody>
      </p:sp>
      <p:sp>
        <p:nvSpPr>
          <p:cNvPr id="8" name="TextBox 7"/>
          <p:cNvSpPr txBox="1"/>
          <p:nvPr/>
        </p:nvSpPr>
        <p:spPr>
          <a:xfrm>
            <a:off x="6915150" y="1770063"/>
            <a:ext cx="4924425" cy="2031325"/>
          </a:xfrm>
          <a:prstGeom prst="rect">
            <a:avLst/>
          </a:prstGeom>
          <a:noFill/>
        </p:spPr>
        <p:txBody>
          <a:bodyPr wrap="square" rtlCol="0">
            <a:spAutoFit/>
          </a:bodyPr>
          <a:lstStyle/>
          <a:p>
            <a:pPr marL="342900" indent="-342900">
              <a:buAutoNum type="arabicPeriod"/>
            </a:pPr>
            <a:r>
              <a:rPr lang="en-US" dirty="0" smtClean="0"/>
              <a:t>Printer registers itself as service provider in DF</a:t>
            </a:r>
          </a:p>
          <a:p>
            <a:pPr marL="342900" indent="-342900">
              <a:buAutoNum type="arabicPeriod"/>
            </a:pPr>
            <a:r>
              <a:rPr lang="en-US" dirty="0" smtClean="0"/>
              <a:t>Worker searches DF for agents providing service</a:t>
            </a:r>
          </a:p>
          <a:p>
            <a:pPr marL="342900" indent="-342900">
              <a:buAutoNum type="arabicPeriod"/>
            </a:pPr>
            <a:r>
              <a:rPr lang="en-US" dirty="0" smtClean="0"/>
              <a:t>DF replies with list of agents providing required service</a:t>
            </a:r>
          </a:p>
          <a:p>
            <a:pPr marL="342900" indent="-342900">
              <a:buAutoNum type="arabicPeriod"/>
            </a:pPr>
            <a:r>
              <a:rPr lang="en-US" dirty="0" smtClean="0"/>
              <a:t>Worker starts direct communication with agents from received list</a:t>
            </a:r>
            <a:endParaRPr lang="ru-RU" dirty="0"/>
          </a:p>
        </p:txBody>
      </p:sp>
      <p:pic>
        <p:nvPicPr>
          <p:cNvPr id="10" name="Объект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753" y="1690688"/>
            <a:ext cx="5495285" cy="4405312"/>
          </a:xfrm>
        </p:spPr>
      </p:pic>
    </p:spTree>
    <p:extLst>
      <p:ext uri="{BB962C8B-B14F-4D97-AF65-F5344CB8AC3E}">
        <p14:creationId xmlns:p14="http://schemas.microsoft.com/office/powerpoint/2010/main" val="158029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4</a:t>
            </a:r>
            <a:endParaRPr lang="ru-RU" dirty="0"/>
          </a:p>
        </p:txBody>
      </p:sp>
      <p:sp>
        <p:nvSpPr>
          <p:cNvPr id="3" name="Текст 2"/>
          <p:cNvSpPr>
            <a:spLocks noGrp="1"/>
          </p:cNvSpPr>
          <p:nvPr>
            <p:ph type="body" idx="1"/>
          </p:nvPr>
        </p:nvSpPr>
        <p:spPr/>
        <p:txBody>
          <a:bodyPr/>
          <a:lstStyle/>
          <a:p>
            <a:r>
              <a:rPr lang="en-US" dirty="0" smtClean="0"/>
              <a:t>Interaction Protocol</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13</a:t>
            </a:fld>
            <a:endParaRPr lang="ru-RU"/>
          </a:p>
        </p:txBody>
      </p:sp>
    </p:spTree>
    <p:extLst>
      <p:ext uri="{BB962C8B-B14F-4D97-AF65-F5344CB8AC3E}">
        <p14:creationId xmlns:p14="http://schemas.microsoft.com/office/powerpoint/2010/main" val="202241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Interaction Protocol</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4453"/>
            <a:ext cx="3619500" cy="4951897"/>
          </a:xfrm>
        </p:spPr>
      </p:pic>
      <p:sp>
        <p:nvSpPr>
          <p:cNvPr id="4" name="Номер слайда 3"/>
          <p:cNvSpPr>
            <a:spLocks noGrp="1"/>
          </p:cNvSpPr>
          <p:nvPr>
            <p:ph type="sldNum" sz="quarter" idx="12"/>
          </p:nvPr>
        </p:nvSpPr>
        <p:spPr/>
        <p:txBody>
          <a:bodyPr/>
          <a:lstStyle/>
          <a:p>
            <a:fld id="{4AD73BAB-CB55-4437-A9BC-DEADF4FBD81E}" type="slidenum">
              <a:rPr lang="ru-RU" smtClean="0"/>
              <a:t>14</a:t>
            </a:fld>
            <a:endParaRPr lang="ru-RU"/>
          </a:p>
        </p:txBody>
      </p:sp>
      <p:sp>
        <p:nvSpPr>
          <p:cNvPr id="8" name="TextBox 7"/>
          <p:cNvSpPr txBox="1"/>
          <p:nvPr/>
        </p:nvSpPr>
        <p:spPr>
          <a:xfrm>
            <a:off x="5753100" y="1933575"/>
            <a:ext cx="5743575" cy="646331"/>
          </a:xfrm>
          <a:prstGeom prst="rect">
            <a:avLst/>
          </a:prstGeom>
          <a:noFill/>
        </p:spPr>
        <p:txBody>
          <a:bodyPr wrap="square" rtlCol="0">
            <a:spAutoFit/>
          </a:bodyPr>
          <a:lstStyle/>
          <a:p>
            <a:r>
              <a:rPr lang="en-US" dirty="0" smtClean="0"/>
              <a:t>Replace manual communicative act states handling with FIPA-Contract-Net-Protocol</a:t>
            </a:r>
            <a:endParaRPr lang="ru-RU" dirty="0"/>
          </a:p>
        </p:txBody>
      </p:sp>
      <p:sp>
        <p:nvSpPr>
          <p:cNvPr id="10" name="TextBox 9"/>
          <p:cNvSpPr txBox="1"/>
          <p:nvPr/>
        </p:nvSpPr>
        <p:spPr>
          <a:xfrm>
            <a:off x="5753100" y="2905125"/>
            <a:ext cx="4804007" cy="369332"/>
          </a:xfrm>
          <a:prstGeom prst="rect">
            <a:avLst/>
          </a:prstGeom>
          <a:noFill/>
        </p:spPr>
        <p:txBody>
          <a:bodyPr wrap="none" rtlCol="0">
            <a:spAutoFit/>
          </a:bodyPr>
          <a:lstStyle/>
          <a:p>
            <a:r>
              <a:rPr lang="en-US" dirty="0"/>
              <a:t>http://www.fipa.org/specs/fipa00029/index.html</a:t>
            </a:r>
            <a:endParaRPr lang="ru-RU" dirty="0"/>
          </a:p>
        </p:txBody>
      </p:sp>
    </p:spTree>
    <p:extLst>
      <p:ext uri="{BB962C8B-B14F-4D97-AF65-F5344CB8AC3E}">
        <p14:creationId xmlns:p14="http://schemas.microsoft.com/office/powerpoint/2010/main" val="321454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5</a:t>
            </a:r>
            <a:endParaRPr lang="ru-RU" dirty="0"/>
          </a:p>
        </p:txBody>
      </p:sp>
      <p:sp>
        <p:nvSpPr>
          <p:cNvPr id="3" name="Текст 2"/>
          <p:cNvSpPr>
            <a:spLocks noGrp="1"/>
          </p:cNvSpPr>
          <p:nvPr>
            <p:ph type="body" idx="1"/>
          </p:nvPr>
        </p:nvSpPr>
        <p:spPr/>
        <p:txBody>
          <a:bodyPr/>
          <a:lstStyle/>
          <a:p>
            <a:r>
              <a:rPr lang="en-US" dirty="0" smtClean="0"/>
              <a:t>Ontology</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15</a:t>
            </a:fld>
            <a:endParaRPr lang="ru-RU"/>
          </a:p>
        </p:txBody>
      </p:sp>
    </p:spTree>
    <p:extLst>
      <p:ext uri="{BB962C8B-B14F-4D97-AF65-F5344CB8AC3E}">
        <p14:creationId xmlns:p14="http://schemas.microsoft.com/office/powerpoint/2010/main" val="1215349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Ontology</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16</a:t>
            </a:fld>
            <a:endParaRPr lang="ru-RU"/>
          </a:p>
        </p:txBody>
      </p:sp>
      <p:pic>
        <p:nvPicPr>
          <p:cNvPr id="9" name="Объект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122" y="2004471"/>
            <a:ext cx="6761905" cy="4038095"/>
          </a:xfrm>
        </p:spPr>
      </p:pic>
      <p:sp>
        <p:nvSpPr>
          <p:cNvPr id="10" name="TextBox 9"/>
          <p:cNvSpPr txBox="1"/>
          <p:nvPr/>
        </p:nvSpPr>
        <p:spPr>
          <a:xfrm>
            <a:off x="8134350" y="1504950"/>
            <a:ext cx="3810000" cy="3693319"/>
          </a:xfrm>
          <a:prstGeom prst="rect">
            <a:avLst/>
          </a:prstGeom>
          <a:noFill/>
        </p:spPr>
        <p:txBody>
          <a:bodyPr wrap="square" rtlCol="0">
            <a:spAutoFit/>
          </a:bodyPr>
          <a:lstStyle/>
          <a:p>
            <a:r>
              <a:rPr lang="en-US" dirty="0"/>
              <a:t>Application-specific ontologies describe the elements that agents use to create the content of</a:t>
            </a:r>
          </a:p>
          <a:p>
            <a:r>
              <a:rPr lang="en-US" dirty="0" smtClean="0"/>
              <a:t>Messages</a:t>
            </a:r>
          </a:p>
          <a:p>
            <a:endParaRPr lang="en-US" dirty="0"/>
          </a:p>
          <a:p>
            <a:r>
              <a:rPr lang="en-US" dirty="0" smtClean="0"/>
              <a:t>This allows </a:t>
            </a:r>
            <a:r>
              <a:rPr lang="en-US" dirty="0"/>
              <a:t>to create </a:t>
            </a:r>
            <a:r>
              <a:rPr lang="en-US" dirty="0" smtClean="0"/>
              <a:t>application specific ontologies </a:t>
            </a:r>
            <a:r>
              <a:rPr lang="en-US" dirty="0"/>
              <a:t>and to use them independently of the adopted content language: the code that</a:t>
            </a:r>
          </a:p>
          <a:p>
            <a:r>
              <a:rPr lang="en-US" dirty="0"/>
              <a:t>implements the ontology and the code that sends and receives messages do not depend on the</a:t>
            </a:r>
          </a:p>
          <a:p>
            <a:r>
              <a:rPr lang="en-US" dirty="0"/>
              <a:t>content language</a:t>
            </a:r>
            <a:r>
              <a:rPr lang="en-US" dirty="0" smtClean="0"/>
              <a:t>.</a:t>
            </a:r>
          </a:p>
        </p:txBody>
      </p:sp>
    </p:spTree>
    <p:extLst>
      <p:ext uri="{BB962C8B-B14F-4D97-AF65-F5344CB8AC3E}">
        <p14:creationId xmlns:p14="http://schemas.microsoft.com/office/powerpoint/2010/main" val="229904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6</a:t>
            </a:r>
            <a:endParaRPr lang="ru-RU" dirty="0"/>
          </a:p>
        </p:txBody>
      </p:sp>
      <p:sp>
        <p:nvSpPr>
          <p:cNvPr id="6" name="Текст 5"/>
          <p:cNvSpPr>
            <a:spLocks noGrp="1"/>
          </p:cNvSpPr>
          <p:nvPr>
            <p:ph type="body" idx="1"/>
          </p:nvPr>
        </p:nvSpPr>
        <p:spPr/>
        <p:txBody>
          <a:bodyPr/>
          <a:lstStyle/>
          <a:p>
            <a:r>
              <a:rPr lang="en-US" dirty="0" smtClean="0"/>
              <a:t>JADE Platform and Containers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17</a:t>
            </a:fld>
            <a:endParaRPr lang="ru-RU"/>
          </a:p>
        </p:txBody>
      </p:sp>
    </p:spTree>
    <p:extLst>
      <p:ext uri="{BB962C8B-B14F-4D97-AF65-F5344CB8AC3E}">
        <p14:creationId xmlns:p14="http://schemas.microsoft.com/office/powerpoint/2010/main" val="70416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JADE Platforms and Containers</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2593"/>
            <a:ext cx="6006247" cy="5155739"/>
          </a:xfrm>
        </p:spPr>
      </p:pic>
      <p:sp>
        <p:nvSpPr>
          <p:cNvPr id="4" name="Номер слайда 3"/>
          <p:cNvSpPr>
            <a:spLocks noGrp="1"/>
          </p:cNvSpPr>
          <p:nvPr>
            <p:ph type="sldNum" sz="quarter" idx="12"/>
          </p:nvPr>
        </p:nvSpPr>
        <p:spPr/>
        <p:txBody>
          <a:bodyPr/>
          <a:lstStyle/>
          <a:p>
            <a:fld id="{4AD73BAB-CB55-4437-A9BC-DEADF4FBD81E}" type="slidenum">
              <a:rPr lang="ru-RU" smtClean="0"/>
              <a:t>18</a:t>
            </a:fld>
            <a:endParaRPr lang="ru-RU"/>
          </a:p>
        </p:txBody>
      </p:sp>
      <p:sp>
        <p:nvSpPr>
          <p:cNvPr id="7" name="TextBox 6"/>
          <p:cNvSpPr txBox="1"/>
          <p:nvPr/>
        </p:nvSpPr>
        <p:spPr>
          <a:xfrm>
            <a:off x="7479792" y="1810512"/>
            <a:ext cx="4374157" cy="1754326"/>
          </a:xfrm>
          <a:prstGeom prst="rect">
            <a:avLst/>
          </a:prstGeom>
          <a:noFill/>
        </p:spPr>
        <p:txBody>
          <a:bodyPr wrap="square" rtlCol="0">
            <a:spAutoFit/>
          </a:bodyPr>
          <a:lstStyle/>
          <a:p>
            <a:r>
              <a:rPr lang="en-US" dirty="0" smtClean="0"/>
              <a:t>AMS – Agent Management System (</a:t>
            </a:r>
            <a:r>
              <a:rPr lang="en-US" dirty="0"/>
              <a:t>p</a:t>
            </a:r>
            <a:r>
              <a:rPr lang="en-US" dirty="0" smtClean="0"/>
              <a:t>latform management)</a:t>
            </a:r>
          </a:p>
          <a:p>
            <a:endParaRPr lang="en-US" dirty="0" smtClean="0"/>
          </a:p>
          <a:p>
            <a:r>
              <a:rPr lang="en-US" dirty="0" smtClean="0"/>
              <a:t>DF – Directory Facilitator (service dictionary)</a:t>
            </a:r>
          </a:p>
          <a:p>
            <a:endParaRPr lang="en-US" dirty="0"/>
          </a:p>
          <a:p>
            <a:r>
              <a:rPr lang="en-US" dirty="0" smtClean="0"/>
              <a:t>A1-A5 – Agents</a:t>
            </a:r>
            <a:endParaRPr lang="en-US" dirty="0"/>
          </a:p>
        </p:txBody>
      </p:sp>
      <p:sp>
        <p:nvSpPr>
          <p:cNvPr id="8" name="TextBox 7"/>
          <p:cNvSpPr txBox="1"/>
          <p:nvPr/>
        </p:nvSpPr>
        <p:spPr>
          <a:xfrm>
            <a:off x="7598664" y="4233672"/>
            <a:ext cx="4255285" cy="2031325"/>
          </a:xfrm>
          <a:prstGeom prst="rect">
            <a:avLst/>
          </a:prstGeom>
          <a:noFill/>
        </p:spPr>
        <p:txBody>
          <a:bodyPr wrap="square" rtlCol="0">
            <a:spAutoFit/>
          </a:bodyPr>
          <a:lstStyle/>
          <a:p>
            <a:r>
              <a:rPr lang="en-US" dirty="0" smtClean="0"/>
              <a:t>There are two JADE Platforms that are connected through the network</a:t>
            </a:r>
          </a:p>
          <a:p>
            <a:endParaRPr lang="en-US" dirty="0" smtClean="0"/>
          </a:p>
          <a:p>
            <a:r>
              <a:rPr lang="en-US" dirty="0" smtClean="0"/>
              <a:t>Platform 1 has one main container and two normal containers</a:t>
            </a:r>
          </a:p>
          <a:p>
            <a:endParaRPr lang="en-US" dirty="0"/>
          </a:p>
          <a:p>
            <a:r>
              <a:rPr lang="en-US" dirty="0" smtClean="0"/>
              <a:t>Platform 2 has one main container</a:t>
            </a:r>
          </a:p>
        </p:txBody>
      </p:sp>
      <p:sp>
        <p:nvSpPr>
          <p:cNvPr id="2" name="TextBox 1"/>
          <p:cNvSpPr txBox="1"/>
          <p:nvPr/>
        </p:nvSpPr>
        <p:spPr>
          <a:xfrm>
            <a:off x="5017820" y="6642556"/>
            <a:ext cx="1556836" cy="215444"/>
          </a:xfrm>
          <a:prstGeom prst="rect">
            <a:avLst/>
          </a:prstGeom>
          <a:noFill/>
        </p:spPr>
        <p:txBody>
          <a:bodyPr wrap="none" rtlCol="0">
            <a:spAutoFit/>
          </a:bodyPr>
          <a:lstStyle/>
          <a:p>
            <a:r>
              <a:rPr lang="en-US" sz="800" dirty="0" smtClean="0"/>
              <a:t>JADE Programming for beginners</a:t>
            </a:r>
            <a:endParaRPr lang="ru-RU" sz="800" dirty="0"/>
          </a:p>
        </p:txBody>
      </p:sp>
    </p:spTree>
    <p:extLst>
      <p:ext uri="{BB962C8B-B14F-4D97-AF65-F5344CB8AC3E}">
        <p14:creationId xmlns:p14="http://schemas.microsoft.com/office/powerpoint/2010/main" val="2217735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References</a:t>
            </a:r>
            <a:endParaRPr lang="ru-RU" dirty="0"/>
          </a:p>
        </p:txBody>
      </p:sp>
      <p:sp>
        <p:nvSpPr>
          <p:cNvPr id="3" name="Объект 2"/>
          <p:cNvSpPr>
            <a:spLocks noGrp="1"/>
          </p:cNvSpPr>
          <p:nvPr>
            <p:ph idx="1"/>
          </p:nvPr>
        </p:nvSpPr>
        <p:spPr/>
        <p:txBody>
          <a:bodyPr/>
          <a:lstStyle/>
          <a:p>
            <a:r>
              <a:rPr lang="en-US" dirty="0" smtClean="0"/>
              <a:t>JADE Official Site (</a:t>
            </a:r>
            <a:r>
              <a:rPr lang="en-US" dirty="0" smtClean="0">
                <a:hlinkClick r:id="rId2"/>
              </a:rPr>
              <a:t>http://jade.tilab.com/</a:t>
            </a:r>
            <a:r>
              <a:rPr lang="en-US" dirty="0" smtClean="0"/>
              <a:t>)</a:t>
            </a:r>
          </a:p>
          <a:p>
            <a:r>
              <a:rPr lang="en-US" dirty="0" smtClean="0"/>
              <a:t>Eclipse (</a:t>
            </a:r>
            <a:r>
              <a:rPr lang="en-US" dirty="0" smtClean="0">
                <a:hlinkClick r:id="rId3"/>
              </a:rPr>
              <a:t>www.eclipse.org</a:t>
            </a:r>
            <a:r>
              <a:rPr lang="en-US" dirty="0" smtClean="0"/>
              <a:t>)</a:t>
            </a:r>
          </a:p>
          <a:p>
            <a:r>
              <a:rPr lang="en-US" dirty="0" smtClean="0"/>
              <a:t>GitHub repository with tutorials (</a:t>
            </a:r>
            <a:r>
              <a:rPr lang="en-US" dirty="0" smtClean="0">
                <a:hlinkClick r:id="rId4"/>
              </a:rPr>
              <a:t>https</a:t>
            </a:r>
            <a:r>
              <a:rPr lang="en-US" dirty="0">
                <a:hlinkClick r:id="rId4"/>
              </a:rPr>
              <a:t>://</a:t>
            </a:r>
            <a:r>
              <a:rPr lang="en-US" dirty="0" smtClean="0">
                <a:hlinkClick r:id="rId4"/>
              </a:rPr>
              <a:t>github.com/gseteamproject/tutorials</a:t>
            </a:r>
            <a:r>
              <a:rPr lang="en-US" dirty="0" smtClean="0"/>
              <a:t>)</a:t>
            </a:r>
            <a:endParaRPr lang="en-US" dirty="0"/>
          </a:p>
          <a:p>
            <a:r>
              <a:rPr lang="en-US" dirty="0" smtClean="0"/>
              <a:t>GitHub repository with additional examples (</a:t>
            </a:r>
            <a:r>
              <a:rPr lang="en-US" dirty="0" smtClean="0">
                <a:hlinkClick r:id="rId5"/>
              </a:rPr>
              <a:t>https</a:t>
            </a:r>
            <a:r>
              <a:rPr lang="en-US" dirty="0">
                <a:hlinkClick r:id="rId5"/>
              </a:rPr>
              <a:t>://</a:t>
            </a:r>
            <a:r>
              <a:rPr lang="en-US" dirty="0" smtClean="0">
                <a:hlinkClick r:id="rId5"/>
              </a:rPr>
              <a:t>github.com/gseteamproject/Examples</a:t>
            </a:r>
            <a:r>
              <a:rPr lang="en-US" dirty="0" smtClean="0"/>
              <a:t>)</a:t>
            </a:r>
          </a:p>
          <a:p>
            <a:r>
              <a:rPr lang="en-US" dirty="0"/>
              <a:t>FIPA specifications (</a:t>
            </a:r>
            <a:r>
              <a:rPr lang="en-US" dirty="0">
                <a:hlinkClick r:id="rId6"/>
              </a:rPr>
              <a:t>http://</a:t>
            </a:r>
            <a:r>
              <a:rPr lang="en-US" dirty="0" smtClean="0">
                <a:hlinkClick r:id="rId6"/>
              </a:rPr>
              <a:t>www.fipa.org/repository/aclspecs.html</a:t>
            </a:r>
            <a:r>
              <a:rPr lang="en-US" dirty="0" smtClean="0"/>
              <a:t>)</a:t>
            </a:r>
            <a:endParaRPr lang="en-US" dirty="0" smtClean="0"/>
          </a:p>
        </p:txBody>
      </p:sp>
      <p:sp>
        <p:nvSpPr>
          <p:cNvPr id="4" name="Номер слайда 3"/>
          <p:cNvSpPr>
            <a:spLocks noGrp="1"/>
          </p:cNvSpPr>
          <p:nvPr>
            <p:ph type="sldNum" sz="quarter" idx="12"/>
          </p:nvPr>
        </p:nvSpPr>
        <p:spPr/>
        <p:txBody>
          <a:bodyPr/>
          <a:lstStyle/>
          <a:p>
            <a:fld id="{4AD73BAB-CB55-4437-A9BC-DEADF4FBD81E}" type="slidenum">
              <a:rPr lang="ru-RU" smtClean="0"/>
              <a:t>19</a:t>
            </a:fld>
            <a:endParaRPr lang="ru-RU"/>
          </a:p>
        </p:txBody>
      </p:sp>
    </p:spTree>
    <p:extLst>
      <p:ext uri="{BB962C8B-B14F-4D97-AF65-F5344CB8AC3E}">
        <p14:creationId xmlns:p14="http://schemas.microsoft.com/office/powerpoint/2010/main" val="2303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 of tutorials</a:t>
            </a:r>
            <a:endParaRPr lang="ru-RU" dirty="0"/>
          </a:p>
        </p:txBody>
      </p:sp>
      <p:sp>
        <p:nvSpPr>
          <p:cNvPr id="3" name="Объект 2"/>
          <p:cNvSpPr>
            <a:spLocks noGrp="1"/>
          </p:cNvSpPr>
          <p:nvPr>
            <p:ph idx="1"/>
          </p:nvPr>
        </p:nvSpPr>
        <p:spPr/>
        <p:txBody>
          <a:bodyPr/>
          <a:lstStyle/>
          <a:p>
            <a:r>
              <a:rPr lang="en-US" dirty="0" smtClean="0"/>
              <a:t>Starting </a:t>
            </a:r>
            <a:r>
              <a:rPr lang="en-US" dirty="0" smtClean="0"/>
              <a:t>JADE Platform</a:t>
            </a:r>
          </a:p>
          <a:p>
            <a:r>
              <a:rPr lang="en-US" dirty="0" smtClean="0"/>
              <a:t>Simple Agent with different Behaviors</a:t>
            </a:r>
          </a:p>
          <a:p>
            <a:r>
              <a:rPr lang="en-US" dirty="0" smtClean="0"/>
              <a:t>Receiving and sending Messages</a:t>
            </a:r>
          </a:p>
          <a:p>
            <a:r>
              <a:rPr lang="en-US" dirty="0" smtClean="0"/>
              <a:t>Catalog of Services</a:t>
            </a:r>
          </a:p>
          <a:p>
            <a:r>
              <a:rPr lang="en-US" dirty="0" smtClean="0"/>
              <a:t>Interaction Protocol</a:t>
            </a:r>
          </a:p>
          <a:p>
            <a:r>
              <a:rPr lang="en-US" dirty="0" smtClean="0"/>
              <a:t>Ontology</a:t>
            </a:r>
          </a:p>
          <a:p>
            <a:r>
              <a:rPr lang="en-US" dirty="0" smtClean="0"/>
              <a:t>JADE Platform and Containers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2</a:t>
            </a:fld>
            <a:endParaRPr lang="ru-RU"/>
          </a:p>
        </p:txBody>
      </p:sp>
    </p:spTree>
    <p:extLst>
      <p:ext uri="{BB962C8B-B14F-4D97-AF65-F5344CB8AC3E}">
        <p14:creationId xmlns:p14="http://schemas.microsoft.com/office/powerpoint/2010/main" val="2219543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Before begin</a:t>
            </a:r>
            <a:endParaRPr lang="ru-RU" dirty="0"/>
          </a:p>
        </p:txBody>
      </p:sp>
      <p:sp>
        <p:nvSpPr>
          <p:cNvPr id="3" name="Объект 2"/>
          <p:cNvSpPr>
            <a:spLocks noGrp="1"/>
          </p:cNvSpPr>
          <p:nvPr>
            <p:ph idx="1"/>
          </p:nvPr>
        </p:nvSpPr>
        <p:spPr/>
        <p:txBody>
          <a:bodyPr/>
          <a:lstStyle/>
          <a:p>
            <a:r>
              <a:rPr lang="en-US" dirty="0" smtClean="0"/>
              <a:t>Install Eclipse </a:t>
            </a:r>
            <a:r>
              <a:rPr lang="en-US" dirty="0"/>
              <a:t>(</a:t>
            </a:r>
            <a:r>
              <a:rPr lang="en-US" dirty="0">
                <a:hlinkClick r:id="rId2"/>
              </a:rPr>
              <a:t>www.eclipse.org</a:t>
            </a:r>
            <a:r>
              <a:rPr lang="en-US" dirty="0" smtClean="0"/>
              <a:t>) or any IDE that supports MAVEN</a:t>
            </a:r>
          </a:p>
          <a:p>
            <a:r>
              <a:rPr lang="en-US" dirty="0" smtClean="0"/>
              <a:t>Get sources for tutorial (</a:t>
            </a:r>
            <a:r>
              <a:rPr lang="en-US" dirty="0">
                <a:hlinkClick r:id="rId3"/>
              </a:rPr>
              <a:t>https://github.com/gseteamproject/tutorials</a:t>
            </a:r>
            <a:r>
              <a:rPr lang="en-US" dirty="0"/>
              <a:t>)</a:t>
            </a:r>
            <a:endParaRPr lang="en-US" dirty="0" smtClean="0"/>
          </a:p>
        </p:txBody>
      </p:sp>
      <p:sp>
        <p:nvSpPr>
          <p:cNvPr id="4" name="Номер слайда 3"/>
          <p:cNvSpPr>
            <a:spLocks noGrp="1"/>
          </p:cNvSpPr>
          <p:nvPr>
            <p:ph type="sldNum" sz="quarter" idx="12"/>
          </p:nvPr>
        </p:nvSpPr>
        <p:spPr/>
        <p:txBody>
          <a:bodyPr/>
          <a:lstStyle/>
          <a:p>
            <a:fld id="{4AD73BAB-CB55-4437-A9BC-DEADF4FBD81E}" type="slidenum">
              <a:rPr lang="ru-RU" smtClean="0"/>
              <a:t>3</a:t>
            </a:fld>
            <a:endParaRPr lang="ru-RU"/>
          </a:p>
        </p:txBody>
      </p:sp>
    </p:spTree>
    <p:extLst>
      <p:ext uri="{BB962C8B-B14F-4D97-AF65-F5344CB8AC3E}">
        <p14:creationId xmlns:p14="http://schemas.microsoft.com/office/powerpoint/2010/main" val="27530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0</a:t>
            </a:r>
            <a:endParaRPr lang="ru-RU" dirty="0"/>
          </a:p>
        </p:txBody>
      </p:sp>
      <p:sp>
        <p:nvSpPr>
          <p:cNvPr id="6" name="Текст 5"/>
          <p:cNvSpPr>
            <a:spLocks noGrp="1"/>
          </p:cNvSpPr>
          <p:nvPr>
            <p:ph type="body" idx="1"/>
          </p:nvPr>
        </p:nvSpPr>
        <p:spPr/>
        <p:txBody>
          <a:bodyPr/>
          <a:lstStyle/>
          <a:p>
            <a:r>
              <a:rPr lang="en-US" dirty="0" smtClean="0"/>
              <a:t>Starting </a:t>
            </a:r>
            <a:r>
              <a:rPr lang="en-US" dirty="0" smtClean="0"/>
              <a:t>JADE Platform</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4</a:t>
            </a:fld>
            <a:endParaRPr lang="ru-RU"/>
          </a:p>
        </p:txBody>
      </p:sp>
    </p:spTree>
    <p:extLst>
      <p:ext uri="{BB962C8B-B14F-4D97-AF65-F5344CB8AC3E}">
        <p14:creationId xmlns:p14="http://schemas.microsoft.com/office/powerpoint/2010/main" val="260464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JADE Overview</a:t>
            </a:r>
            <a:endParaRPr lang="ru-RU" dirty="0"/>
          </a:p>
        </p:txBody>
      </p:sp>
      <p:sp>
        <p:nvSpPr>
          <p:cNvPr id="3" name="Объект 2"/>
          <p:cNvSpPr>
            <a:spLocks noGrp="1"/>
          </p:cNvSpPr>
          <p:nvPr>
            <p:ph idx="1"/>
          </p:nvPr>
        </p:nvSpPr>
        <p:spPr/>
        <p:txBody>
          <a:bodyPr/>
          <a:lstStyle/>
          <a:p>
            <a:pPr marL="0" indent="0">
              <a:buNone/>
            </a:pPr>
            <a:r>
              <a:rPr lang="en-US" dirty="0" smtClean="0"/>
              <a:t>JADE is a middleware that facilitates the development of multi-agent systems. It includes:</a:t>
            </a:r>
          </a:p>
          <a:p>
            <a:r>
              <a:rPr lang="en-US" dirty="0" smtClean="0"/>
              <a:t>A </a:t>
            </a:r>
            <a:r>
              <a:rPr lang="en-US" dirty="0" smtClean="0">
                <a:solidFill>
                  <a:srgbClr val="FF0000"/>
                </a:solidFill>
              </a:rPr>
              <a:t>runtime environment </a:t>
            </a:r>
            <a:r>
              <a:rPr lang="en-US" dirty="0" smtClean="0"/>
              <a:t>where JADE can “live” and that must be active on a given host before one or more agents can be executed on that </a:t>
            </a:r>
            <a:r>
              <a:rPr lang="en-US" dirty="0" smtClean="0"/>
              <a:t>host</a:t>
            </a:r>
            <a:endParaRPr lang="en-US" dirty="0" smtClean="0"/>
          </a:p>
          <a:p>
            <a:r>
              <a:rPr lang="en-US" dirty="0" smtClean="0"/>
              <a:t>A </a:t>
            </a:r>
            <a:r>
              <a:rPr lang="en-US" dirty="0" smtClean="0">
                <a:solidFill>
                  <a:srgbClr val="FF0000"/>
                </a:solidFill>
              </a:rPr>
              <a:t>library of classes</a:t>
            </a:r>
            <a:r>
              <a:rPr lang="en-US" dirty="0" smtClean="0"/>
              <a:t> that programmers have to/can use (directly or by specializing them) to develop their </a:t>
            </a:r>
            <a:r>
              <a:rPr lang="en-US" dirty="0" smtClean="0"/>
              <a:t>agents</a:t>
            </a:r>
            <a:endParaRPr lang="en-US" dirty="0" smtClean="0"/>
          </a:p>
          <a:p>
            <a:r>
              <a:rPr lang="en-US" dirty="0" smtClean="0"/>
              <a:t>A suite of </a:t>
            </a:r>
            <a:r>
              <a:rPr lang="en-US" dirty="0" smtClean="0">
                <a:solidFill>
                  <a:srgbClr val="FF0000"/>
                </a:solidFill>
              </a:rPr>
              <a:t>graphical tools</a:t>
            </a:r>
            <a:r>
              <a:rPr lang="en-US" dirty="0" smtClean="0"/>
              <a:t> that allows administrating and monitoring the activity of running </a:t>
            </a:r>
            <a:r>
              <a:rPr lang="en-US" dirty="0" smtClean="0"/>
              <a:t>agents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5</a:t>
            </a:fld>
            <a:endParaRPr lang="ru-RU"/>
          </a:p>
        </p:txBody>
      </p:sp>
    </p:spTree>
    <p:extLst>
      <p:ext uri="{BB962C8B-B14F-4D97-AF65-F5344CB8AC3E}">
        <p14:creationId xmlns:p14="http://schemas.microsoft.com/office/powerpoint/2010/main" val="2126764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en-US" dirty="0" smtClean="0"/>
              <a:t>Tutorial 1</a:t>
            </a:r>
            <a:endParaRPr lang="ru-RU" dirty="0"/>
          </a:p>
        </p:txBody>
      </p:sp>
      <p:sp>
        <p:nvSpPr>
          <p:cNvPr id="8" name="Текст 7"/>
          <p:cNvSpPr>
            <a:spLocks noGrp="1"/>
          </p:cNvSpPr>
          <p:nvPr>
            <p:ph type="body" idx="1"/>
          </p:nvPr>
        </p:nvSpPr>
        <p:spPr/>
        <p:txBody>
          <a:bodyPr/>
          <a:lstStyle/>
          <a:p>
            <a:r>
              <a:rPr lang="en-US" dirty="0" smtClean="0"/>
              <a:t>Simple Agent with different Behaviors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6</a:t>
            </a:fld>
            <a:endParaRPr lang="ru-RU"/>
          </a:p>
        </p:txBody>
      </p:sp>
    </p:spTree>
    <p:extLst>
      <p:ext uri="{BB962C8B-B14F-4D97-AF65-F5344CB8AC3E}">
        <p14:creationId xmlns:p14="http://schemas.microsoft.com/office/powerpoint/2010/main" val="110181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JADE Agent lifecycle</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3" y="1847850"/>
            <a:ext cx="5836524" cy="4351338"/>
          </a:xfrm>
        </p:spPr>
      </p:pic>
      <p:sp>
        <p:nvSpPr>
          <p:cNvPr id="4" name="Номер слайда 3"/>
          <p:cNvSpPr>
            <a:spLocks noGrp="1"/>
          </p:cNvSpPr>
          <p:nvPr>
            <p:ph type="sldNum" sz="quarter" idx="12"/>
          </p:nvPr>
        </p:nvSpPr>
        <p:spPr/>
        <p:txBody>
          <a:bodyPr/>
          <a:lstStyle/>
          <a:p>
            <a:fld id="{4AD73BAB-CB55-4437-A9BC-DEADF4FBD81E}" type="slidenum">
              <a:rPr lang="ru-RU" smtClean="0"/>
              <a:t>7</a:t>
            </a:fld>
            <a:endParaRPr lang="ru-RU"/>
          </a:p>
        </p:txBody>
      </p:sp>
      <p:sp>
        <p:nvSpPr>
          <p:cNvPr id="8" name="TextBox 7"/>
          <p:cNvSpPr txBox="1"/>
          <p:nvPr/>
        </p:nvSpPr>
        <p:spPr>
          <a:xfrm>
            <a:off x="6943725" y="1847850"/>
            <a:ext cx="4886325" cy="3139321"/>
          </a:xfrm>
          <a:prstGeom prst="rect">
            <a:avLst/>
          </a:prstGeom>
          <a:noFill/>
        </p:spPr>
        <p:txBody>
          <a:bodyPr wrap="square" rtlCol="0">
            <a:spAutoFit/>
          </a:bodyPr>
          <a:lstStyle/>
          <a:p>
            <a:r>
              <a:rPr lang="en-US" dirty="0"/>
              <a:t>A JADE agent can be in one of several states, according to Agent Platform Life Cycle in</a:t>
            </a:r>
          </a:p>
          <a:p>
            <a:r>
              <a:rPr lang="en-US" dirty="0"/>
              <a:t>FIPA </a:t>
            </a:r>
            <a:r>
              <a:rPr lang="en-US" dirty="0" smtClean="0"/>
              <a:t>specification: Initiated, Active, Suspended, Waiting, Deleted, Transit</a:t>
            </a:r>
          </a:p>
          <a:p>
            <a:endParaRPr lang="en-US" dirty="0"/>
          </a:p>
          <a:p>
            <a:r>
              <a:rPr lang="en-US" dirty="0"/>
              <a:t>The Agent class provides public methods to perform transitions between the various </a:t>
            </a:r>
            <a:r>
              <a:rPr lang="en-US" dirty="0" smtClean="0"/>
              <a:t>states</a:t>
            </a:r>
          </a:p>
          <a:p>
            <a:endParaRPr lang="en-US" dirty="0"/>
          </a:p>
          <a:p>
            <a:r>
              <a:rPr lang="en-US" dirty="0"/>
              <a:t>Each functionality/service provided by an agent should be implemented as one or</a:t>
            </a:r>
          </a:p>
          <a:p>
            <a:r>
              <a:rPr lang="en-US" dirty="0"/>
              <a:t>more </a:t>
            </a:r>
            <a:r>
              <a:rPr lang="en-US" dirty="0" err="1"/>
              <a:t>behaviours</a:t>
            </a:r>
            <a:endParaRPr lang="en-US" dirty="0" smtClean="0"/>
          </a:p>
        </p:txBody>
      </p:sp>
      <p:sp>
        <p:nvSpPr>
          <p:cNvPr id="9" name="TextBox 8"/>
          <p:cNvSpPr txBox="1"/>
          <p:nvPr/>
        </p:nvSpPr>
        <p:spPr>
          <a:xfrm>
            <a:off x="5312282" y="6642556"/>
            <a:ext cx="1273105" cy="215444"/>
          </a:xfrm>
          <a:prstGeom prst="rect">
            <a:avLst/>
          </a:prstGeom>
          <a:noFill/>
        </p:spPr>
        <p:txBody>
          <a:bodyPr wrap="none" rtlCol="0">
            <a:spAutoFit/>
          </a:bodyPr>
          <a:lstStyle/>
          <a:p>
            <a:r>
              <a:rPr lang="en-US" sz="800" dirty="0" smtClean="0"/>
              <a:t>JADE Programmer’s </a:t>
            </a:r>
            <a:r>
              <a:rPr lang="en-US" sz="800" dirty="0"/>
              <a:t>G</a:t>
            </a:r>
            <a:r>
              <a:rPr lang="en-US" sz="800" dirty="0" smtClean="0"/>
              <a:t>uide</a:t>
            </a:r>
            <a:endParaRPr lang="ru-RU" sz="800" dirty="0"/>
          </a:p>
        </p:txBody>
      </p:sp>
    </p:spTree>
    <p:extLst>
      <p:ext uri="{BB962C8B-B14F-4D97-AF65-F5344CB8AC3E}">
        <p14:creationId xmlns:p14="http://schemas.microsoft.com/office/powerpoint/2010/main" val="75579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JADE Behaviors</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604" y="1288159"/>
            <a:ext cx="5852160" cy="5615411"/>
          </a:xfrm>
        </p:spPr>
      </p:pic>
      <p:sp>
        <p:nvSpPr>
          <p:cNvPr id="4" name="Номер слайда 3"/>
          <p:cNvSpPr>
            <a:spLocks noGrp="1"/>
          </p:cNvSpPr>
          <p:nvPr>
            <p:ph type="sldNum" sz="quarter" idx="12"/>
          </p:nvPr>
        </p:nvSpPr>
        <p:spPr/>
        <p:txBody>
          <a:bodyPr/>
          <a:lstStyle/>
          <a:p>
            <a:fld id="{4AD73BAB-CB55-4437-A9BC-DEADF4FBD81E}" type="slidenum">
              <a:rPr lang="ru-RU" smtClean="0"/>
              <a:t>8</a:t>
            </a:fld>
            <a:endParaRPr lang="ru-RU"/>
          </a:p>
        </p:txBody>
      </p:sp>
      <p:sp>
        <p:nvSpPr>
          <p:cNvPr id="6" name="TextBox 5"/>
          <p:cNvSpPr txBox="1"/>
          <p:nvPr/>
        </p:nvSpPr>
        <p:spPr>
          <a:xfrm>
            <a:off x="7104888" y="1690688"/>
            <a:ext cx="4727448" cy="2585323"/>
          </a:xfrm>
          <a:prstGeom prst="rect">
            <a:avLst/>
          </a:prstGeom>
          <a:noFill/>
        </p:spPr>
        <p:txBody>
          <a:bodyPr wrap="square" rtlCol="0">
            <a:spAutoFit/>
          </a:bodyPr>
          <a:lstStyle/>
          <a:p>
            <a:r>
              <a:rPr lang="en-US" dirty="0" smtClean="0"/>
              <a:t>Behaviors are used to implement agent activities</a:t>
            </a:r>
          </a:p>
          <a:p>
            <a:endParaRPr lang="en-US" dirty="0" smtClean="0"/>
          </a:p>
          <a:p>
            <a:r>
              <a:rPr lang="en-US" dirty="0" smtClean="0"/>
              <a:t>Each class extending Behavior must implement the action() method, that actually defines the operations to be performed when the behavior is in execution and the done() method, that specifies whether or not a behavior has completed and have to be removed from the pool of </a:t>
            </a:r>
            <a:r>
              <a:rPr lang="en-US" dirty="0" err="1" smtClean="0"/>
              <a:t>behavious</a:t>
            </a:r>
            <a:r>
              <a:rPr lang="en-US" dirty="0" smtClean="0"/>
              <a:t> an agent is carrying out.</a:t>
            </a:r>
            <a:endParaRPr lang="en-US" dirty="0"/>
          </a:p>
        </p:txBody>
      </p:sp>
      <p:sp>
        <p:nvSpPr>
          <p:cNvPr id="7" name="TextBox 6"/>
          <p:cNvSpPr txBox="1"/>
          <p:nvPr/>
        </p:nvSpPr>
        <p:spPr>
          <a:xfrm>
            <a:off x="5397659" y="6642556"/>
            <a:ext cx="1273105" cy="215444"/>
          </a:xfrm>
          <a:prstGeom prst="rect">
            <a:avLst/>
          </a:prstGeom>
          <a:noFill/>
        </p:spPr>
        <p:txBody>
          <a:bodyPr wrap="none" rtlCol="0">
            <a:spAutoFit/>
          </a:bodyPr>
          <a:lstStyle/>
          <a:p>
            <a:r>
              <a:rPr lang="en-US" sz="800" dirty="0" smtClean="0"/>
              <a:t>JADE Programmer’s </a:t>
            </a:r>
            <a:r>
              <a:rPr lang="en-US" sz="800" dirty="0"/>
              <a:t>G</a:t>
            </a:r>
            <a:r>
              <a:rPr lang="en-US" sz="800" dirty="0" smtClean="0"/>
              <a:t>uide</a:t>
            </a:r>
            <a:endParaRPr lang="ru-RU" sz="800" dirty="0"/>
          </a:p>
        </p:txBody>
      </p:sp>
    </p:spTree>
    <p:extLst>
      <p:ext uri="{BB962C8B-B14F-4D97-AF65-F5344CB8AC3E}">
        <p14:creationId xmlns:p14="http://schemas.microsoft.com/office/powerpoint/2010/main" val="1779358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2</a:t>
            </a:r>
            <a:endParaRPr lang="ru-RU" dirty="0"/>
          </a:p>
        </p:txBody>
      </p:sp>
      <p:sp>
        <p:nvSpPr>
          <p:cNvPr id="6" name="Текст 5"/>
          <p:cNvSpPr>
            <a:spLocks noGrp="1"/>
          </p:cNvSpPr>
          <p:nvPr>
            <p:ph type="body" idx="1"/>
          </p:nvPr>
        </p:nvSpPr>
        <p:spPr/>
        <p:txBody>
          <a:bodyPr/>
          <a:lstStyle/>
          <a:p>
            <a:r>
              <a:rPr lang="en-US" dirty="0" smtClean="0"/>
              <a:t>Receiving and sending Messages</a:t>
            </a:r>
          </a:p>
        </p:txBody>
      </p:sp>
      <p:sp>
        <p:nvSpPr>
          <p:cNvPr id="4" name="Номер слайда 3"/>
          <p:cNvSpPr>
            <a:spLocks noGrp="1"/>
          </p:cNvSpPr>
          <p:nvPr>
            <p:ph type="sldNum" sz="quarter" idx="12"/>
          </p:nvPr>
        </p:nvSpPr>
        <p:spPr/>
        <p:txBody>
          <a:bodyPr/>
          <a:lstStyle/>
          <a:p>
            <a:fld id="{4AD73BAB-CB55-4437-A9BC-DEADF4FBD81E}" type="slidenum">
              <a:rPr lang="ru-RU" smtClean="0"/>
              <a:t>9</a:t>
            </a:fld>
            <a:endParaRPr lang="ru-RU"/>
          </a:p>
        </p:txBody>
      </p:sp>
    </p:spTree>
    <p:extLst>
      <p:ext uri="{BB962C8B-B14F-4D97-AF65-F5344CB8AC3E}">
        <p14:creationId xmlns:p14="http://schemas.microsoft.com/office/powerpoint/2010/main" val="1868951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554</Words>
  <Application>Microsoft Office PowerPoint</Application>
  <PresentationFormat>Широкоэкранный</PresentationFormat>
  <Paragraphs>102</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Тема Office</vt:lpstr>
      <vt:lpstr>Introduction to Agent programming with JADE</vt:lpstr>
      <vt:lpstr>List of tutorials</vt:lpstr>
      <vt:lpstr>Before begin</vt:lpstr>
      <vt:lpstr>Tutorial 0</vt:lpstr>
      <vt:lpstr>JADE Overview</vt:lpstr>
      <vt:lpstr>Tutorial 1</vt:lpstr>
      <vt:lpstr>JADE Agent lifecycle</vt:lpstr>
      <vt:lpstr>JADE Behaviors</vt:lpstr>
      <vt:lpstr>Tutorial 2</vt:lpstr>
      <vt:lpstr>Receiving and sending Messages</vt:lpstr>
      <vt:lpstr>Tutorial 3</vt:lpstr>
      <vt:lpstr>Catalog of Service</vt:lpstr>
      <vt:lpstr>Tutorial 4</vt:lpstr>
      <vt:lpstr>Interaction Protocol</vt:lpstr>
      <vt:lpstr>Tutorial 5</vt:lpstr>
      <vt:lpstr>Ontology</vt:lpstr>
      <vt:lpstr>Tutorial 6</vt:lpstr>
      <vt:lpstr>JADE Platforms and Containers</vt:lpstr>
      <vt:lpstr>References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Киприянов Кирилл</dc:creator>
  <cp:lastModifiedBy>Киприянов Кирилл</cp:lastModifiedBy>
  <cp:revision>23</cp:revision>
  <dcterms:created xsi:type="dcterms:W3CDTF">2017-07-17T19:15:18Z</dcterms:created>
  <dcterms:modified xsi:type="dcterms:W3CDTF">2017-07-18T12:22:52Z</dcterms:modified>
</cp:coreProperties>
</file>