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handoutMasterIdLst>
    <p:handoutMasterId r:id="rId15"/>
  </p:handoutMasterIdLst>
  <p:sldIdLst>
    <p:sldId id="522" r:id="rId2"/>
    <p:sldId id="584" r:id="rId3"/>
    <p:sldId id="585" r:id="rId4"/>
    <p:sldId id="595" r:id="rId5"/>
    <p:sldId id="586" r:id="rId6"/>
    <p:sldId id="587" r:id="rId7"/>
    <p:sldId id="588" r:id="rId8"/>
    <p:sldId id="589" r:id="rId9"/>
    <p:sldId id="594" r:id="rId10"/>
    <p:sldId id="590" r:id="rId11"/>
    <p:sldId id="591" r:id="rId12"/>
    <p:sldId id="59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5B0F0"/>
    <a:srgbClr val="0A70C0"/>
    <a:srgbClr val="000091"/>
    <a:srgbClr val="FF0D23"/>
    <a:srgbClr val="6C6C6C"/>
    <a:srgbClr val="FF0000"/>
    <a:srgbClr val="0789CC"/>
    <a:srgbClr val="007EB9"/>
    <a:srgbClr val="4A649F"/>
    <a:srgbClr val="7E9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86410" autoAdjust="0"/>
  </p:normalViewPr>
  <p:slideViewPr>
    <p:cSldViewPr>
      <p:cViewPr varScale="1">
        <p:scale>
          <a:sx n="77" d="100"/>
          <a:sy n="77" d="100"/>
        </p:scale>
        <p:origin x="-120" y="-104"/>
      </p:cViewPr>
      <p:guideLst>
        <p:guide orient="horz"/>
        <p:guide pos="5759"/>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0F2CB3-9ADF-BB41-9EA7-22AC6C8A4795}" type="datetimeFigureOut">
              <a:rPr lang="en-US" smtClean="0"/>
              <a:pPr/>
              <a:t>6/5/15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490ADD-0691-444F-B9F5-4B00FFC6DD3F}" type="slidenum">
              <a:rPr lang="en-US" smtClean="0"/>
              <a:pPr/>
              <a:t>‹#›</a:t>
            </a:fld>
            <a:endParaRPr lang="en-US"/>
          </a:p>
        </p:txBody>
      </p:sp>
    </p:spTree>
    <p:extLst>
      <p:ext uri="{BB962C8B-B14F-4D97-AF65-F5344CB8AC3E}">
        <p14:creationId xmlns:p14="http://schemas.microsoft.com/office/powerpoint/2010/main" val="2885945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06961-16C6-A348-8545-A26A67E00848}" type="datetimeFigureOut">
              <a:rPr lang="en-US" smtClean="0"/>
              <a:pPr/>
              <a:t>6/5/15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B1526-053E-4A4D-B838-5DDD26BB188E}" type="slidenum">
              <a:rPr lang="en-US" smtClean="0"/>
              <a:pPr/>
              <a:t>‹#›</a:t>
            </a:fld>
            <a:endParaRPr lang="en-US"/>
          </a:p>
        </p:txBody>
      </p:sp>
    </p:spTree>
    <p:extLst>
      <p:ext uri="{BB962C8B-B14F-4D97-AF65-F5344CB8AC3E}">
        <p14:creationId xmlns:p14="http://schemas.microsoft.com/office/powerpoint/2010/main" val="3958229321"/>
      </p:ext>
    </p:extLst>
  </p:cSld>
  <p:clrMap bg1="lt1" tx1="dk1" bg2="lt2" tx2="dk2" accent1="accent1" accent2="accent2" accent3="accent3" accent4="accent4" accent5="accent5" accent6="accent6" hlink="hlink" folHlink="folHlink"/>
  <p:notesStyle>
    <a:lvl1pPr marL="0" algn="l" defTabSz="228600" rtl="0" eaLnBrk="1" latinLnBrk="0" hangingPunct="1">
      <a:defRPr sz="600" kern="1200">
        <a:solidFill>
          <a:schemeClr val="tx1"/>
        </a:solidFill>
        <a:latin typeface="+mn-lt"/>
        <a:ea typeface="+mn-ea"/>
        <a:cs typeface="+mn-cs"/>
      </a:defRPr>
    </a:lvl1pPr>
    <a:lvl2pPr marL="228600" algn="l" defTabSz="228600" rtl="0" eaLnBrk="1" latinLnBrk="0" hangingPunct="1">
      <a:defRPr sz="600" kern="1200">
        <a:solidFill>
          <a:schemeClr val="tx1"/>
        </a:solidFill>
        <a:latin typeface="+mn-lt"/>
        <a:ea typeface="+mn-ea"/>
        <a:cs typeface="+mn-cs"/>
      </a:defRPr>
    </a:lvl2pPr>
    <a:lvl3pPr marL="457200" algn="l" defTabSz="228600" rtl="0" eaLnBrk="1" latinLnBrk="0" hangingPunct="1">
      <a:defRPr sz="600" kern="1200">
        <a:solidFill>
          <a:schemeClr val="tx1"/>
        </a:solidFill>
        <a:latin typeface="+mn-lt"/>
        <a:ea typeface="+mn-ea"/>
        <a:cs typeface="+mn-cs"/>
      </a:defRPr>
    </a:lvl3pPr>
    <a:lvl4pPr marL="685800" algn="l" defTabSz="228600" rtl="0" eaLnBrk="1" latinLnBrk="0" hangingPunct="1">
      <a:defRPr sz="600" kern="1200">
        <a:solidFill>
          <a:schemeClr val="tx1"/>
        </a:solidFill>
        <a:latin typeface="+mn-lt"/>
        <a:ea typeface="+mn-ea"/>
        <a:cs typeface="+mn-cs"/>
      </a:defRPr>
    </a:lvl4pPr>
    <a:lvl5pPr marL="914400" algn="l" defTabSz="228600" rtl="0" eaLnBrk="1" latinLnBrk="0" hangingPunct="1">
      <a:defRPr sz="600" kern="1200">
        <a:solidFill>
          <a:schemeClr val="tx1"/>
        </a:solidFill>
        <a:latin typeface="+mn-lt"/>
        <a:ea typeface="+mn-ea"/>
        <a:cs typeface="+mn-cs"/>
      </a:defRPr>
    </a:lvl5pPr>
    <a:lvl6pPr marL="1143000" algn="l" defTabSz="228600" rtl="0" eaLnBrk="1" latinLnBrk="0" hangingPunct="1">
      <a:defRPr sz="600" kern="1200">
        <a:solidFill>
          <a:schemeClr val="tx1"/>
        </a:solidFill>
        <a:latin typeface="+mn-lt"/>
        <a:ea typeface="+mn-ea"/>
        <a:cs typeface="+mn-cs"/>
      </a:defRPr>
    </a:lvl6pPr>
    <a:lvl7pPr marL="1371600" algn="l" defTabSz="228600" rtl="0" eaLnBrk="1" latinLnBrk="0" hangingPunct="1">
      <a:defRPr sz="600" kern="1200">
        <a:solidFill>
          <a:schemeClr val="tx1"/>
        </a:solidFill>
        <a:latin typeface="+mn-lt"/>
        <a:ea typeface="+mn-ea"/>
        <a:cs typeface="+mn-cs"/>
      </a:defRPr>
    </a:lvl7pPr>
    <a:lvl8pPr marL="1600200" algn="l" defTabSz="228600" rtl="0" eaLnBrk="1" latinLnBrk="0" hangingPunct="1">
      <a:defRPr sz="600" kern="1200">
        <a:solidFill>
          <a:schemeClr val="tx1"/>
        </a:solidFill>
        <a:latin typeface="+mn-lt"/>
        <a:ea typeface="+mn-ea"/>
        <a:cs typeface="+mn-cs"/>
      </a:defRPr>
    </a:lvl8pPr>
    <a:lvl9pPr marL="1828800" algn="l" defTabSz="2286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2</a:t>
            </a:fld>
            <a:endParaRPr lang="en-US" sz="12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11</a:t>
            </a:fld>
            <a:endParaRPr lang="en-US" sz="12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12</a:t>
            </a:fld>
            <a:endParaRPr lang="en-US" sz="12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3</a:t>
            </a:fld>
            <a:endParaRPr lang="en-US"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4</a:t>
            </a:fld>
            <a:endParaRPr lang="en-US" sz="120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5</a:t>
            </a:fld>
            <a:endParaRPr lang="en-US" sz="120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6</a:t>
            </a:fld>
            <a:endParaRPr lang="en-US" sz="12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7</a:t>
            </a:fld>
            <a:endParaRPr lang="en-US"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8</a:t>
            </a:fld>
            <a:endParaRPr lang="en-US"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9</a:t>
            </a:fld>
            <a:endParaRPr lang="en-US" sz="12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10</a:t>
            </a:fld>
            <a:endParaRPr lang="en-US"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gradient - sub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69400"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onnectivity_GraphicsV2.png"/>
          <p:cNvPicPr>
            <a:picLocks noChangeAspect="1"/>
          </p:cNvPicPr>
          <p:nvPr/>
        </p:nvPicPr>
        <p:blipFill>
          <a:blip r:embed="rId3">
            <a:alphaModFix amt="50000"/>
            <a:extLst>
              <a:ext uri="{28A0092B-C50C-407E-A947-70E740481C1C}">
                <a14:useLocalDpi xmlns:a14="http://schemas.microsoft.com/office/drawing/2010/main" val="0"/>
              </a:ext>
            </a:extLst>
          </a:blip>
          <a:srcRect r="36873"/>
          <a:stretch>
            <a:fillRect/>
          </a:stretch>
        </p:blipFill>
        <p:spPr bwMode="auto">
          <a:xfrm>
            <a:off x="1382713" y="-2025018"/>
            <a:ext cx="7761287" cy="7040563"/>
          </a:xfrm>
          <a:prstGeom prst="rect">
            <a:avLst/>
          </a:prstGeom>
          <a:noFill/>
          <a:ln>
            <a:noFill/>
          </a:ln>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SFDC_Logo.png"/>
          <p:cNvPicPr>
            <a:picLocks noChangeAspect="1"/>
          </p:cNvPicPr>
          <p:nvPr/>
        </p:nvPicPr>
        <p:blipFill rotWithShape="1">
          <a:blip r:embed="rId4">
            <a:extLst>
              <a:ext uri="{28A0092B-C50C-407E-A947-70E740481C1C}">
                <a14:useLocalDpi xmlns:a14="http://schemas.microsoft.com/office/drawing/2010/main" val="0"/>
              </a:ext>
            </a:extLst>
          </a:blip>
          <a:srcRect l="-1837" r="1" b="10930"/>
          <a:stretch/>
        </p:blipFill>
        <p:spPr bwMode="auto">
          <a:xfrm>
            <a:off x="728837" y="3765351"/>
            <a:ext cx="2840092" cy="2095933"/>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SFDC_Logo_Tag_vert_rev_rgb_TEX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544" y="5906438"/>
            <a:ext cx="31432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9428" name="Rectangle 4"/>
          <p:cNvSpPr>
            <a:spLocks noGrp="1" noChangeArrowheads="1"/>
          </p:cNvSpPr>
          <p:nvPr>
            <p:ph type="ctrTitle"/>
          </p:nvPr>
        </p:nvSpPr>
        <p:spPr>
          <a:xfrm>
            <a:off x="623570" y="1939819"/>
            <a:ext cx="8520430" cy="1241425"/>
          </a:xfrm>
        </p:spPr>
        <p:txBody>
          <a:bodyPr anchor="b"/>
          <a:lstStyle>
            <a:lvl1pPr>
              <a:defRPr sz="4400">
                <a:solidFill>
                  <a:schemeClr val="bg1"/>
                </a:solidFill>
              </a:defRPr>
            </a:lvl1pPr>
          </a:lstStyle>
          <a:p>
            <a:r>
              <a:rPr lang="en-US" smtClean="0"/>
              <a:t>Click to edit Master title style</a:t>
            </a:r>
            <a:endParaRPr lang="en-US" dirty="0"/>
          </a:p>
        </p:txBody>
      </p:sp>
      <p:sp>
        <p:nvSpPr>
          <p:cNvPr id="999429" name="Rectangle 5"/>
          <p:cNvSpPr>
            <a:spLocks noGrp="1" noChangeArrowheads="1"/>
          </p:cNvSpPr>
          <p:nvPr>
            <p:ph type="subTitle" idx="1"/>
          </p:nvPr>
        </p:nvSpPr>
        <p:spPr>
          <a:xfrm>
            <a:off x="609599" y="3324437"/>
            <a:ext cx="4921295" cy="1421447"/>
          </a:xfrm>
        </p:spPr>
        <p:txBody>
          <a:bodyPr/>
          <a:lstStyle>
            <a:lvl1pPr marL="0" indent="0">
              <a:lnSpc>
                <a:spcPct val="100000"/>
              </a:lnSpc>
              <a:spcBef>
                <a:spcPct val="0"/>
              </a:spcBef>
              <a:buFont typeface="Wingdings" pitchFamily="-112" charset="2"/>
              <a:buNone/>
              <a:defRPr sz="2000" i="0">
                <a:solidFill>
                  <a:srgbClr val="FFFFFF"/>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586024530"/>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descr="no logo - backgroun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 y="1"/>
            <a:ext cx="9176005" cy="6882004"/>
          </a:xfrm>
          <a:prstGeom prst="rect">
            <a:avLst/>
          </a:prstGeom>
        </p:spPr>
      </p:pic>
    </p:spTree>
    <p:extLst>
      <p:ext uri="{BB962C8B-B14F-4D97-AF65-F5344CB8AC3E}">
        <p14:creationId xmlns:p14="http://schemas.microsoft.com/office/powerpoint/2010/main" val="26089064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rtlCol="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61802639"/>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134183"/>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43953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udy No Logo">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91440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96458471"/>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2" name="Picture 7" descr="dock v3 - big.png"/>
          <p:cNvPicPr>
            <a:picLocks noChangeAspect="1"/>
          </p:cNvPicPr>
          <p:nvPr userDrawn="1"/>
        </p:nvPicPr>
        <p:blipFill>
          <a:blip r:embed="rId2">
            <a:extLst>
              <a:ext uri="{28A0092B-C50C-407E-A947-70E740481C1C}">
                <a14:useLocalDpi xmlns:a14="http://schemas.microsoft.com/office/drawing/2010/main" val="0"/>
              </a:ext>
            </a:extLst>
          </a:blip>
          <a:srcRect b="56400"/>
          <a:stretch>
            <a:fillRect/>
          </a:stretch>
        </p:blipFill>
        <p:spPr bwMode="auto">
          <a:xfrm>
            <a:off x="1526573" y="6375387"/>
            <a:ext cx="6090855" cy="4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512064" y="256032"/>
            <a:ext cx="8229600" cy="795528"/>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71094884"/>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pic>
        <p:nvPicPr>
          <p:cNvPr id="2" name="Picture 4" descr="no logo - background.jp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38" y="0"/>
            <a:ext cx="917098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4"/>
          <p:cNvSpPr txBox="1">
            <a:spLocks/>
          </p:cNvSpPr>
          <p:nvPr userDrawn="1"/>
        </p:nvSpPr>
        <p:spPr>
          <a:xfrm>
            <a:off x="152400" y="6333392"/>
            <a:ext cx="2133600"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600"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a:lstStyle>
          <a:p>
            <a:fld id="{2098A6A2-262C-FE4A-BD50-8DD3E8BEB68B}" type="slidenum">
              <a:rPr lang="en-US" smtClean="0"/>
              <a:pPr/>
              <a:t>‹#›</a:t>
            </a:fld>
            <a:endParaRPr lang="en-US" dirty="0"/>
          </a:p>
        </p:txBody>
      </p:sp>
    </p:spTree>
    <p:extLst>
      <p:ext uri="{BB962C8B-B14F-4D97-AF65-F5344CB8AC3E}">
        <p14:creationId xmlns:p14="http://schemas.microsoft.com/office/powerpoint/2010/main" val="2287883822"/>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2" name="Picture 1"/>
          <p:cNvPicPr>
            <a:picLocks/>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2"/>
            <a:ext cx="9165336" cy="688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8153400" y="5867400"/>
            <a:ext cx="990600" cy="838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111381"/>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393408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1759867"/>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3"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Connectivity_GraphicsV2.png"/>
          <p:cNvPicPr>
            <a:picLocks noChangeAspect="1"/>
          </p:cNvPicPr>
          <p:nvPr/>
        </p:nvPicPr>
        <p:blipFill>
          <a:blip r:embed="rId3">
            <a:alphaModFix amt="50000"/>
            <a:extLst>
              <a:ext uri="{28A0092B-C50C-407E-A947-70E740481C1C}">
                <a14:useLocalDpi xmlns:a14="http://schemas.microsoft.com/office/drawing/2010/main" val="0"/>
              </a:ext>
            </a:extLst>
          </a:blip>
          <a:srcRect r="36873"/>
          <a:stretch>
            <a:fillRect/>
          </a:stretch>
        </p:blipFill>
        <p:spPr bwMode="auto">
          <a:xfrm>
            <a:off x="3470275" y="1870756"/>
            <a:ext cx="5737225" cy="5203826"/>
          </a:xfrm>
          <a:prstGeom prst="rect">
            <a:avLst/>
          </a:prstGeom>
          <a:noFill/>
          <a:ln>
            <a:noFill/>
          </a:ln>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9" descr="SFDC_Logo.png"/>
          <p:cNvPicPr>
            <a:picLocks noChangeAspect="1"/>
          </p:cNvPicPr>
          <p:nvPr/>
        </p:nvPicPr>
        <p:blipFill rotWithShape="1">
          <a:blip r:embed="rId4">
            <a:extLst>
              <a:ext uri="{28A0092B-C50C-407E-A947-70E740481C1C}">
                <a14:useLocalDpi xmlns:a14="http://schemas.microsoft.com/office/drawing/2010/main" val="0"/>
              </a:ext>
            </a:extLst>
          </a:blip>
          <a:srcRect l="5288" r="1" b="5891"/>
          <a:stretch/>
        </p:blipFill>
        <p:spPr bwMode="auto">
          <a:xfrm>
            <a:off x="3219106" y="3779838"/>
            <a:ext cx="2759075" cy="2314575"/>
          </a:xfrm>
          <a:prstGeom prst="rect">
            <a:avLst/>
          </a:prstGeom>
          <a:noFill/>
          <a:ln>
            <a:noFill/>
          </a:ln>
          <a:effectLst>
            <a:outerShdw blurRad="104775" dir="2700000" algn="tl" rotWithShape="0">
              <a:srgbClr val="003DAA">
                <a:alpha val="1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800" y="1442720"/>
            <a:ext cx="8026400" cy="2032000"/>
          </a:xfrm>
        </p:spPr>
        <p:txBody>
          <a:bodyPr/>
          <a:lstStyle>
            <a:lvl1pPr algn="ctr">
              <a:defRPr sz="40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3918587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pic>
        <p:nvPicPr>
          <p:cNvPr id="2"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21" y="2822489"/>
            <a:ext cx="4346158" cy="1213023"/>
          </a:xfrm>
          <a:prstGeom prst="rect">
            <a:avLst/>
          </a:prstGeom>
        </p:spPr>
      </p:pic>
    </p:spTree>
    <p:extLst>
      <p:ext uri="{BB962C8B-B14F-4D97-AF65-F5344CB8AC3E}">
        <p14:creationId xmlns:p14="http://schemas.microsoft.com/office/powerpoint/2010/main" val="1874974277"/>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with Design">
    <p:spTree>
      <p:nvGrpSpPr>
        <p:cNvPr id="1" name=""/>
        <p:cNvGrpSpPr/>
        <p:nvPr/>
      </p:nvGrpSpPr>
      <p:grpSpPr>
        <a:xfrm>
          <a:off x="0" y="0"/>
          <a:ext cx="0" cy="0"/>
          <a:chOff x="0" y="0"/>
          <a:chExt cx="0" cy="0"/>
        </a:xfrm>
      </p:grpSpPr>
      <p:pic>
        <p:nvPicPr>
          <p:cNvPr id="2"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Connectivity_GraphicsV2.png"/>
          <p:cNvPicPr>
            <a:picLocks noChangeAspect="1"/>
          </p:cNvPicPr>
          <p:nvPr/>
        </p:nvPicPr>
        <p:blipFill>
          <a:blip r:embed="rId3">
            <a:alphaModFix amt="49000"/>
            <a:extLst>
              <a:ext uri="{28A0092B-C50C-407E-A947-70E740481C1C}">
                <a14:useLocalDpi xmlns:a14="http://schemas.microsoft.com/office/drawing/2010/main" val="0"/>
              </a:ext>
            </a:extLst>
          </a:blip>
          <a:srcRect/>
          <a:stretch>
            <a:fillRect/>
          </a:stretch>
        </p:blipFill>
        <p:spPr bwMode="auto">
          <a:xfrm>
            <a:off x="-815975" y="1608138"/>
            <a:ext cx="10226675" cy="5857875"/>
          </a:xfrm>
          <a:prstGeom prst="rect">
            <a:avLst/>
          </a:prstGeom>
          <a:noFill/>
          <a:ln>
            <a:noFill/>
          </a:ln>
          <a:extLst>
            <a:ext uri="{909E8E84-426E-40dd-AFC4-6F175D3DCCD1}">
              <a14:hiddenFill xmlns:a14="http://schemas.microsoft.com/office/drawing/2010/main">
                <a:solidFill>
                  <a:srgbClr val="FFFFFF">
                    <a:alpha val="49019"/>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11798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9" descr="SFDC_Logo.png"/>
          <p:cNvPicPr>
            <a:picLocks noChangeAspect="1"/>
          </p:cNvPicPr>
          <p:nvPr/>
        </p:nvPicPr>
        <p:blipFill rotWithShape="1">
          <a:blip r:embed="rId3">
            <a:extLst>
              <a:ext uri="{28A0092B-C50C-407E-A947-70E740481C1C}">
                <a14:useLocalDpi xmlns:a14="http://schemas.microsoft.com/office/drawing/2010/main" val="0"/>
              </a:ext>
            </a:extLst>
          </a:blip>
          <a:srcRect l="5288" r="1" b="5891"/>
          <a:stretch/>
        </p:blipFill>
        <p:spPr bwMode="auto">
          <a:xfrm>
            <a:off x="865667" y="2083654"/>
            <a:ext cx="2759075" cy="2314575"/>
          </a:xfrm>
          <a:prstGeom prst="rect">
            <a:avLst/>
          </a:prstGeom>
          <a:noFill/>
          <a:ln>
            <a:noFill/>
          </a:ln>
          <a:effectLst>
            <a:outerShdw blurRad="104775" dir="2700000" algn="tl" rotWithShape="0">
              <a:srgbClr val="003DAA">
                <a:alpha val="1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500" y="1894055"/>
            <a:ext cx="1959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280782744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 Blue">
    <p:spTree>
      <p:nvGrpSpPr>
        <p:cNvPr id="1" name=""/>
        <p:cNvGrpSpPr/>
        <p:nvPr/>
      </p:nvGrpSpPr>
      <p:grpSpPr>
        <a:xfrm>
          <a:off x="0" y="0"/>
          <a:ext cx="0" cy="0"/>
          <a:chOff x="0" y="0"/>
          <a:chExt cx="0" cy="0"/>
        </a:xfrm>
      </p:grpSpPr>
      <p:pic>
        <p:nvPicPr>
          <p:cNvPr id="2"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102159"/>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0263"/>
          </a:xfrm>
          <a:prstGeom prst="rect">
            <a:avLst/>
          </a:prstGeom>
        </p:spPr>
        <p:txBody>
          <a:bodyPr lIns="45720" tIns="22860" rIns="45720" bIns="22860" anchor="ctr" anchorCtr="0"/>
          <a:lstStyle>
            <a:lvl1pPr algn="l">
              <a:defRPr sz="2400" b="1">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837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5"/>
          <p:cNvPicPr>
            <a:picLocks/>
          </p:cNvPicPr>
          <p:nvPr userDrawn="1"/>
        </p:nvPicPr>
        <p:blipFill>
          <a:blip r:embed="rId2">
            <a:extLst>
              <a:ext uri="{28A0092B-C50C-407E-A947-70E740481C1C}">
                <a14:useLocalDpi xmlns:a14="http://schemas.microsoft.com/office/drawing/2010/main"/>
              </a:ext>
            </a:extLst>
          </a:blip>
          <a:srcRect/>
          <a:stretch>
            <a:fillRect/>
          </a:stretch>
        </p:blipFill>
        <p:spPr bwMode="auto">
          <a:xfrm>
            <a:off x="-4763" y="-3176"/>
            <a:ext cx="9172576" cy="687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81397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9525" y="6716713"/>
            <a:ext cx="9144000" cy="160337"/>
          </a:xfrm>
          <a:prstGeom prst="rect">
            <a:avLst/>
          </a:prstGeom>
          <a:solidFill>
            <a:srgbClr val="1589D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0" y="-1"/>
            <a:ext cx="9144000" cy="1439334"/>
          </a:xfrm>
          <a:prstGeom prst="rect">
            <a:avLst/>
          </a:prstGeom>
          <a:gradFill>
            <a:gsLst>
              <a:gs pos="27000">
                <a:schemeClr val="bg1">
                  <a:alpha val="0"/>
                </a:schemeClr>
              </a:gs>
              <a:gs pos="100000">
                <a:srgbClr val="1589D3">
                  <a:alpha val="16000"/>
                </a:srgb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5" descr="SFDC_Logo.png"/>
          <p:cNvPicPr>
            <a:picLocks noChangeAspect="1"/>
          </p:cNvPicPr>
          <p:nvPr/>
        </p:nvPicPr>
        <p:blipFill rotWithShape="1">
          <a:blip r:embed="rId20">
            <a:extLst>
              <a:ext uri="{28A0092B-C50C-407E-A947-70E740481C1C}">
                <a14:useLocalDpi xmlns:a14="http://schemas.microsoft.com/office/drawing/2010/main" val="0"/>
              </a:ext>
            </a:extLst>
          </a:blip>
          <a:srcRect t="1424" r="17071" b="35925"/>
          <a:stretch/>
        </p:blipFill>
        <p:spPr bwMode="auto">
          <a:xfrm>
            <a:off x="7688263" y="5951538"/>
            <a:ext cx="1465262" cy="935037"/>
          </a:xfrm>
          <a:prstGeom prst="rect">
            <a:avLst/>
          </a:prstGeom>
          <a:noFill/>
          <a:ln>
            <a:noFill/>
          </a:ln>
          <a:effectLst>
            <a:outerShdw blurRad="50800" dist="38100" dir="6540000" algn="tl" rotWithShape="0">
              <a:srgbClr val="003DAA">
                <a:alpha val="1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3"/>
          <p:cNvSpPr>
            <a:spLocks noGrp="1" noChangeArrowheads="1"/>
          </p:cNvSpPr>
          <p:nvPr>
            <p:ph type="title"/>
          </p:nvPr>
        </p:nvSpPr>
        <p:spPr bwMode="auto">
          <a:xfrm>
            <a:off x="509588" y="25400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32" name="Rectangle 4"/>
          <p:cNvSpPr>
            <a:spLocks noGrp="1" noChangeArrowheads="1"/>
          </p:cNvSpPr>
          <p:nvPr>
            <p:ph type="body" idx="1"/>
          </p:nvPr>
        </p:nvSpPr>
        <p:spPr bwMode="auto">
          <a:xfrm>
            <a:off x="509588" y="1162050"/>
            <a:ext cx="8228012"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39489" tIns="69745" rIns="139489" bIns="69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90" r:id="rId8"/>
    <p:sldLayoutId id="2147483693" r:id="rId9"/>
    <p:sldLayoutId id="2147483660" r:id="rId10"/>
    <p:sldLayoutId id="2147483670" r:id="rId11"/>
    <p:sldLayoutId id="2147483672" r:id="rId12"/>
    <p:sldLayoutId id="2147483673" r:id="rId13"/>
    <p:sldLayoutId id="2147483675" r:id="rId14"/>
    <p:sldLayoutId id="2147483676" r:id="rId15"/>
    <p:sldLayoutId id="2147483678" r:id="rId16"/>
    <p:sldLayoutId id="2147483679" r:id="rId17"/>
    <p:sldLayoutId id="2147483695" r:id="rId18"/>
  </p:sldLayoutIdLst>
  <p:transition xmlns:p14="http://schemas.microsoft.com/office/powerpoint/2010/main">
    <p:fade/>
  </p:transition>
  <p:txStyles>
    <p:titleStyle>
      <a:lvl1pPr algn="l" rtl="0" eaLnBrk="1" fontAlgn="base" hangingPunct="1">
        <a:spcBef>
          <a:spcPct val="0"/>
        </a:spcBef>
        <a:spcAft>
          <a:spcPct val="0"/>
        </a:spcAft>
        <a:defRPr sz="2800" b="1">
          <a:solidFill>
            <a:schemeClr val="tx2"/>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b="1">
          <a:solidFill>
            <a:schemeClr val="tx2"/>
          </a:solidFill>
          <a:latin typeface="Arial" pitchFamily="-112" charset="0"/>
        </a:defRPr>
      </a:lvl6pPr>
      <a:lvl7pPr marL="914400" algn="l" rtl="0" eaLnBrk="1" fontAlgn="base" hangingPunct="1">
        <a:spcBef>
          <a:spcPct val="0"/>
        </a:spcBef>
        <a:spcAft>
          <a:spcPct val="0"/>
        </a:spcAft>
        <a:defRPr sz="2800" b="1">
          <a:solidFill>
            <a:schemeClr val="tx2"/>
          </a:solidFill>
          <a:latin typeface="Arial" pitchFamily="-112" charset="0"/>
        </a:defRPr>
      </a:lvl7pPr>
      <a:lvl8pPr marL="1371600" algn="l" rtl="0" eaLnBrk="1" fontAlgn="base" hangingPunct="1">
        <a:spcBef>
          <a:spcPct val="0"/>
        </a:spcBef>
        <a:spcAft>
          <a:spcPct val="0"/>
        </a:spcAft>
        <a:defRPr sz="2800" b="1">
          <a:solidFill>
            <a:schemeClr val="tx2"/>
          </a:solidFill>
          <a:latin typeface="Arial" pitchFamily="-112" charset="0"/>
        </a:defRPr>
      </a:lvl8pPr>
      <a:lvl9pPr marL="1828800" algn="l" rtl="0" eaLnBrk="1" fontAlgn="base" hangingPunct="1">
        <a:spcBef>
          <a:spcPct val="0"/>
        </a:spcBef>
        <a:spcAft>
          <a:spcPct val="0"/>
        </a:spcAft>
        <a:defRPr sz="2800" b="1">
          <a:solidFill>
            <a:schemeClr val="tx2"/>
          </a:solidFill>
          <a:latin typeface="Arial" pitchFamily="-112" charset="0"/>
        </a:defRPr>
      </a:lvl9pPr>
    </p:titleStyle>
    <p:bodyStyle>
      <a:lvl1pPr marL="342900" indent="-342900" algn="l" rtl="0" eaLnBrk="1" fontAlgn="base" hangingPunct="1">
        <a:lnSpc>
          <a:spcPct val="120000"/>
        </a:lnSpc>
        <a:spcBef>
          <a:spcPct val="20000"/>
        </a:spcBef>
        <a:spcAft>
          <a:spcPct val="0"/>
        </a:spcAft>
        <a:buClr>
          <a:srgbClr val="1589D3"/>
        </a:buClr>
        <a:buFont typeface="Arial" charset="0"/>
        <a:buChar char="•"/>
        <a:defRPr sz="24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lnSpc>
          <a:spcPct val="120000"/>
        </a:lnSpc>
        <a:spcBef>
          <a:spcPct val="20000"/>
        </a:spcBef>
        <a:spcAft>
          <a:spcPct val="0"/>
        </a:spcAft>
        <a:buClr>
          <a:srgbClr val="1589D3"/>
        </a:buClr>
        <a:buFont typeface="Arial" charset="0"/>
        <a:buChar char="•"/>
        <a:defRPr sz="2000">
          <a:solidFill>
            <a:srgbClr val="333333"/>
          </a:solidFill>
          <a:latin typeface="+mn-lt"/>
          <a:ea typeface="ＭＳ Ｐゴシック" pitchFamily="-112" charset="-128"/>
        </a:defRPr>
      </a:lvl2pPr>
      <a:lvl3pPr marL="1143000" indent="-228600" algn="l" rtl="0" eaLnBrk="1" fontAlgn="base" hangingPunct="1">
        <a:lnSpc>
          <a:spcPct val="120000"/>
        </a:lnSpc>
        <a:spcBef>
          <a:spcPct val="20000"/>
        </a:spcBef>
        <a:spcAft>
          <a:spcPct val="0"/>
        </a:spcAft>
        <a:buClr>
          <a:srgbClr val="1589D3"/>
        </a:buClr>
        <a:buFont typeface="Arial" charset="0"/>
        <a:buChar char="•"/>
        <a:defRPr>
          <a:solidFill>
            <a:schemeClr val="bg2"/>
          </a:solidFill>
          <a:latin typeface="+mn-lt"/>
          <a:ea typeface="ヒラギノ角ゴ Pro W3" charset="-128"/>
          <a:cs typeface="ヒラギノ角ゴ Pro W3" charset="-128"/>
        </a:defRPr>
      </a:lvl3pPr>
      <a:lvl4pPr marL="1600200" indent="-228600" algn="l" rtl="0" eaLnBrk="1" fontAlgn="base" hangingPunct="1">
        <a:lnSpc>
          <a:spcPct val="120000"/>
        </a:lnSpc>
        <a:spcBef>
          <a:spcPct val="20000"/>
        </a:spcBef>
        <a:spcAft>
          <a:spcPct val="0"/>
        </a:spcAft>
        <a:buClr>
          <a:srgbClr val="1589D3"/>
        </a:buClr>
        <a:buFont typeface="Arial" charset="0"/>
        <a:buChar char="•"/>
        <a:defRPr sz="1600">
          <a:solidFill>
            <a:schemeClr val="bg2"/>
          </a:solidFill>
          <a:latin typeface="+mn-lt"/>
          <a:ea typeface="ヒラギノ角ゴ Pro W3" charset="-128"/>
          <a:cs typeface="ヒラギノ角ゴ Pro W3" charset="0"/>
        </a:defRPr>
      </a:lvl4pPr>
      <a:lvl5pPr marL="2057400" indent="-228600" algn="l" rtl="0" eaLnBrk="1" fontAlgn="base" hangingPunct="1">
        <a:lnSpc>
          <a:spcPct val="120000"/>
        </a:lnSpc>
        <a:spcBef>
          <a:spcPct val="20000"/>
        </a:spcBef>
        <a:spcAft>
          <a:spcPct val="0"/>
        </a:spcAft>
        <a:buClr>
          <a:srgbClr val="1589D3"/>
        </a:buClr>
        <a:buFont typeface="Arial" charset="0"/>
        <a:buChar char="•"/>
        <a:defRPr sz="1600">
          <a:solidFill>
            <a:schemeClr val="bg2"/>
          </a:solidFill>
          <a:latin typeface="+mn-lt"/>
          <a:ea typeface="ヒラギノ角ゴ Pro W3" charset="-128"/>
          <a:cs typeface="ヒラギノ角ゴ Pro W3" charset="0"/>
        </a:defRPr>
      </a:lvl5pPr>
      <a:lvl6pPr marL="25146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6pPr>
      <a:lvl7pPr marL="29718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7pPr>
      <a:lvl8pPr marL="34290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8pPr>
      <a:lvl9pPr marL="38862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623888" y="2762250"/>
            <a:ext cx="8520112" cy="12414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b="1" dirty="0">
              <a:solidFill>
                <a:schemeClr val="bg1"/>
              </a:solidFill>
              <a:latin typeface="Arial"/>
              <a:ea typeface="ＭＳ Ｐゴシック" charset="0"/>
              <a:cs typeface="Arial"/>
            </a:endParaRPr>
          </a:p>
        </p:txBody>
      </p:sp>
      <p:sp>
        <p:nvSpPr>
          <p:cNvPr id="10" name="Title 9"/>
          <p:cNvSpPr>
            <a:spLocks noGrp="1"/>
          </p:cNvSpPr>
          <p:nvPr>
            <p:ph type="ctrTitle"/>
          </p:nvPr>
        </p:nvSpPr>
        <p:spPr/>
        <p:txBody>
          <a:bodyPr/>
          <a:lstStyle/>
          <a:p>
            <a:r>
              <a:rPr lang="en-US" sz="3200" dirty="0" smtClean="0">
                <a:ea typeface="ＭＳ Ｐゴシック" charset="0"/>
                <a:cs typeface="Arial"/>
              </a:rPr>
              <a:t>Sharing in Communities – Demystified</a:t>
            </a:r>
            <a:endParaRPr lang="en-US" sz="3200" dirty="0"/>
          </a:p>
        </p:txBody>
      </p:sp>
      <p:sp>
        <p:nvSpPr>
          <p:cNvPr id="5" name="Title 9"/>
          <p:cNvSpPr txBox="1">
            <a:spLocks/>
          </p:cNvSpPr>
          <p:nvPr/>
        </p:nvSpPr>
        <p:spPr bwMode="auto">
          <a:xfrm>
            <a:off x="5867400" y="5715000"/>
            <a:ext cx="3124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chemeClr val="bg1"/>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b="1">
                <a:solidFill>
                  <a:schemeClr val="tx2"/>
                </a:solidFill>
                <a:latin typeface="Arial" pitchFamily="-112" charset="0"/>
              </a:defRPr>
            </a:lvl6pPr>
            <a:lvl7pPr marL="914400" algn="l" rtl="0" eaLnBrk="1" fontAlgn="base" hangingPunct="1">
              <a:spcBef>
                <a:spcPct val="0"/>
              </a:spcBef>
              <a:spcAft>
                <a:spcPct val="0"/>
              </a:spcAft>
              <a:defRPr sz="2800" b="1">
                <a:solidFill>
                  <a:schemeClr val="tx2"/>
                </a:solidFill>
                <a:latin typeface="Arial" pitchFamily="-112" charset="0"/>
              </a:defRPr>
            </a:lvl7pPr>
            <a:lvl8pPr marL="1371600" algn="l" rtl="0" eaLnBrk="1" fontAlgn="base" hangingPunct="1">
              <a:spcBef>
                <a:spcPct val="0"/>
              </a:spcBef>
              <a:spcAft>
                <a:spcPct val="0"/>
              </a:spcAft>
              <a:defRPr sz="2800" b="1">
                <a:solidFill>
                  <a:schemeClr val="tx2"/>
                </a:solidFill>
                <a:latin typeface="Arial" pitchFamily="-112" charset="0"/>
              </a:defRPr>
            </a:lvl8pPr>
            <a:lvl9pPr marL="1828800" algn="l" rtl="0" eaLnBrk="1" fontAlgn="base" hangingPunct="1">
              <a:spcBef>
                <a:spcPct val="0"/>
              </a:spcBef>
              <a:spcAft>
                <a:spcPct val="0"/>
              </a:spcAft>
              <a:defRPr sz="2800" b="1">
                <a:solidFill>
                  <a:schemeClr val="tx2"/>
                </a:solidFill>
                <a:latin typeface="Arial" pitchFamily="-112" charset="0"/>
              </a:defRPr>
            </a:lvl9pPr>
          </a:lstStyle>
          <a:p>
            <a:r>
              <a:rPr lang="en-US" sz="1800" smtClean="0">
                <a:ea typeface="ＭＳ Ｐゴシック" charset="0"/>
                <a:cs typeface="Arial"/>
              </a:rPr>
              <a:t>Guna</a:t>
            </a:r>
            <a:endParaRPr lang="en-US" sz="1800" dirty="0" smtClean="0">
              <a:ea typeface="ＭＳ Ｐゴシック" charset="0"/>
              <a:cs typeface="Arial"/>
            </a:endParaRPr>
          </a:p>
          <a:p>
            <a:r>
              <a:rPr lang="en-US" sz="1800" dirty="0" smtClean="0">
                <a:ea typeface="ＭＳ Ｐゴシック" charset="0"/>
                <a:cs typeface="Arial"/>
              </a:rPr>
              <a:t>Collaboration Architect</a:t>
            </a:r>
            <a:endParaRPr lang="en-US" sz="1800" dirty="0"/>
          </a:p>
        </p:txBody>
      </p:sp>
    </p:spTree>
    <p:extLst>
      <p:ext uri="{BB962C8B-B14F-4D97-AF65-F5344CB8AC3E}">
        <p14:creationId xmlns:p14="http://schemas.microsoft.com/office/powerpoint/2010/main" val="3345386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smtClean="0"/>
              <a:t>File Sharing - Strategies</a:t>
            </a:r>
            <a:endParaRPr lang="en-US" sz="2400" b="0" dirty="0">
              <a:solidFill>
                <a:srgbClr val="009DDC"/>
              </a:solidFill>
            </a:endParaRPr>
          </a:p>
        </p:txBody>
      </p:sp>
      <p:sp>
        <p:nvSpPr>
          <p:cNvPr id="3" name="TextBox 2"/>
          <p:cNvSpPr txBox="1"/>
          <p:nvPr/>
        </p:nvSpPr>
        <p:spPr>
          <a:xfrm>
            <a:off x="457200" y="1752600"/>
            <a:ext cx="8077200"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t>Strategies for curating </a:t>
            </a:r>
            <a:r>
              <a:rPr lang="en-US" b="1" dirty="0" smtClean="0"/>
              <a:t>/ sharing files in Communities:</a:t>
            </a:r>
          </a:p>
          <a:p>
            <a:endParaRPr lang="en-US" dirty="0"/>
          </a:p>
          <a:p>
            <a:r>
              <a:rPr lang="en-US" dirty="0" smtClean="0"/>
              <a:t>You often don't </a:t>
            </a:r>
            <a:r>
              <a:rPr lang="en-US" dirty="0"/>
              <a:t>need to use Content </a:t>
            </a:r>
            <a:r>
              <a:rPr lang="en-US" dirty="0" smtClean="0"/>
              <a:t>Libraries. You can use Chatter Files for most use cases</a:t>
            </a:r>
            <a:endParaRPr lang="en-US" dirty="0"/>
          </a:p>
          <a:p>
            <a:endParaRPr lang="en-US" dirty="0"/>
          </a:p>
          <a:p>
            <a:r>
              <a:rPr lang="en-US" dirty="0" smtClean="0"/>
              <a:t>One approach is to build </a:t>
            </a:r>
            <a:r>
              <a:rPr lang="en-US" dirty="0"/>
              <a:t>a </a:t>
            </a:r>
            <a:r>
              <a:rPr lang="en-US" dirty="0" err="1"/>
              <a:t>Site.com</a:t>
            </a:r>
            <a:r>
              <a:rPr lang="en-US" dirty="0"/>
              <a:t> web </a:t>
            </a:r>
            <a:r>
              <a:rPr lang="en-US" dirty="0" smtClean="0"/>
              <a:t>page that contains links to the files. </a:t>
            </a:r>
            <a:r>
              <a:rPr lang="en-US" dirty="0"/>
              <a:t>e.g. "Download Center"</a:t>
            </a:r>
          </a:p>
          <a:p>
            <a:endParaRPr lang="en-US" dirty="0" smtClean="0"/>
          </a:p>
          <a:p>
            <a:r>
              <a:rPr lang="en-US" dirty="0" smtClean="0"/>
              <a:t>Those static links can then point to the documents </a:t>
            </a:r>
            <a:r>
              <a:rPr lang="en-US" dirty="0"/>
              <a:t>stored in Chatter Files</a:t>
            </a:r>
          </a:p>
          <a:p>
            <a:endParaRPr lang="en-US" dirty="0"/>
          </a:p>
          <a:p>
            <a:endParaRPr lang="en-US" dirty="0"/>
          </a:p>
        </p:txBody>
      </p:sp>
    </p:spTree>
    <p:extLst>
      <p:ext uri="{BB962C8B-B14F-4D97-AF65-F5344CB8AC3E}">
        <p14:creationId xmlns:p14="http://schemas.microsoft.com/office/powerpoint/2010/main" val="175385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Delegated Administration</a:t>
            </a:r>
            <a:endParaRPr lang="en-US" sz="2400" b="0" dirty="0">
              <a:solidFill>
                <a:srgbClr val="009DDC"/>
              </a:solidFill>
            </a:endParaRPr>
          </a:p>
        </p:txBody>
      </p:sp>
      <p:sp>
        <p:nvSpPr>
          <p:cNvPr id="3" name="TextBox 2"/>
          <p:cNvSpPr txBox="1"/>
          <p:nvPr/>
        </p:nvSpPr>
        <p:spPr>
          <a:xfrm>
            <a:off x="457200" y="1447800"/>
            <a:ext cx="8077200" cy="2585323"/>
          </a:xfrm>
          <a:prstGeom prst="rect">
            <a:avLst/>
          </a:prstGeom>
          <a:noFill/>
        </p:spPr>
        <p:txBody>
          <a:bodyPr wrap="square" rtlCol="0">
            <a:spAutoFit/>
          </a:bodyPr>
          <a:lstStyle/>
          <a:p>
            <a:pPr marL="285750" indent="-285750">
              <a:buFont typeface="Arial"/>
              <a:buChar char="•"/>
            </a:pPr>
            <a:r>
              <a:rPr lang="en-US" dirty="0"/>
              <a:t>Only available to Partner Portal / Partner Communities </a:t>
            </a:r>
            <a:r>
              <a:rPr lang="en-US" dirty="0" smtClean="0"/>
              <a:t>/ CPEA users</a:t>
            </a:r>
            <a:endParaRPr lang="en-US" dirty="0"/>
          </a:p>
          <a:p>
            <a:pPr marL="285750" indent="-285750">
              <a:buFont typeface="Arial"/>
              <a:buChar char="•"/>
            </a:pPr>
            <a:r>
              <a:rPr lang="en-US" dirty="0"/>
              <a:t>User needs to have the "Manage External User" permission set on their </a:t>
            </a:r>
            <a:r>
              <a:rPr lang="en-US" dirty="0" smtClean="0"/>
              <a:t>profile</a:t>
            </a:r>
          </a:p>
          <a:p>
            <a:endParaRPr lang="en-US" dirty="0"/>
          </a:p>
          <a:p>
            <a:r>
              <a:rPr lang="en-US" dirty="0"/>
              <a:t>Delegated Administration supports:</a:t>
            </a:r>
          </a:p>
          <a:p>
            <a:r>
              <a:rPr lang="en-US" dirty="0"/>
              <a:t>-Creating new contacts / users</a:t>
            </a:r>
          </a:p>
          <a:p>
            <a:r>
              <a:rPr lang="en-US" dirty="0"/>
              <a:t>-Assign any available profile to those users</a:t>
            </a:r>
          </a:p>
          <a:p>
            <a:endParaRPr lang="en-US" dirty="0"/>
          </a:p>
          <a:p>
            <a:endParaRPr lang="en-US" dirty="0"/>
          </a:p>
        </p:txBody>
      </p:sp>
      <p:pic>
        <p:nvPicPr>
          <p:cNvPr id="4" name="Picture 3" descr="delegated admi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6464300" cy="2019300"/>
          </a:xfrm>
          <a:prstGeom prst="rect">
            <a:avLst/>
          </a:prstGeom>
        </p:spPr>
      </p:pic>
    </p:spTree>
    <p:extLst>
      <p:ext uri="{BB962C8B-B14F-4D97-AF65-F5344CB8AC3E}">
        <p14:creationId xmlns:p14="http://schemas.microsoft.com/office/powerpoint/2010/main" val="35631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Chatter /</a:t>
            </a:r>
            <a:r>
              <a:rPr lang="en-US" dirty="0" smtClean="0"/>
              <a:t> Anti-social Communities</a:t>
            </a:r>
            <a:endParaRPr lang="en-US" sz="2400" b="0" dirty="0">
              <a:solidFill>
                <a:srgbClr val="009DDC"/>
              </a:solidFill>
            </a:endParaRPr>
          </a:p>
        </p:txBody>
      </p:sp>
      <p:sp>
        <p:nvSpPr>
          <p:cNvPr id="3" name="TextBox 2"/>
          <p:cNvSpPr txBox="1"/>
          <p:nvPr/>
        </p:nvSpPr>
        <p:spPr>
          <a:xfrm>
            <a:off x="457200" y="1219200"/>
            <a:ext cx="8077200" cy="5355313"/>
          </a:xfrm>
          <a:prstGeom prst="rect">
            <a:avLst/>
          </a:prstGeom>
          <a:noFill/>
        </p:spPr>
        <p:txBody>
          <a:bodyPr wrap="square" rtlCol="0">
            <a:spAutoFit/>
          </a:bodyPr>
          <a:lstStyle/>
          <a:p>
            <a:r>
              <a:rPr lang="en-US" dirty="0"/>
              <a:t>All users can view their own profile</a:t>
            </a:r>
          </a:p>
          <a:p>
            <a:r>
              <a:rPr lang="en-US" dirty="0"/>
              <a:t>Other than that, you can make a community anti-social</a:t>
            </a:r>
          </a:p>
          <a:p>
            <a:endParaRPr lang="en-US" dirty="0" smtClean="0"/>
          </a:p>
          <a:p>
            <a:r>
              <a:rPr lang="en-US" dirty="0" smtClean="0"/>
              <a:t>To do so, </a:t>
            </a:r>
            <a:r>
              <a:rPr lang="en-US" dirty="0"/>
              <a:t>you can do some or all of these:</a:t>
            </a:r>
          </a:p>
          <a:p>
            <a:pPr marL="285750" indent="-285750">
              <a:buFont typeface="Arial"/>
              <a:buChar char="•"/>
            </a:pPr>
            <a:r>
              <a:rPr lang="en-US" dirty="0"/>
              <a:t>Set External User </a:t>
            </a:r>
            <a:r>
              <a:rPr lang="en-US" dirty="0" smtClean="0"/>
              <a:t>Visibility in </a:t>
            </a:r>
            <a:r>
              <a:rPr lang="en-US" dirty="0"/>
              <a:t>Sharing Settings</a:t>
            </a:r>
          </a:p>
          <a:p>
            <a:pPr marL="285750" indent="-285750">
              <a:buFont typeface="Arial"/>
              <a:buChar char="•"/>
            </a:pPr>
            <a:r>
              <a:rPr lang="en-US" dirty="0"/>
              <a:t>Remove the Chatter, Files, Groups, People tabs from the UI</a:t>
            </a:r>
          </a:p>
          <a:p>
            <a:pPr marL="285750" indent="-285750">
              <a:buFont typeface="Arial"/>
              <a:buChar char="•"/>
            </a:pPr>
            <a:r>
              <a:rPr lang="en-US" dirty="0"/>
              <a:t>Remove ability to create groups</a:t>
            </a:r>
          </a:p>
          <a:p>
            <a:pPr marL="285750" indent="-285750">
              <a:buFont typeface="Arial"/>
              <a:buChar char="•"/>
            </a:pPr>
            <a:r>
              <a:rPr lang="en-US" dirty="0"/>
              <a:t>Remove the Global Search bar form the UI</a:t>
            </a:r>
          </a:p>
          <a:p>
            <a:pPr marL="285750" indent="-285750">
              <a:buFont typeface="Arial"/>
              <a:buChar char="•"/>
            </a:pPr>
            <a:r>
              <a:rPr lang="en-US" dirty="0"/>
              <a:t>Remove all publisher actions from the global Chatter layouts</a:t>
            </a:r>
          </a:p>
          <a:p>
            <a:pPr marL="285750" indent="-285750">
              <a:buFont typeface="Arial"/>
              <a:buChar char="•"/>
            </a:pPr>
            <a:r>
              <a:rPr lang="en-US" dirty="0"/>
              <a:t>Remove all publisher actions from the object page layouts</a:t>
            </a:r>
          </a:p>
          <a:p>
            <a:pPr marL="285750" indent="-285750">
              <a:buFont typeface="Arial"/>
              <a:buChar char="•"/>
            </a:pPr>
            <a:r>
              <a:rPr lang="en-US" dirty="0"/>
              <a:t>Turn off Feed Tracking for the objects exposed in the community</a:t>
            </a:r>
          </a:p>
          <a:p>
            <a:endParaRPr lang="en-US" dirty="0"/>
          </a:p>
          <a:p>
            <a:r>
              <a:rPr lang="en-US" dirty="0">
                <a:solidFill>
                  <a:srgbClr val="FF0000"/>
                </a:solidFill>
              </a:rPr>
              <a:t>* Only exception is that a user could potentially see Chatter posts on a record even if they can't see the user who posted</a:t>
            </a:r>
          </a:p>
          <a:p>
            <a:endParaRPr lang="en-US" dirty="0" smtClean="0"/>
          </a:p>
          <a:p>
            <a:r>
              <a:rPr lang="en-US" dirty="0" smtClean="0"/>
              <a:t>If </a:t>
            </a:r>
            <a:r>
              <a:rPr lang="en-US" dirty="0"/>
              <a:t>you want to be completely sure users will not see Chatter, you should turn off feed tracking </a:t>
            </a:r>
            <a:r>
              <a:rPr lang="en-US" dirty="0" smtClean="0"/>
              <a:t>for </a:t>
            </a:r>
            <a:r>
              <a:rPr lang="en-US" dirty="0"/>
              <a:t>that </a:t>
            </a:r>
            <a:r>
              <a:rPr lang="en-US" dirty="0" smtClean="0"/>
              <a:t>object.</a:t>
            </a:r>
            <a:endParaRPr lang="en-US" dirty="0"/>
          </a:p>
          <a:p>
            <a:endParaRPr lang="en-US" dirty="0"/>
          </a:p>
          <a:p>
            <a:endParaRPr lang="en-US" dirty="0"/>
          </a:p>
        </p:txBody>
      </p:sp>
    </p:spTree>
    <p:extLst>
      <p:ext uri="{BB962C8B-B14F-4D97-AF65-F5344CB8AC3E}">
        <p14:creationId xmlns:p14="http://schemas.microsoft.com/office/powerpoint/2010/main" val="173025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Sharing </a:t>
            </a:r>
            <a:r>
              <a:rPr lang="en-US" dirty="0" smtClean="0"/>
              <a:t>for users without roles:</a:t>
            </a:r>
            <a:br>
              <a:rPr lang="en-US" dirty="0" smtClean="0"/>
            </a:br>
            <a:r>
              <a:rPr lang="en-US" sz="1800" dirty="0" smtClean="0"/>
              <a:t>HVPU </a:t>
            </a:r>
            <a:r>
              <a:rPr lang="en-US" sz="1800" dirty="0"/>
              <a:t>/</a:t>
            </a:r>
            <a:r>
              <a:rPr lang="en-US" sz="1800" dirty="0" smtClean="0"/>
              <a:t> </a:t>
            </a:r>
            <a:r>
              <a:rPr lang="en-US" sz="1800" dirty="0"/>
              <a:t>Service Cloud Portal </a:t>
            </a:r>
            <a:r>
              <a:rPr lang="en-US" sz="1800" dirty="0" smtClean="0"/>
              <a:t>/ </a:t>
            </a:r>
            <a:r>
              <a:rPr lang="en-US" sz="1800" dirty="0"/>
              <a:t>Customer Communities </a:t>
            </a:r>
            <a:r>
              <a:rPr lang="en-US" sz="1800" dirty="0" smtClean="0"/>
              <a:t>licenses</a:t>
            </a:r>
            <a:endParaRPr lang="en-US" sz="1800" b="0" dirty="0">
              <a:solidFill>
                <a:srgbClr val="009DDC"/>
              </a:solidFill>
            </a:endParaRPr>
          </a:p>
        </p:txBody>
      </p:sp>
      <p:sp>
        <p:nvSpPr>
          <p:cNvPr id="3" name="TextBox 2"/>
          <p:cNvSpPr txBox="1"/>
          <p:nvPr/>
        </p:nvSpPr>
        <p:spPr>
          <a:xfrm>
            <a:off x="228600" y="1981200"/>
            <a:ext cx="8077200" cy="1754327"/>
          </a:xfrm>
          <a:prstGeom prst="rect">
            <a:avLst/>
          </a:prstGeom>
          <a:noFill/>
        </p:spPr>
        <p:txBody>
          <a:bodyPr wrap="square" rtlCol="0">
            <a:spAutoFit/>
          </a:bodyPr>
          <a:lstStyle/>
          <a:p>
            <a:pPr marL="285750" indent="-285750">
              <a:buFont typeface="Arial"/>
              <a:buChar char="•"/>
            </a:pPr>
            <a:r>
              <a:rPr lang="en-US" dirty="0" smtClean="0"/>
              <a:t>These </a:t>
            </a:r>
            <a:r>
              <a:rPr lang="en-US" dirty="0"/>
              <a:t>users </a:t>
            </a:r>
            <a:r>
              <a:rPr lang="en-US" u="sng" dirty="0"/>
              <a:t>DO NOT </a:t>
            </a:r>
            <a:r>
              <a:rPr lang="en-US" dirty="0"/>
              <a:t>have roles</a:t>
            </a:r>
          </a:p>
          <a:p>
            <a:pPr marL="285750" indent="-285750">
              <a:buFont typeface="Arial"/>
              <a:buChar char="•"/>
            </a:pPr>
            <a:r>
              <a:rPr lang="en-US" dirty="0"/>
              <a:t>By default, can only see their own records (e.g. My Cases)</a:t>
            </a:r>
          </a:p>
          <a:p>
            <a:pPr marL="285750" indent="-285750">
              <a:buFont typeface="Arial"/>
              <a:buChar char="•"/>
            </a:pPr>
            <a:r>
              <a:rPr lang="en-US" dirty="0" smtClean="0"/>
              <a:t>Sharing </a:t>
            </a:r>
            <a:r>
              <a:rPr lang="en-US" dirty="0"/>
              <a:t>Sets </a:t>
            </a:r>
            <a:r>
              <a:rPr lang="en-US" dirty="0" smtClean="0"/>
              <a:t>can provide additional visibility </a:t>
            </a:r>
            <a:r>
              <a:rPr lang="en-US" dirty="0"/>
              <a:t>to </a:t>
            </a:r>
            <a:r>
              <a:rPr lang="en-US" dirty="0" smtClean="0"/>
              <a:t>records</a:t>
            </a:r>
          </a:p>
          <a:p>
            <a:pPr marL="285750" indent="-285750">
              <a:buFont typeface="Arial"/>
              <a:buChar char="•"/>
            </a:pPr>
            <a:r>
              <a:rPr lang="en-US" dirty="0" smtClean="0"/>
              <a:t>Sharing Groups allow sharing of records owned by these users to other users with </a:t>
            </a:r>
            <a:r>
              <a:rPr lang="en-US" dirty="0"/>
              <a:t>roles. </a:t>
            </a:r>
            <a:endParaRPr lang="en-US" dirty="0" smtClean="0"/>
          </a:p>
          <a:p>
            <a:pPr marL="285750" indent="-285750">
              <a:buFont typeface="Arial"/>
              <a:buChar char="•"/>
            </a:pPr>
            <a:r>
              <a:rPr lang="en-US" dirty="0" smtClean="0"/>
              <a:t>Cannot use Apex sharing rules</a:t>
            </a:r>
            <a:endParaRPr lang="en-US" dirty="0"/>
          </a:p>
        </p:txBody>
      </p:sp>
      <p:pic>
        <p:nvPicPr>
          <p:cNvPr id="7" name="Picture 6" descr="HVPU.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191000"/>
            <a:ext cx="5435600" cy="1447800"/>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427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EXAMPLE 1:</a:t>
            </a:r>
            <a:endParaRPr lang="en-US" sz="2400" b="0" dirty="0">
              <a:solidFill>
                <a:srgbClr val="009DDC"/>
              </a:solidFill>
            </a:endParaRPr>
          </a:p>
        </p:txBody>
      </p:sp>
      <p:sp>
        <p:nvSpPr>
          <p:cNvPr id="3" name="TextBox 2"/>
          <p:cNvSpPr txBox="1"/>
          <p:nvPr/>
        </p:nvSpPr>
        <p:spPr>
          <a:xfrm>
            <a:off x="304800" y="1295400"/>
            <a:ext cx="8077200" cy="1754327"/>
          </a:xfrm>
          <a:prstGeom prst="rect">
            <a:avLst/>
          </a:prstGeom>
          <a:noFill/>
        </p:spPr>
        <p:txBody>
          <a:bodyPr wrap="square" rtlCol="0">
            <a:spAutoFit/>
          </a:bodyPr>
          <a:lstStyle/>
          <a:p>
            <a:r>
              <a:rPr lang="en-US" dirty="0"/>
              <a:t>Example: Share cases between </a:t>
            </a:r>
            <a:r>
              <a:rPr lang="en-US" dirty="0" smtClean="0"/>
              <a:t>contacts at </a:t>
            </a:r>
            <a:r>
              <a:rPr lang="en-US" dirty="0"/>
              <a:t>the same company</a:t>
            </a:r>
          </a:p>
          <a:p>
            <a:endParaRPr lang="en-US" dirty="0" smtClean="0"/>
          </a:p>
          <a:p>
            <a:pPr marL="285750" indent="-285750">
              <a:buFont typeface="Arial"/>
              <a:buChar char="•"/>
            </a:pPr>
            <a:r>
              <a:rPr lang="en-US" dirty="0" smtClean="0"/>
              <a:t>Setup </a:t>
            </a:r>
            <a:r>
              <a:rPr lang="en-US" dirty="0"/>
              <a:t>-&gt; Sharing settings -&gt; Set Cases visibility to Private</a:t>
            </a:r>
          </a:p>
          <a:p>
            <a:pPr marL="285750" indent="-285750">
              <a:buFont typeface="Arial"/>
              <a:buChar char="•"/>
            </a:pPr>
            <a:r>
              <a:rPr lang="en-US" dirty="0"/>
              <a:t>Setup -&gt; Communities -&gt; Settings -&gt; Sharing Settings for HVPU</a:t>
            </a:r>
          </a:p>
          <a:p>
            <a:pPr marL="285750" indent="-285750">
              <a:buFont typeface="Arial"/>
              <a:buChar char="•"/>
            </a:pPr>
            <a:r>
              <a:rPr lang="en-US" dirty="0"/>
              <a:t>Add Sharing Set. Object = Cases. Visibility = see cases where the user's account is the same</a:t>
            </a:r>
          </a:p>
        </p:txBody>
      </p:sp>
      <p:pic>
        <p:nvPicPr>
          <p:cNvPr id="5" name="Picture 4" descr="sharing_se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114800"/>
            <a:ext cx="5765800" cy="1625600"/>
          </a:xfrm>
          <a:prstGeom prst="rect">
            <a:avLst/>
          </a:prstGeom>
        </p:spPr>
      </p:pic>
    </p:spTree>
    <p:extLst>
      <p:ext uri="{BB962C8B-B14F-4D97-AF65-F5344CB8AC3E}">
        <p14:creationId xmlns:p14="http://schemas.microsoft.com/office/powerpoint/2010/main" val="385779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EXAMPLE 2:</a:t>
            </a:r>
            <a:endParaRPr lang="en-US" sz="2400" b="0" dirty="0">
              <a:solidFill>
                <a:srgbClr val="009DDC"/>
              </a:solidFill>
            </a:endParaRPr>
          </a:p>
        </p:txBody>
      </p:sp>
      <p:sp>
        <p:nvSpPr>
          <p:cNvPr id="3" name="TextBox 2"/>
          <p:cNvSpPr txBox="1"/>
          <p:nvPr/>
        </p:nvSpPr>
        <p:spPr>
          <a:xfrm>
            <a:off x="304800" y="1295400"/>
            <a:ext cx="8077200" cy="2308324"/>
          </a:xfrm>
          <a:prstGeom prst="rect">
            <a:avLst/>
          </a:prstGeom>
          <a:noFill/>
        </p:spPr>
        <p:txBody>
          <a:bodyPr wrap="square" rtlCol="0">
            <a:spAutoFit/>
          </a:bodyPr>
          <a:lstStyle/>
          <a:p>
            <a:r>
              <a:rPr lang="en-US" dirty="0"/>
              <a:t>Example: Share cases between </a:t>
            </a:r>
            <a:r>
              <a:rPr lang="en-US" dirty="0" smtClean="0"/>
              <a:t>contacts at different companies</a:t>
            </a:r>
            <a:endParaRPr lang="en-US" dirty="0"/>
          </a:p>
          <a:p>
            <a:endParaRPr lang="en-US" dirty="0" smtClean="0"/>
          </a:p>
          <a:p>
            <a:pPr marL="285750" indent="-285750">
              <a:buFont typeface="Arial"/>
              <a:buChar char="•"/>
            </a:pPr>
            <a:r>
              <a:rPr lang="en-US" dirty="0" smtClean="0"/>
              <a:t>Setup </a:t>
            </a:r>
            <a:r>
              <a:rPr lang="en-US" dirty="0"/>
              <a:t>-&gt; Sharing settings -&gt; Set Cases visibility to </a:t>
            </a:r>
            <a:r>
              <a:rPr lang="en-US" dirty="0" smtClean="0"/>
              <a:t>Private</a:t>
            </a:r>
          </a:p>
          <a:p>
            <a:pPr marL="285750" indent="-285750">
              <a:buFont typeface="Arial"/>
              <a:buChar char="•"/>
            </a:pPr>
            <a:r>
              <a:rPr lang="en-US" dirty="0" smtClean="0"/>
              <a:t>Setup -&gt; Cases -&gt; Create Lookup Field “Relationship”, Lookup to “Contact”</a:t>
            </a:r>
            <a:endParaRPr lang="en-US" dirty="0"/>
          </a:p>
          <a:p>
            <a:pPr marL="285750" indent="-285750">
              <a:buFont typeface="Arial"/>
              <a:buChar char="•"/>
            </a:pPr>
            <a:r>
              <a:rPr lang="en-US" dirty="0"/>
              <a:t>Setup -&gt; Communities -&gt; Settings -&gt; Sharing Settings for HVPU</a:t>
            </a:r>
          </a:p>
          <a:p>
            <a:pPr marL="285750" indent="-285750">
              <a:buFont typeface="Arial"/>
              <a:buChar char="•"/>
            </a:pPr>
            <a:r>
              <a:rPr lang="en-US" dirty="0"/>
              <a:t>Add Sharing Set. Object = Cases. Visibility = see cases where the user's </a:t>
            </a:r>
            <a:r>
              <a:rPr lang="en-US" dirty="0" smtClean="0"/>
              <a:t>account is </a:t>
            </a:r>
            <a:r>
              <a:rPr lang="en-US" dirty="0"/>
              <a:t>the </a:t>
            </a:r>
            <a:r>
              <a:rPr lang="en-US" dirty="0" smtClean="0"/>
              <a:t>same as “Relationship”</a:t>
            </a:r>
          </a:p>
          <a:p>
            <a:pPr marL="285750" indent="-285750">
              <a:buFont typeface="Arial"/>
              <a:buChar char="•"/>
            </a:pPr>
            <a:r>
              <a:rPr lang="en-US" dirty="0" smtClean="0"/>
              <a:t>Set Relationship field on Case to the Contact to whom you wish to share</a:t>
            </a:r>
            <a:endParaRPr lang="en-US" dirty="0"/>
          </a:p>
        </p:txBody>
      </p:sp>
      <p:pic>
        <p:nvPicPr>
          <p:cNvPr id="5" name="Picture 4" descr="sharing_se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114800"/>
            <a:ext cx="5765800" cy="1625600"/>
          </a:xfrm>
          <a:prstGeom prst="rect">
            <a:avLst/>
          </a:prstGeom>
        </p:spPr>
      </p:pic>
    </p:spTree>
    <p:extLst>
      <p:ext uri="{BB962C8B-B14F-4D97-AF65-F5344CB8AC3E}">
        <p14:creationId xmlns:p14="http://schemas.microsoft.com/office/powerpoint/2010/main" val="37039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Sharing </a:t>
            </a:r>
            <a:r>
              <a:rPr lang="en-US" dirty="0" smtClean="0"/>
              <a:t>for users with roles:</a:t>
            </a:r>
            <a:br>
              <a:rPr lang="en-US" dirty="0" smtClean="0"/>
            </a:br>
            <a:r>
              <a:rPr lang="en-US" sz="1800" dirty="0" smtClean="0"/>
              <a:t>CPEA </a:t>
            </a:r>
            <a:r>
              <a:rPr lang="en-US" sz="1800" dirty="0"/>
              <a:t>/ Partner Portal / Partner Communities </a:t>
            </a:r>
            <a:r>
              <a:rPr lang="en-US" sz="1800" dirty="0" smtClean="0"/>
              <a:t>licenses</a:t>
            </a:r>
            <a:endParaRPr lang="en-US" sz="1800" b="0" dirty="0">
              <a:solidFill>
                <a:srgbClr val="009DDC"/>
              </a:solidFill>
            </a:endParaRPr>
          </a:p>
        </p:txBody>
      </p:sp>
      <p:sp>
        <p:nvSpPr>
          <p:cNvPr id="3" name="TextBox 2"/>
          <p:cNvSpPr txBox="1"/>
          <p:nvPr/>
        </p:nvSpPr>
        <p:spPr>
          <a:xfrm>
            <a:off x="228600" y="1600200"/>
            <a:ext cx="8077200" cy="923330"/>
          </a:xfrm>
          <a:prstGeom prst="rect">
            <a:avLst/>
          </a:prstGeom>
          <a:noFill/>
        </p:spPr>
        <p:txBody>
          <a:bodyPr wrap="square" rtlCol="0">
            <a:spAutoFit/>
          </a:bodyPr>
          <a:lstStyle/>
          <a:p>
            <a:pPr marL="285750" indent="-285750">
              <a:buFont typeface="Arial"/>
              <a:buChar char="•"/>
            </a:pPr>
            <a:r>
              <a:rPr lang="en-US" dirty="0"/>
              <a:t>These user DO have roles</a:t>
            </a:r>
          </a:p>
          <a:p>
            <a:pPr marL="285750" indent="-285750">
              <a:buFont typeface="Arial"/>
              <a:buChar char="•"/>
            </a:pPr>
            <a:r>
              <a:rPr lang="en-US" dirty="0"/>
              <a:t>Can support more complex sharing </a:t>
            </a:r>
            <a:r>
              <a:rPr lang="en-US" dirty="0" smtClean="0"/>
              <a:t>rules</a:t>
            </a:r>
          </a:p>
          <a:p>
            <a:pPr marL="285750" indent="-285750">
              <a:buFont typeface="Arial"/>
              <a:buChar char="•"/>
            </a:pPr>
            <a:r>
              <a:rPr lang="en-US" dirty="0" smtClean="0"/>
              <a:t>Can use Apex Sharing Rules</a:t>
            </a:r>
            <a:endParaRPr lang="en-US" dirty="0"/>
          </a:p>
        </p:txBody>
      </p:sp>
      <p:pic>
        <p:nvPicPr>
          <p:cNvPr id="4" name="Picture 3" descr="PP_pro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008120"/>
            <a:ext cx="5092700" cy="1308100"/>
          </a:xfrm>
          <a:prstGeom prst="rect">
            <a:avLst/>
          </a:prstGeom>
          <a:effectLst>
            <a:outerShdw blurRad="50800" dist="38100" dir="2700000" algn="tl" rotWithShape="0">
              <a:srgbClr val="000000">
                <a:alpha val="43000"/>
              </a:srgbClr>
            </a:outerShdw>
          </a:effectLst>
        </p:spPr>
      </p:pic>
      <p:pic>
        <p:nvPicPr>
          <p:cNvPr id="5" name="Picture 4" descr="CPEA_profi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484120"/>
            <a:ext cx="5562600" cy="1257300"/>
          </a:xfrm>
          <a:prstGeom prst="rect">
            <a:avLst/>
          </a:prstGeom>
          <a:effectLst>
            <a:outerShdw blurRad="50800" dist="38100" dir="2700000" algn="tl" rotWithShape="0">
              <a:srgbClr val="000000">
                <a:alpha val="43000"/>
              </a:srgbClr>
            </a:outerShdw>
          </a:effectLst>
        </p:spPr>
      </p:pic>
      <p:pic>
        <p:nvPicPr>
          <p:cNvPr id="6" name="Picture 5" descr="PC_profil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5455920"/>
            <a:ext cx="5181600" cy="1231900"/>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945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0263"/>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EXAMPLE: Sharing </a:t>
            </a:r>
            <a:r>
              <a:rPr lang="en-US" dirty="0"/>
              <a:t>with CPEA / Partner Portal / Partner Communities licenses:</a:t>
            </a:r>
            <a:endParaRPr lang="en-US" sz="2400" b="0" dirty="0">
              <a:solidFill>
                <a:srgbClr val="009DDC"/>
              </a:solidFill>
            </a:endParaRPr>
          </a:p>
        </p:txBody>
      </p:sp>
      <p:sp>
        <p:nvSpPr>
          <p:cNvPr id="3" name="TextBox 2"/>
          <p:cNvSpPr txBox="1"/>
          <p:nvPr/>
        </p:nvSpPr>
        <p:spPr>
          <a:xfrm>
            <a:off x="457200" y="1295400"/>
            <a:ext cx="8077200" cy="2031325"/>
          </a:xfrm>
          <a:prstGeom prst="rect">
            <a:avLst/>
          </a:prstGeom>
          <a:noFill/>
        </p:spPr>
        <p:txBody>
          <a:bodyPr wrap="square" rtlCol="0">
            <a:spAutoFit/>
          </a:bodyPr>
          <a:lstStyle/>
          <a:p>
            <a:r>
              <a:rPr lang="en-US" dirty="0"/>
              <a:t>Example: Partner provides 1st tier support (Share cases logged by the customer United with the partner Acme</a:t>
            </a:r>
            <a:r>
              <a:rPr lang="en-US" dirty="0" smtClean="0"/>
              <a:t>)</a:t>
            </a:r>
          </a:p>
          <a:p>
            <a:endParaRPr lang="en-US" dirty="0"/>
          </a:p>
          <a:p>
            <a:pPr marL="285750" indent="-285750">
              <a:buFont typeface="Arial"/>
              <a:buChar char="•"/>
            </a:pPr>
            <a:r>
              <a:rPr lang="en-US" dirty="0"/>
              <a:t>Setup -&gt; Sharing settings -&gt; Set OWD on Cases to Private</a:t>
            </a:r>
          </a:p>
          <a:p>
            <a:pPr marL="285750" indent="-285750">
              <a:buFont typeface="Arial"/>
              <a:buChar char="•"/>
            </a:pPr>
            <a:r>
              <a:rPr lang="en-US" dirty="0"/>
              <a:t>Setup -&gt; Sharing settings -&gt; Sharing rule on </a:t>
            </a:r>
            <a:r>
              <a:rPr lang="en-US" dirty="0" smtClean="0"/>
              <a:t>Cases Criteria: Cases where Account ID = United, Share with Partner Role = Acme</a:t>
            </a:r>
          </a:p>
          <a:p>
            <a:pPr marL="285750" indent="-285750">
              <a:buFont typeface="Arial"/>
              <a:buChar char="•"/>
            </a:pPr>
            <a:endParaRPr lang="en-US" dirty="0"/>
          </a:p>
        </p:txBody>
      </p:sp>
      <p:pic>
        <p:nvPicPr>
          <p:cNvPr id="4" name="Picture 3" descr="OW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276600"/>
            <a:ext cx="7086600" cy="2194800"/>
          </a:xfrm>
          <a:prstGeom prst="rect">
            <a:avLst/>
          </a:prstGeom>
        </p:spPr>
      </p:pic>
      <p:pic>
        <p:nvPicPr>
          <p:cNvPr id="5" name="Picture 4" descr="case sharing ru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5562600"/>
            <a:ext cx="8382000" cy="752230"/>
          </a:xfrm>
          <a:prstGeom prst="rect">
            <a:avLst/>
          </a:prstGeom>
        </p:spPr>
      </p:pic>
    </p:spTree>
    <p:extLst>
      <p:ext uri="{BB962C8B-B14F-4D97-AF65-F5344CB8AC3E}">
        <p14:creationId xmlns:p14="http://schemas.microsoft.com/office/powerpoint/2010/main" val="9412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User Sharing</a:t>
            </a:r>
            <a:endParaRPr lang="en-US" sz="2400" b="0" dirty="0">
              <a:solidFill>
                <a:srgbClr val="009DDC"/>
              </a:solidFill>
            </a:endParaRPr>
          </a:p>
        </p:txBody>
      </p:sp>
      <p:sp>
        <p:nvSpPr>
          <p:cNvPr id="3" name="TextBox 2"/>
          <p:cNvSpPr txBox="1"/>
          <p:nvPr/>
        </p:nvSpPr>
        <p:spPr>
          <a:xfrm>
            <a:off x="457200" y="1295400"/>
            <a:ext cx="8077200" cy="3139321"/>
          </a:xfrm>
          <a:prstGeom prst="rect">
            <a:avLst/>
          </a:prstGeom>
          <a:noFill/>
        </p:spPr>
        <p:txBody>
          <a:bodyPr wrap="square" rtlCol="0">
            <a:spAutoFit/>
          </a:bodyPr>
          <a:lstStyle/>
          <a:p>
            <a:r>
              <a:rPr lang="en-US" dirty="0"/>
              <a:t>With Summer '13, we support sharing </a:t>
            </a:r>
            <a:r>
              <a:rPr lang="en-US" dirty="0" smtClean="0"/>
              <a:t>settings on </a:t>
            </a:r>
            <a:r>
              <a:rPr lang="en-US" dirty="0"/>
              <a:t>the </a:t>
            </a:r>
            <a:r>
              <a:rPr lang="en-US" dirty="0" smtClean="0"/>
              <a:t>external User object.</a:t>
            </a:r>
            <a:endParaRPr lang="en-US" dirty="0"/>
          </a:p>
          <a:p>
            <a:r>
              <a:rPr lang="en-US" dirty="0"/>
              <a:t>You can </a:t>
            </a:r>
            <a:r>
              <a:rPr lang="en-US" dirty="0" smtClean="0"/>
              <a:t>prevent </a:t>
            </a:r>
            <a:r>
              <a:rPr lang="en-US" dirty="0"/>
              <a:t>users from seeing other users in the </a:t>
            </a:r>
            <a:r>
              <a:rPr lang="en-US" dirty="0" smtClean="0"/>
              <a:t>Community</a:t>
            </a:r>
          </a:p>
          <a:p>
            <a:endParaRPr lang="en-US" dirty="0"/>
          </a:p>
          <a:p>
            <a:r>
              <a:rPr lang="en-US" dirty="0"/>
              <a:t>Example: Customers shouldn't see any other </a:t>
            </a:r>
            <a:r>
              <a:rPr lang="en-US" dirty="0" smtClean="0"/>
              <a:t>customers</a:t>
            </a:r>
          </a:p>
          <a:p>
            <a:endParaRPr lang="en-US" dirty="0"/>
          </a:p>
          <a:p>
            <a:r>
              <a:rPr lang="en-US" dirty="0"/>
              <a:t>-Setup -&gt; Sharing settings -&gt; </a:t>
            </a:r>
            <a:r>
              <a:rPr lang="en-US" dirty="0" smtClean="0"/>
              <a:t>Uncheck Community User Visibility</a:t>
            </a:r>
            <a:endParaRPr lang="en-US" dirty="0"/>
          </a:p>
          <a:p>
            <a:endParaRPr lang="en-US" dirty="0"/>
          </a:p>
          <a:p>
            <a:r>
              <a:rPr lang="en-US" dirty="0" smtClean="0"/>
              <a:t>This will prevent external users from seeing any other users in the community</a:t>
            </a:r>
          </a:p>
          <a:p>
            <a:r>
              <a:rPr lang="en-US" dirty="0" smtClean="0"/>
              <a:t>Exceptions: Users could see posts from other users on records or groups</a:t>
            </a:r>
          </a:p>
          <a:p>
            <a:endParaRPr lang="en-US" dirty="0"/>
          </a:p>
          <a:p>
            <a:r>
              <a:rPr lang="en-US" dirty="0" smtClean="0"/>
              <a:t>Note: This is an org-wide setting and will apply to all active communities</a:t>
            </a:r>
            <a:endParaRPr lang="en-US" dirty="0"/>
          </a:p>
        </p:txBody>
      </p:sp>
      <p:pic>
        <p:nvPicPr>
          <p:cNvPr id="4" name="Picture 3" descr="external user sha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572000"/>
            <a:ext cx="8610600" cy="797131"/>
          </a:xfrm>
          <a:prstGeom prst="rect">
            <a:avLst/>
          </a:prstGeom>
        </p:spPr>
      </p:pic>
    </p:spTree>
    <p:extLst>
      <p:ext uri="{BB962C8B-B14F-4D97-AF65-F5344CB8AC3E}">
        <p14:creationId xmlns:p14="http://schemas.microsoft.com/office/powerpoint/2010/main" val="14275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smtClean="0"/>
              <a:t>File Sharing</a:t>
            </a:r>
            <a:endParaRPr lang="en-US" sz="2400" b="0" dirty="0">
              <a:solidFill>
                <a:srgbClr val="009DDC"/>
              </a:solidFill>
            </a:endParaRPr>
          </a:p>
        </p:txBody>
      </p:sp>
      <p:sp>
        <p:nvSpPr>
          <p:cNvPr id="3" name="TextBox 2"/>
          <p:cNvSpPr txBox="1"/>
          <p:nvPr/>
        </p:nvSpPr>
        <p:spPr>
          <a:xfrm>
            <a:off x="381000" y="1447800"/>
            <a:ext cx="8305800" cy="923330"/>
          </a:xfrm>
          <a:prstGeom prst="rect">
            <a:avLst/>
          </a:prstGeom>
          <a:noFill/>
        </p:spPr>
        <p:txBody>
          <a:bodyPr wrap="square" rtlCol="0">
            <a:spAutoFit/>
          </a:bodyPr>
          <a:lstStyle/>
          <a:p>
            <a:r>
              <a:rPr lang="en-US" b="1" dirty="0"/>
              <a:t>Chatter </a:t>
            </a:r>
            <a:r>
              <a:rPr lang="en-US" b="1" dirty="0" smtClean="0"/>
              <a:t>Files – most common scenarios</a:t>
            </a:r>
            <a:endParaRPr lang="en-US" b="1" dirty="0"/>
          </a:p>
          <a:p>
            <a:r>
              <a:rPr lang="en-US" dirty="0"/>
              <a:t>1. </a:t>
            </a:r>
            <a:r>
              <a:rPr lang="en-US" dirty="0" smtClean="0"/>
              <a:t>Users can manually </a:t>
            </a:r>
            <a:r>
              <a:rPr lang="en-US" dirty="0"/>
              <a:t>share a file directly with other users</a:t>
            </a:r>
          </a:p>
          <a:p>
            <a:r>
              <a:rPr lang="en-US" dirty="0"/>
              <a:t>2. </a:t>
            </a:r>
            <a:r>
              <a:rPr lang="en-US" dirty="0" smtClean="0"/>
              <a:t>Users can post </a:t>
            </a:r>
            <a:r>
              <a:rPr lang="en-US" dirty="0"/>
              <a:t>a file to a group. Any member of that group can view the </a:t>
            </a:r>
            <a:r>
              <a:rPr lang="en-US" dirty="0" smtClean="0"/>
              <a:t>file.</a:t>
            </a:r>
            <a:endParaRPr lang="en-US" dirty="0"/>
          </a:p>
        </p:txBody>
      </p:sp>
      <p:pic>
        <p:nvPicPr>
          <p:cNvPr id="4" name="Picture 3" descr="file sha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90800"/>
            <a:ext cx="6099600" cy="3505200"/>
          </a:xfrm>
          <a:prstGeom prst="rect">
            <a:avLst/>
          </a:prstGeom>
        </p:spPr>
      </p:pic>
    </p:spTree>
    <p:extLst>
      <p:ext uri="{BB962C8B-B14F-4D97-AF65-F5344CB8AC3E}">
        <p14:creationId xmlns:p14="http://schemas.microsoft.com/office/powerpoint/2010/main" val="303510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smtClean="0"/>
              <a:t>File Sharing</a:t>
            </a:r>
            <a:endParaRPr lang="en-US" sz="2400" b="0" dirty="0">
              <a:solidFill>
                <a:srgbClr val="009DDC"/>
              </a:solidFill>
            </a:endParaRPr>
          </a:p>
        </p:txBody>
      </p:sp>
      <p:sp>
        <p:nvSpPr>
          <p:cNvPr id="5" name="TextBox 4"/>
          <p:cNvSpPr txBox="1"/>
          <p:nvPr/>
        </p:nvSpPr>
        <p:spPr>
          <a:xfrm>
            <a:off x="457200" y="1219200"/>
            <a:ext cx="8077200" cy="1754327"/>
          </a:xfrm>
          <a:prstGeom prst="rect">
            <a:avLst/>
          </a:prstGeom>
          <a:noFill/>
        </p:spPr>
        <p:txBody>
          <a:bodyPr wrap="square" rtlCol="0">
            <a:spAutoFit/>
          </a:bodyPr>
          <a:lstStyle/>
          <a:p>
            <a:endParaRPr lang="en-US" dirty="0"/>
          </a:p>
          <a:p>
            <a:r>
              <a:rPr lang="en-US" b="1" dirty="0"/>
              <a:t>Content Libraries</a:t>
            </a:r>
          </a:p>
          <a:p>
            <a:r>
              <a:rPr lang="en-US" dirty="0" smtClean="0"/>
              <a:t>If files are posted to </a:t>
            </a:r>
            <a:r>
              <a:rPr lang="en-US" dirty="0"/>
              <a:t>a Library, only members of that Library can view the </a:t>
            </a:r>
            <a:r>
              <a:rPr lang="en-US" dirty="0" smtClean="0"/>
              <a:t>file.</a:t>
            </a:r>
          </a:p>
          <a:p>
            <a:r>
              <a:rPr lang="en-US" dirty="0" smtClean="0"/>
              <a:t>You need a role to access a Content Library (Partners, CPEA)</a:t>
            </a:r>
            <a:endParaRPr lang="en-US" dirty="0"/>
          </a:p>
          <a:p>
            <a:endParaRPr lang="en-US" dirty="0"/>
          </a:p>
          <a:p>
            <a:endParaRPr lang="en-US" dirty="0"/>
          </a:p>
        </p:txBody>
      </p:sp>
      <p:pic>
        <p:nvPicPr>
          <p:cNvPr id="6" name="Picture 5" descr="librari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14600"/>
            <a:ext cx="4013398" cy="3962400"/>
          </a:xfrm>
          <a:prstGeom prst="rect">
            <a:avLst/>
          </a:prstGeom>
        </p:spPr>
      </p:pic>
    </p:spTree>
    <p:extLst>
      <p:ext uri="{BB962C8B-B14F-4D97-AF65-F5344CB8AC3E}">
        <p14:creationId xmlns:p14="http://schemas.microsoft.com/office/powerpoint/2010/main" val="165026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orporate Pres">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 Pres.thmx</Template>
  <TotalTime>65333</TotalTime>
  <Words>2065</Words>
  <Application>Microsoft Macintosh PowerPoint</Application>
  <PresentationFormat>On-screen Show (4:3)</PresentationFormat>
  <Paragraphs>183</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Corporate Pres</vt:lpstr>
      <vt:lpstr>Sharing in Communities – Demystified</vt:lpstr>
      <vt:lpstr>Sharing for users without roles: HVPU / Service Cloud Portal / Customer Communities licenses</vt:lpstr>
      <vt:lpstr>EXAMPLE 1:</vt:lpstr>
      <vt:lpstr>EXAMPLE 2:</vt:lpstr>
      <vt:lpstr>Sharing for users with roles: CPEA / Partner Portal / Partner Communities licenses</vt:lpstr>
      <vt:lpstr>EXAMPLE: Sharing with CPEA / Partner Portal / Partner Communities licenses:</vt:lpstr>
      <vt:lpstr>User Sharing</vt:lpstr>
      <vt:lpstr>File Sharing</vt:lpstr>
      <vt:lpstr>File Sharing</vt:lpstr>
      <vt:lpstr>File Sharing - Strategies</vt:lpstr>
      <vt:lpstr>Delegated Administration</vt:lpstr>
      <vt:lpstr>Chatter / Anti-social Communities</vt:lpstr>
    </vt:vector>
  </TitlesOfParts>
  <Manager>Colin Fleming</Manager>
  <Company>Salesforce.com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Corporate Presentation</dc:title>
  <dc:subject/>
  <dc:creator>Colin Fleming</dc:creator>
  <cp:keywords/>
  <dc:description/>
  <cp:lastModifiedBy>Salesforce.com</cp:lastModifiedBy>
  <cp:revision>685</cp:revision>
  <dcterms:created xsi:type="dcterms:W3CDTF">2013-02-19T16:36:32Z</dcterms:created>
  <dcterms:modified xsi:type="dcterms:W3CDTF">2015-06-05T18:07:02Z</dcterms:modified>
  <cp:category/>
</cp:coreProperties>
</file>