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handoutMasterIdLst>
    <p:handoutMasterId r:id="rId15"/>
  </p:handoutMasterIdLst>
  <p:sldIdLst>
    <p:sldId id="522" r:id="rId2"/>
    <p:sldId id="584" r:id="rId3"/>
    <p:sldId id="585" r:id="rId4"/>
    <p:sldId id="595" r:id="rId5"/>
    <p:sldId id="586" r:id="rId6"/>
    <p:sldId id="587" r:id="rId7"/>
    <p:sldId id="588" r:id="rId8"/>
    <p:sldId id="589" r:id="rId9"/>
    <p:sldId id="594" r:id="rId10"/>
    <p:sldId id="590" r:id="rId11"/>
    <p:sldId id="591" r:id="rId12"/>
    <p:sldId id="59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5B0F0"/>
    <a:srgbClr val="0A70C0"/>
    <a:srgbClr val="000091"/>
    <a:srgbClr val="FF0D23"/>
    <a:srgbClr val="6C6C6C"/>
    <a:srgbClr val="FF0000"/>
    <a:srgbClr val="0789CC"/>
    <a:srgbClr val="007EB9"/>
    <a:srgbClr val="4A649F"/>
    <a:srgbClr val="7E9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410" autoAdjust="0"/>
  </p:normalViewPr>
  <p:slideViewPr>
    <p:cSldViewPr>
      <p:cViewPr>
        <p:scale>
          <a:sx n="125" d="100"/>
          <a:sy n="125" d="100"/>
        </p:scale>
        <p:origin x="-88" y="56"/>
      </p:cViewPr>
      <p:guideLst>
        <p:guide orient="horz"/>
        <p:guide pos="5759"/>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0F2CB3-9ADF-BB41-9EA7-22AC6C8A4795}" type="datetimeFigureOut">
              <a:rPr lang="en-US" smtClean="0"/>
              <a:pPr/>
              <a:t>10/28/13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490ADD-0691-444F-B9F5-4B00FFC6DD3F}" type="slidenum">
              <a:rPr lang="en-US" smtClean="0"/>
              <a:pPr/>
              <a:t>‹#›</a:t>
            </a:fld>
            <a:endParaRPr lang="en-US"/>
          </a:p>
        </p:txBody>
      </p:sp>
    </p:spTree>
    <p:extLst>
      <p:ext uri="{BB962C8B-B14F-4D97-AF65-F5344CB8AC3E}">
        <p14:creationId xmlns:p14="http://schemas.microsoft.com/office/powerpoint/2010/main" val="2885945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06961-16C6-A348-8545-A26A67E00848}" type="datetimeFigureOut">
              <a:rPr lang="en-US" smtClean="0"/>
              <a:pPr/>
              <a:t>10/28/13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B1526-053E-4A4D-B838-5DDD26BB188E}" type="slidenum">
              <a:rPr lang="en-US" smtClean="0"/>
              <a:pPr/>
              <a:t>‹#›</a:t>
            </a:fld>
            <a:endParaRPr lang="en-US"/>
          </a:p>
        </p:txBody>
      </p:sp>
    </p:spTree>
    <p:extLst>
      <p:ext uri="{BB962C8B-B14F-4D97-AF65-F5344CB8AC3E}">
        <p14:creationId xmlns:p14="http://schemas.microsoft.com/office/powerpoint/2010/main" val="3958229321"/>
      </p:ext>
    </p:extLst>
  </p:cSld>
  <p:clrMap bg1="lt1" tx1="dk1" bg2="lt2" tx2="dk2" accent1="accent1" accent2="accent2" accent3="accent3" accent4="accent4" accent5="accent5" accent6="accent6" hlink="hlink" folHlink="folHlink"/>
  <p:notesStyle>
    <a:lvl1pPr marL="0" algn="l" defTabSz="228600" rtl="0" eaLnBrk="1" latinLnBrk="0" hangingPunct="1">
      <a:defRPr sz="600" kern="1200">
        <a:solidFill>
          <a:schemeClr val="tx1"/>
        </a:solidFill>
        <a:latin typeface="+mn-lt"/>
        <a:ea typeface="+mn-ea"/>
        <a:cs typeface="+mn-cs"/>
      </a:defRPr>
    </a:lvl1pPr>
    <a:lvl2pPr marL="228600" algn="l" defTabSz="228600" rtl="0" eaLnBrk="1" latinLnBrk="0" hangingPunct="1">
      <a:defRPr sz="600" kern="1200">
        <a:solidFill>
          <a:schemeClr val="tx1"/>
        </a:solidFill>
        <a:latin typeface="+mn-lt"/>
        <a:ea typeface="+mn-ea"/>
        <a:cs typeface="+mn-cs"/>
      </a:defRPr>
    </a:lvl2pPr>
    <a:lvl3pPr marL="457200" algn="l" defTabSz="228600" rtl="0" eaLnBrk="1" latinLnBrk="0" hangingPunct="1">
      <a:defRPr sz="600" kern="1200">
        <a:solidFill>
          <a:schemeClr val="tx1"/>
        </a:solidFill>
        <a:latin typeface="+mn-lt"/>
        <a:ea typeface="+mn-ea"/>
        <a:cs typeface="+mn-cs"/>
      </a:defRPr>
    </a:lvl3pPr>
    <a:lvl4pPr marL="685800" algn="l" defTabSz="228600" rtl="0" eaLnBrk="1" latinLnBrk="0" hangingPunct="1">
      <a:defRPr sz="600" kern="1200">
        <a:solidFill>
          <a:schemeClr val="tx1"/>
        </a:solidFill>
        <a:latin typeface="+mn-lt"/>
        <a:ea typeface="+mn-ea"/>
        <a:cs typeface="+mn-cs"/>
      </a:defRPr>
    </a:lvl4pPr>
    <a:lvl5pPr marL="914400" algn="l" defTabSz="228600" rtl="0" eaLnBrk="1" latinLnBrk="0" hangingPunct="1">
      <a:defRPr sz="600" kern="1200">
        <a:solidFill>
          <a:schemeClr val="tx1"/>
        </a:solidFill>
        <a:latin typeface="+mn-lt"/>
        <a:ea typeface="+mn-ea"/>
        <a:cs typeface="+mn-cs"/>
      </a:defRPr>
    </a:lvl5pPr>
    <a:lvl6pPr marL="1143000" algn="l" defTabSz="228600" rtl="0" eaLnBrk="1" latinLnBrk="0" hangingPunct="1">
      <a:defRPr sz="600" kern="1200">
        <a:solidFill>
          <a:schemeClr val="tx1"/>
        </a:solidFill>
        <a:latin typeface="+mn-lt"/>
        <a:ea typeface="+mn-ea"/>
        <a:cs typeface="+mn-cs"/>
      </a:defRPr>
    </a:lvl6pPr>
    <a:lvl7pPr marL="1371600" algn="l" defTabSz="228600" rtl="0" eaLnBrk="1" latinLnBrk="0" hangingPunct="1">
      <a:defRPr sz="600" kern="1200">
        <a:solidFill>
          <a:schemeClr val="tx1"/>
        </a:solidFill>
        <a:latin typeface="+mn-lt"/>
        <a:ea typeface="+mn-ea"/>
        <a:cs typeface="+mn-cs"/>
      </a:defRPr>
    </a:lvl7pPr>
    <a:lvl8pPr marL="1600200" algn="l" defTabSz="228600" rtl="0" eaLnBrk="1" latinLnBrk="0" hangingPunct="1">
      <a:defRPr sz="600" kern="1200">
        <a:solidFill>
          <a:schemeClr val="tx1"/>
        </a:solidFill>
        <a:latin typeface="+mn-lt"/>
        <a:ea typeface="+mn-ea"/>
        <a:cs typeface="+mn-cs"/>
      </a:defRPr>
    </a:lvl8pPr>
    <a:lvl9pPr marL="1828800" algn="l" defTabSz="2286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2</a:t>
            </a:fld>
            <a:endParaRPr lang="en-US" sz="12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11</a:t>
            </a:fld>
            <a:endParaRPr lang="en-US" sz="12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12</a:t>
            </a:fld>
            <a:endParaRPr lang="en-US" sz="12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3</a:t>
            </a:fld>
            <a:endParaRPr lang="en-US"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4</a:t>
            </a:fld>
            <a:endParaRPr lang="en-US" sz="120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5</a:t>
            </a:fld>
            <a:endParaRPr lang="en-US" sz="120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6</a:t>
            </a:fld>
            <a:endParaRPr lang="en-US" sz="12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7</a:t>
            </a:fld>
            <a:endParaRPr lang="en-US"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8</a:t>
            </a:fld>
            <a:endParaRPr lang="en-US"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9</a:t>
            </a:fld>
            <a:endParaRPr lang="en-US" sz="12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indent="0">
              <a:buFont typeface="Arial"/>
              <a:buNone/>
            </a:pPr>
            <a:r>
              <a:rPr lang="en-US" baseline="0" dirty="0" smtClean="0">
                <a:latin typeface="Arial" charset="0"/>
                <a:ea typeface="ＭＳ Ｐゴシック" charset="0"/>
                <a:cs typeface="ＭＳ Ｐゴシック" charset="0"/>
              </a:rPr>
              <a:t>Swap the image with a communities, two slides, second with communities. Chatter: mobile, social, and business data.  Social data—extend beyond 4 walls.  </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are also connected with their partners, distributors, and suppliers so they can share customer information and better sell and service customers.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Customer companies even have connected products.  By connecting your products to your employees, your customers, and social networks, you can better service your customers.  You can use product data for maintenance, marketing promotions, and sales opportunities.</a:t>
            </a:r>
          </a:p>
          <a:p>
            <a:pPr marL="0" indent="0">
              <a:buFont typeface="Arial"/>
              <a:buNone/>
            </a:pPr>
            <a:endParaRPr lang="en-US" baseline="0" dirty="0" smtClean="0">
              <a:latin typeface="Arial" charset="0"/>
              <a:ea typeface="ＭＳ Ｐゴシック" charset="0"/>
              <a:cs typeface="ＭＳ Ｐゴシック" charset="0"/>
            </a:endParaRPr>
          </a:p>
          <a:p>
            <a:pPr marL="0" indent="0">
              <a:buFont typeface="Arial"/>
              <a:buNone/>
            </a:pPr>
            <a:r>
              <a:rPr lang="en-US" baseline="0" dirty="0" smtClean="0">
                <a:latin typeface="Arial" charset="0"/>
                <a:ea typeface="ＭＳ Ｐゴシック" charset="0"/>
                <a:cs typeface="ＭＳ Ｐゴシック" charset="0"/>
              </a:rPr>
              <a:t>This is what a customer company looks like. You need to be more deeply integrated with your customers than ever before because that’s what they want, and it’s more possible and more exciting today than it ever was before.</a:t>
            </a:r>
          </a:p>
          <a:p>
            <a:pPr marL="171450" indent="-171450">
              <a:buFont typeface="Arial"/>
              <a:buChar char="•"/>
            </a:pPr>
            <a:endParaRPr lang="en-US" dirty="0">
              <a:latin typeface="Arial" charset="0"/>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238B17B-BDE4-B147-B993-F3479B25C390}" type="slidenum">
              <a:rPr lang="en-US" sz="1200">
                <a:solidFill>
                  <a:srgbClr val="000000"/>
                </a:solidFill>
              </a:rPr>
              <a:pPr eaLnBrk="1" hangingPunct="1"/>
              <a:t>10</a:t>
            </a:fld>
            <a:endParaRPr lang="en-US"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gradient - sub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69400"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onnectivity_GraphicsV2.png"/>
          <p:cNvPicPr>
            <a:picLocks noChangeAspect="1"/>
          </p:cNvPicPr>
          <p:nvPr/>
        </p:nvPicPr>
        <p:blipFill>
          <a:blip r:embed="rId3">
            <a:alphaModFix amt="50000"/>
            <a:extLst>
              <a:ext uri="{28A0092B-C50C-407E-A947-70E740481C1C}">
                <a14:useLocalDpi xmlns:a14="http://schemas.microsoft.com/office/drawing/2010/main" val="0"/>
              </a:ext>
            </a:extLst>
          </a:blip>
          <a:srcRect r="36873"/>
          <a:stretch>
            <a:fillRect/>
          </a:stretch>
        </p:blipFill>
        <p:spPr bwMode="auto">
          <a:xfrm>
            <a:off x="1382713" y="-2025018"/>
            <a:ext cx="7761287" cy="7040563"/>
          </a:xfrm>
          <a:prstGeom prst="rect">
            <a:avLst/>
          </a:prstGeom>
          <a:noFill/>
          <a:ln>
            <a:noFill/>
          </a:ln>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SFDC_Logo.png"/>
          <p:cNvPicPr>
            <a:picLocks noChangeAspect="1"/>
          </p:cNvPicPr>
          <p:nvPr/>
        </p:nvPicPr>
        <p:blipFill rotWithShape="1">
          <a:blip r:embed="rId4">
            <a:extLst>
              <a:ext uri="{28A0092B-C50C-407E-A947-70E740481C1C}">
                <a14:useLocalDpi xmlns:a14="http://schemas.microsoft.com/office/drawing/2010/main" val="0"/>
              </a:ext>
            </a:extLst>
          </a:blip>
          <a:srcRect l="-1837" r="1" b="10930"/>
          <a:stretch/>
        </p:blipFill>
        <p:spPr bwMode="auto">
          <a:xfrm>
            <a:off x="728837" y="3765351"/>
            <a:ext cx="2840092" cy="2095933"/>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SFDC_Logo_Tag_vert_rev_rgb_TEX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544" y="5906438"/>
            <a:ext cx="31432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9428" name="Rectangle 4"/>
          <p:cNvSpPr>
            <a:spLocks noGrp="1" noChangeArrowheads="1"/>
          </p:cNvSpPr>
          <p:nvPr>
            <p:ph type="ctrTitle"/>
          </p:nvPr>
        </p:nvSpPr>
        <p:spPr>
          <a:xfrm>
            <a:off x="623570" y="1939819"/>
            <a:ext cx="8520430" cy="1241425"/>
          </a:xfrm>
        </p:spPr>
        <p:txBody>
          <a:bodyPr anchor="b"/>
          <a:lstStyle>
            <a:lvl1pPr>
              <a:defRPr sz="4400">
                <a:solidFill>
                  <a:schemeClr val="bg1"/>
                </a:solidFill>
              </a:defRPr>
            </a:lvl1pPr>
          </a:lstStyle>
          <a:p>
            <a:r>
              <a:rPr lang="en-US" smtClean="0"/>
              <a:t>Click to edit Master title style</a:t>
            </a:r>
            <a:endParaRPr lang="en-US" dirty="0"/>
          </a:p>
        </p:txBody>
      </p:sp>
      <p:sp>
        <p:nvSpPr>
          <p:cNvPr id="999429" name="Rectangle 5"/>
          <p:cNvSpPr>
            <a:spLocks noGrp="1" noChangeArrowheads="1"/>
          </p:cNvSpPr>
          <p:nvPr>
            <p:ph type="subTitle" idx="1"/>
          </p:nvPr>
        </p:nvSpPr>
        <p:spPr>
          <a:xfrm>
            <a:off x="609599" y="3324437"/>
            <a:ext cx="4921295" cy="1421447"/>
          </a:xfrm>
        </p:spPr>
        <p:txBody>
          <a:bodyPr/>
          <a:lstStyle>
            <a:lvl1pPr marL="0" indent="0">
              <a:lnSpc>
                <a:spcPct val="100000"/>
              </a:lnSpc>
              <a:spcBef>
                <a:spcPct val="0"/>
              </a:spcBef>
              <a:buFont typeface="Wingdings" pitchFamily="-112" charset="2"/>
              <a:buNone/>
              <a:defRPr sz="2000" i="0">
                <a:solidFill>
                  <a:srgbClr val="FFFFFF"/>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586024530"/>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descr="no logo - backgroun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 y="1"/>
            <a:ext cx="9176005" cy="6882004"/>
          </a:xfrm>
          <a:prstGeom prst="rect">
            <a:avLst/>
          </a:prstGeom>
        </p:spPr>
      </p:pic>
    </p:spTree>
    <p:extLst>
      <p:ext uri="{BB962C8B-B14F-4D97-AF65-F5344CB8AC3E}">
        <p14:creationId xmlns:p14="http://schemas.microsoft.com/office/powerpoint/2010/main" val="26089064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rtlCol="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61802639"/>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134183"/>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43953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udy No Logo">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91440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96458471"/>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2" name="Picture 7" descr="dock v3 - big.png"/>
          <p:cNvPicPr>
            <a:picLocks noChangeAspect="1"/>
          </p:cNvPicPr>
          <p:nvPr userDrawn="1"/>
        </p:nvPicPr>
        <p:blipFill>
          <a:blip r:embed="rId2">
            <a:extLst>
              <a:ext uri="{28A0092B-C50C-407E-A947-70E740481C1C}">
                <a14:useLocalDpi xmlns:a14="http://schemas.microsoft.com/office/drawing/2010/main" val="0"/>
              </a:ext>
            </a:extLst>
          </a:blip>
          <a:srcRect b="56400"/>
          <a:stretch>
            <a:fillRect/>
          </a:stretch>
        </p:blipFill>
        <p:spPr bwMode="auto">
          <a:xfrm>
            <a:off x="1526573" y="6375387"/>
            <a:ext cx="6090855" cy="4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512064" y="256032"/>
            <a:ext cx="8229600" cy="795528"/>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71094884"/>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pic>
        <p:nvPicPr>
          <p:cNvPr id="2" name="Picture 4" descr="no logo - background.jp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38" y="0"/>
            <a:ext cx="917098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4"/>
          <p:cNvSpPr txBox="1">
            <a:spLocks/>
          </p:cNvSpPr>
          <p:nvPr userDrawn="1"/>
        </p:nvSpPr>
        <p:spPr>
          <a:xfrm>
            <a:off x="152400" y="6333392"/>
            <a:ext cx="2133600"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600"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a:lstStyle>
          <a:p>
            <a:fld id="{2098A6A2-262C-FE4A-BD50-8DD3E8BEB68B}" type="slidenum">
              <a:rPr lang="en-US" smtClean="0"/>
              <a:pPr/>
              <a:t>‹#›</a:t>
            </a:fld>
            <a:endParaRPr lang="en-US" dirty="0"/>
          </a:p>
        </p:txBody>
      </p:sp>
    </p:spTree>
    <p:extLst>
      <p:ext uri="{BB962C8B-B14F-4D97-AF65-F5344CB8AC3E}">
        <p14:creationId xmlns:p14="http://schemas.microsoft.com/office/powerpoint/2010/main" val="2287883822"/>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2" name="Picture 1"/>
          <p:cNvPicPr>
            <a:picLocks/>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2"/>
            <a:ext cx="9165336" cy="688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8153400" y="5867400"/>
            <a:ext cx="990600" cy="838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111381"/>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393408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1759867"/>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3"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Connectivity_GraphicsV2.png"/>
          <p:cNvPicPr>
            <a:picLocks noChangeAspect="1"/>
          </p:cNvPicPr>
          <p:nvPr/>
        </p:nvPicPr>
        <p:blipFill>
          <a:blip r:embed="rId3">
            <a:alphaModFix amt="50000"/>
            <a:extLst>
              <a:ext uri="{28A0092B-C50C-407E-A947-70E740481C1C}">
                <a14:useLocalDpi xmlns:a14="http://schemas.microsoft.com/office/drawing/2010/main" val="0"/>
              </a:ext>
            </a:extLst>
          </a:blip>
          <a:srcRect r="36873"/>
          <a:stretch>
            <a:fillRect/>
          </a:stretch>
        </p:blipFill>
        <p:spPr bwMode="auto">
          <a:xfrm>
            <a:off x="3470275" y="1870756"/>
            <a:ext cx="5737225" cy="5203826"/>
          </a:xfrm>
          <a:prstGeom prst="rect">
            <a:avLst/>
          </a:prstGeom>
          <a:noFill/>
          <a:ln>
            <a:noFill/>
          </a:ln>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9" descr="SFDC_Logo.png"/>
          <p:cNvPicPr>
            <a:picLocks noChangeAspect="1"/>
          </p:cNvPicPr>
          <p:nvPr/>
        </p:nvPicPr>
        <p:blipFill rotWithShape="1">
          <a:blip r:embed="rId4">
            <a:extLst>
              <a:ext uri="{28A0092B-C50C-407E-A947-70E740481C1C}">
                <a14:useLocalDpi xmlns:a14="http://schemas.microsoft.com/office/drawing/2010/main" val="0"/>
              </a:ext>
            </a:extLst>
          </a:blip>
          <a:srcRect l="5288" r="1" b="5891"/>
          <a:stretch/>
        </p:blipFill>
        <p:spPr bwMode="auto">
          <a:xfrm>
            <a:off x="3219106" y="3779838"/>
            <a:ext cx="2759075" cy="2314575"/>
          </a:xfrm>
          <a:prstGeom prst="rect">
            <a:avLst/>
          </a:prstGeom>
          <a:noFill/>
          <a:ln>
            <a:noFill/>
          </a:ln>
          <a:effectLst>
            <a:outerShdw blurRad="104775" dir="2700000" algn="tl" rotWithShape="0">
              <a:srgbClr val="003DAA">
                <a:alpha val="1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800" y="1442720"/>
            <a:ext cx="8026400" cy="2032000"/>
          </a:xfrm>
        </p:spPr>
        <p:txBody>
          <a:bodyPr/>
          <a:lstStyle>
            <a:lvl1pPr algn="ctr">
              <a:defRPr sz="40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3918587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pic>
        <p:nvPicPr>
          <p:cNvPr id="2"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21" y="2822489"/>
            <a:ext cx="4346158" cy="1213023"/>
          </a:xfrm>
          <a:prstGeom prst="rect">
            <a:avLst/>
          </a:prstGeom>
        </p:spPr>
      </p:pic>
    </p:spTree>
    <p:extLst>
      <p:ext uri="{BB962C8B-B14F-4D97-AF65-F5344CB8AC3E}">
        <p14:creationId xmlns:p14="http://schemas.microsoft.com/office/powerpoint/2010/main" val="1874974277"/>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with Design">
    <p:spTree>
      <p:nvGrpSpPr>
        <p:cNvPr id="1" name=""/>
        <p:cNvGrpSpPr/>
        <p:nvPr/>
      </p:nvGrpSpPr>
      <p:grpSpPr>
        <a:xfrm>
          <a:off x="0" y="0"/>
          <a:ext cx="0" cy="0"/>
          <a:chOff x="0" y="0"/>
          <a:chExt cx="0" cy="0"/>
        </a:xfrm>
      </p:grpSpPr>
      <p:pic>
        <p:nvPicPr>
          <p:cNvPr id="2"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Connectivity_GraphicsV2.png"/>
          <p:cNvPicPr>
            <a:picLocks noChangeAspect="1"/>
          </p:cNvPicPr>
          <p:nvPr/>
        </p:nvPicPr>
        <p:blipFill>
          <a:blip r:embed="rId3">
            <a:alphaModFix amt="49000"/>
            <a:extLst>
              <a:ext uri="{28A0092B-C50C-407E-A947-70E740481C1C}">
                <a14:useLocalDpi xmlns:a14="http://schemas.microsoft.com/office/drawing/2010/main" val="0"/>
              </a:ext>
            </a:extLst>
          </a:blip>
          <a:srcRect/>
          <a:stretch>
            <a:fillRect/>
          </a:stretch>
        </p:blipFill>
        <p:spPr bwMode="auto">
          <a:xfrm>
            <a:off x="-815975" y="1608138"/>
            <a:ext cx="10226675" cy="5857875"/>
          </a:xfrm>
          <a:prstGeom prst="rect">
            <a:avLst/>
          </a:prstGeom>
          <a:noFill/>
          <a:ln>
            <a:noFill/>
          </a:ln>
          <a:extLst>
            <a:ext uri="{909E8E84-426E-40dd-AFC4-6F175D3DCCD1}">
              <a14:hiddenFill xmlns:a14="http://schemas.microsoft.com/office/drawing/2010/main">
                <a:solidFill>
                  <a:srgbClr val="FFFFFF">
                    <a:alpha val="49019"/>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11798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9" descr="SFDC_Logo.png"/>
          <p:cNvPicPr>
            <a:picLocks noChangeAspect="1"/>
          </p:cNvPicPr>
          <p:nvPr/>
        </p:nvPicPr>
        <p:blipFill rotWithShape="1">
          <a:blip r:embed="rId3">
            <a:extLst>
              <a:ext uri="{28A0092B-C50C-407E-A947-70E740481C1C}">
                <a14:useLocalDpi xmlns:a14="http://schemas.microsoft.com/office/drawing/2010/main" val="0"/>
              </a:ext>
            </a:extLst>
          </a:blip>
          <a:srcRect l="5288" r="1" b="5891"/>
          <a:stretch/>
        </p:blipFill>
        <p:spPr bwMode="auto">
          <a:xfrm>
            <a:off x="865667" y="2083654"/>
            <a:ext cx="2759075" cy="2314575"/>
          </a:xfrm>
          <a:prstGeom prst="rect">
            <a:avLst/>
          </a:prstGeom>
          <a:noFill/>
          <a:ln>
            <a:noFill/>
          </a:ln>
          <a:effectLst>
            <a:outerShdw blurRad="104775" dir="2700000" algn="tl" rotWithShape="0">
              <a:srgbClr val="003DAA">
                <a:alpha val="1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500" y="1894055"/>
            <a:ext cx="1959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280782744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 Blue">
    <p:spTree>
      <p:nvGrpSpPr>
        <p:cNvPr id="1" name=""/>
        <p:cNvGrpSpPr/>
        <p:nvPr/>
      </p:nvGrpSpPr>
      <p:grpSpPr>
        <a:xfrm>
          <a:off x="0" y="0"/>
          <a:ext cx="0" cy="0"/>
          <a:chOff x="0" y="0"/>
          <a:chExt cx="0" cy="0"/>
        </a:xfrm>
      </p:grpSpPr>
      <p:pic>
        <p:nvPicPr>
          <p:cNvPr id="2" name="Picture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91725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102159"/>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0263"/>
          </a:xfrm>
          <a:prstGeom prst="rect">
            <a:avLst/>
          </a:prstGeom>
        </p:spPr>
        <p:txBody>
          <a:bodyPr lIns="45720" tIns="22860" rIns="45720" bIns="22860" anchor="ctr" anchorCtr="0"/>
          <a:lstStyle>
            <a:lvl1pPr algn="l">
              <a:defRPr sz="2400" b="1">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837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5"/>
          <p:cNvPicPr>
            <a:picLocks/>
          </p:cNvPicPr>
          <p:nvPr userDrawn="1"/>
        </p:nvPicPr>
        <p:blipFill>
          <a:blip r:embed="rId2">
            <a:extLst>
              <a:ext uri="{28A0092B-C50C-407E-A947-70E740481C1C}">
                <a14:useLocalDpi xmlns:a14="http://schemas.microsoft.com/office/drawing/2010/main"/>
              </a:ext>
            </a:extLst>
          </a:blip>
          <a:srcRect/>
          <a:stretch>
            <a:fillRect/>
          </a:stretch>
        </p:blipFill>
        <p:spPr bwMode="auto">
          <a:xfrm>
            <a:off x="-4763" y="-3176"/>
            <a:ext cx="9172576" cy="687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81397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9525" y="6716713"/>
            <a:ext cx="9144000" cy="160337"/>
          </a:xfrm>
          <a:prstGeom prst="rect">
            <a:avLst/>
          </a:prstGeom>
          <a:solidFill>
            <a:srgbClr val="1589D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0" y="-1"/>
            <a:ext cx="9144000" cy="1439334"/>
          </a:xfrm>
          <a:prstGeom prst="rect">
            <a:avLst/>
          </a:prstGeom>
          <a:gradFill>
            <a:gsLst>
              <a:gs pos="27000">
                <a:schemeClr val="bg1">
                  <a:alpha val="0"/>
                </a:schemeClr>
              </a:gs>
              <a:gs pos="100000">
                <a:srgbClr val="1589D3">
                  <a:alpha val="16000"/>
                </a:srgb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5" descr="SFDC_Logo.png"/>
          <p:cNvPicPr>
            <a:picLocks noChangeAspect="1"/>
          </p:cNvPicPr>
          <p:nvPr/>
        </p:nvPicPr>
        <p:blipFill rotWithShape="1">
          <a:blip r:embed="rId20">
            <a:extLst>
              <a:ext uri="{28A0092B-C50C-407E-A947-70E740481C1C}">
                <a14:useLocalDpi xmlns:a14="http://schemas.microsoft.com/office/drawing/2010/main" val="0"/>
              </a:ext>
            </a:extLst>
          </a:blip>
          <a:srcRect t="1424" r="17071" b="35925"/>
          <a:stretch/>
        </p:blipFill>
        <p:spPr bwMode="auto">
          <a:xfrm>
            <a:off x="7688263" y="5951538"/>
            <a:ext cx="1465262" cy="935037"/>
          </a:xfrm>
          <a:prstGeom prst="rect">
            <a:avLst/>
          </a:prstGeom>
          <a:noFill/>
          <a:ln>
            <a:noFill/>
          </a:ln>
          <a:effectLst>
            <a:outerShdw blurRad="50800" dist="38100" dir="6540000" algn="tl" rotWithShape="0">
              <a:srgbClr val="003DAA">
                <a:alpha val="1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3"/>
          <p:cNvSpPr>
            <a:spLocks noGrp="1" noChangeArrowheads="1"/>
          </p:cNvSpPr>
          <p:nvPr>
            <p:ph type="title"/>
          </p:nvPr>
        </p:nvSpPr>
        <p:spPr bwMode="auto">
          <a:xfrm>
            <a:off x="509588" y="25400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32" name="Rectangle 4"/>
          <p:cNvSpPr>
            <a:spLocks noGrp="1" noChangeArrowheads="1"/>
          </p:cNvSpPr>
          <p:nvPr>
            <p:ph type="body" idx="1"/>
          </p:nvPr>
        </p:nvSpPr>
        <p:spPr bwMode="auto">
          <a:xfrm>
            <a:off x="509588" y="1162050"/>
            <a:ext cx="8228012"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39489" tIns="69745" rIns="139489" bIns="69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90" r:id="rId8"/>
    <p:sldLayoutId id="2147483693" r:id="rId9"/>
    <p:sldLayoutId id="2147483660" r:id="rId10"/>
    <p:sldLayoutId id="2147483670" r:id="rId11"/>
    <p:sldLayoutId id="2147483672" r:id="rId12"/>
    <p:sldLayoutId id="2147483673" r:id="rId13"/>
    <p:sldLayoutId id="2147483675" r:id="rId14"/>
    <p:sldLayoutId id="2147483676" r:id="rId15"/>
    <p:sldLayoutId id="2147483678" r:id="rId16"/>
    <p:sldLayoutId id="2147483679" r:id="rId17"/>
    <p:sldLayoutId id="2147483695" r:id="rId18"/>
  </p:sldLayoutIdLst>
  <p:transition xmlns:p14="http://schemas.microsoft.com/office/powerpoint/2010/main">
    <p:fade/>
  </p:transition>
  <p:txStyles>
    <p:titleStyle>
      <a:lvl1pPr algn="l" rtl="0" eaLnBrk="1" fontAlgn="base" hangingPunct="1">
        <a:spcBef>
          <a:spcPct val="0"/>
        </a:spcBef>
        <a:spcAft>
          <a:spcPct val="0"/>
        </a:spcAft>
        <a:defRPr sz="2800" b="1">
          <a:solidFill>
            <a:schemeClr val="tx2"/>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b="1">
          <a:solidFill>
            <a:schemeClr val="tx2"/>
          </a:solidFill>
          <a:latin typeface="Arial" pitchFamily="-112" charset="0"/>
        </a:defRPr>
      </a:lvl6pPr>
      <a:lvl7pPr marL="914400" algn="l" rtl="0" eaLnBrk="1" fontAlgn="base" hangingPunct="1">
        <a:spcBef>
          <a:spcPct val="0"/>
        </a:spcBef>
        <a:spcAft>
          <a:spcPct val="0"/>
        </a:spcAft>
        <a:defRPr sz="2800" b="1">
          <a:solidFill>
            <a:schemeClr val="tx2"/>
          </a:solidFill>
          <a:latin typeface="Arial" pitchFamily="-112" charset="0"/>
        </a:defRPr>
      </a:lvl7pPr>
      <a:lvl8pPr marL="1371600" algn="l" rtl="0" eaLnBrk="1" fontAlgn="base" hangingPunct="1">
        <a:spcBef>
          <a:spcPct val="0"/>
        </a:spcBef>
        <a:spcAft>
          <a:spcPct val="0"/>
        </a:spcAft>
        <a:defRPr sz="2800" b="1">
          <a:solidFill>
            <a:schemeClr val="tx2"/>
          </a:solidFill>
          <a:latin typeface="Arial" pitchFamily="-112" charset="0"/>
        </a:defRPr>
      </a:lvl8pPr>
      <a:lvl9pPr marL="1828800" algn="l" rtl="0" eaLnBrk="1" fontAlgn="base" hangingPunct="1">
        <a:spcBef>
          <a:spcPct val="0"/>
        </a:spcBef>
        <a:spcAft>
          <a:spcPct val="0"/>
        </a:spcAft>
        <a:defRPr sz="2800" b="1">
          <a:solidFill>
            <a:schemeClr val="tx2"/>
          </a:solidFill>
          <a:latin typeface="Arial" pitchFamily="-112" charset="0"/>
        </a:defRPr>
      </a:lvl9pPr>
    </p:titleStyle>
    <p:bodyStyle>
      <a:lvl1pPr marL="342900" indent="-342900" algn="l" rtl="0" eaLnBrk="1" fontAlgn="base" hangingPunct="1">
        <a:lnSpc>
          <a:spcPct val="120000"/>
        </a:lnSpc>
        <a:spcBef>
          <a:spcPct val="20000"/>
        </a:spcBef>
        <a:spcAft>
          <a:spcPct val="0"/>
        </a:spcAft>
        <a:buClr>
          <a:srgbClr val="1589D3"/>
        </a:buClr>
        <a:buFont typeface="Arial" charset="0"/>
        <a:buChar char="•"/>
        <a:defRPr sz="2400">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lnSpc>
          <a:spcPct val="120000"/>
        </a:lnSpc>
        <a:spcBef>
          <a:spcPct val="20000"/>
        </a:spcBef>
        <a:spcAft>
          <a:spcPct val="0"/>
        </a:spcAft>
        <a:buClr>
          <a:srgbClr val="1589D3"/>
        </a:buClr>
        <a:buFont typeface="Arial" charset="0"/>
        <a:buChar char="•"/>
        <a:defRPr sz="2000">
          <a:solidFill>
            <a:srgbClr val="333333"/>
          </a:solidFill>
          <a:latin typeface="+mn-lt"/>
          <a:ea typeface="ＭＳ Ｐゴシック" pitchFamily="-112" charset="-128"/>
        </a:defRPr>
      </a:lvl2pPr>
      <a:lvl3pPr marL="1143000" indent="-228600" algn="l" rtl="0" eaLnBrk="1" fontAlgn="base" hangingPunct="1">
        <a:lnSpc>
          <a:spcPct val="120000"/>
        </a:lnSpc>
        <a:spcBef>
          <a:spcPct val="20000"/>
        </a:spcBef>
        <a:spcAft>
          <a:spcPct val="0"/>
        </a:spcAft>
        <a:buClr>
          <a:srgbClr val="1589D3"/>
        </a:buClr>
        <a:buFont typeface="Arial" charset="0"/>
        <a:buChar char="•"/>
        <a:defRPr>
          <a:solidFill>
            <a:schemeClr val="bg2"/>
          </a:solidFill>
          <a:latin typeface="+mn-lt"/>
          <a:ea typeface="ヒラギノ角ゴ Pro W3" charset="-128"/>
          <a:cs typeface="ヒラギノ角ゴ Pro W3" charset="-128"/>
        </a:defRPr>
      </a:lvl3pPr>
      <a:lvl4pPr marL="1600200" indent="-228600" algn="l" rtl="0" eaLnBrk="1" fontAlgn="base" hangingPunct="1">
        <a:lnSpc>
          <a:spcPct val="120000"/>
        </a:lnSpc>
        <a:spcBef>
          <a:spcPct val="20000"/>
        </a:spcBef>
        <a:spcAft>
          <a:spcPct val="0"/>
        </a:spcAft>
        <a:buClr>
          <a:srgbClr val="1589D3"/>
        </a:buClr>
        <a:buFont typeface="Arial" charset="0"/>
        <a:buChar char="•"/>
        <a:defRPr sz="1600">
          <a:solidFill>
            <a:schemeClr val="bg2"/>
          </a:solidFill>
          <a:latin typeface="+mn-lt"/>
          <a:ea typeface="ヒラギノ角ゴ Pro W3" charset="-128"/>
          <a:cs typeface="ヒラギノ角ゴ Pro W3" charset="0"/>
        </a:defRPr>
      </a:lvl4pPr>
      <a:lvl5pPr marL="2057400" indent="-228600" algn="l" rtl="0" eaLnBrk="1" fontAlgn="base" hangingPunct="1">
        <a:lnSpc>
          <a:spcPct val="120000"/>
        </a:lnSpc>
        <a:spcBef>
          <a:spcPct val="20000"/>
        </a:spcBef>
        <a:spcAft>
          <a:spcPct val="0"/>
        </a:spcAft>
        <a:buClr>
          <a:srgbClr val="1589D3"/>
        </a:buClr>
        <a:buFont typeface="Arial" charset="0"/>
        <a:buChar char="•"/>
        <a:defRPr sz="1600">
          <a:solidFill>
            <a:schemeClr val="bg2"/>
          </a:solidFill>
          <a:latin typeface="+mn-lt"/>
          <a:ea typeface="ヒラギノ角ゴ Pro W3" charset="-128"/>
          <a:cs typeface="ヒラギノ角ゴ Pro W3" charset="0"/>
        </a:defRPr>
      </a:lvl5pPr>
      <a:lvl6pPr marL="25146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6pPr>
      <a:lvl7pPr marL="29718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7pPr>
      <a:lvl8pPr marL="34290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8pPr>
      <a:lvl9pPr marL="3886200" indent="-228600" algn="l" rtl="0" eaLnBrk="1" fontAlgn="base" hangingPunct="1">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623888" y="2762250"/>
            <a:ext cx="8520112" cy="12414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b="1" dirty="0">
              <a:solidFill>
                <a:schemeClr val="bg1"/>
              </a:solidFill>
              <a:latin typeface="Arial"/>
              <a:ea typeface="ＭＳ Ｐゴシック" charset="0"/>
              <a:cs typeface="Arial"/>
            </a:endParaRPr>
          </a:p>
        </p:txBody>
      </p:sp>
      <p:sp>
        <p:nvSpPr>
          <p:cNvPr id="10" name="Title 9"/>
          <p:cNvSpPr>
            <a:spLocks noGrp="1"/>
          </p:cNvSpPr>
          <p:nvPr>
            <p:ph type="ctrTitle"/>
          </p:nvPr>
        </p:nvSpPr>
        <p:spPr/>
        <p:txBody>
          <a:bodyPr/>
          <a:lstStyle/>
          <a:p>
            <a:r>
              <a:rPr lang="en-US" sz="3200" dirty="0" smtClean="0">
                <a:ea typeface="ＭＳ Ｐゴシック" charset="0"/>
                <a:cs typeface="Arial"/>
              </a:rPr>
              <a:t>Sharing in Communities – Demystified</a:t>
            </a:r>
            <a:endParaRPr lang="en-US" sz="3200" dirty="0"/>
          </a:p>
        </p:txBody>
      </p:sp>
      <p:sp>
        <p:nvSpPr>
          <p:cNvPr id="5" name="Title 9"/>
          <p:cNvSpPr txBox="1">
            <a:spLocks/>
          </p:cNvSpPr>
          <p:nvPr/>
        </p:nvSpPr>
        <p:spPr bwMode="auto">
          <a:xfrm>
            <a:off x="5867400" y="5715000"/>
            <a:ext cx="3124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chemeClr val="bg1"/>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b="1">
                <a:solidFill>
                  <a:schemeClr val="tx2"/>
                </a:solidFill>
                <a:latin typeface="Arial" pitchFamily="-112" charset="0"/>
              </a:defRPr>
            </a:lvl6pPr>
            <a:lvl7pPr marL="914400" algn="l" rtl="0" eaLnBrk="1" fontAlgn="base" hangingPunct="1">
              <a:spcBef>
                <a:spcPct val="0"/>
              </a:spcBef>
              <a:spcAft>
                <a:spcPct val="0"/>
              </a:spcAft>
              <a:defRPr sz="2800" b="1">
                <a:solidFill>
                  <a:schemeClr val="tx2"/>
                </a:solidFill>
                <a:latin typeface="Arial" pitchFamily="-112" charset="0"/>
              </a:defRPr>
            </a:lvl7pPr>
            <a:lvl8pPr marL="1371600" algn="l" rtl="0" eaLnBrk="1" fontAlgn="base" hangingPunct="1">
              <a:spcBef>
                <a:spcPct val="0"/>
              </a:spcBef>
              <a:spcAft>
                <a:spcPct val="0"/>
              </a:spcAft>
              <a:defRPr sz="2800" b="1">
                <a:solidFill>
                  <a:schemeClr val="tx2"/>
                </a:solidFill>
                <a:latin typeface="Arial" pitchFamily="-112" charset="0"/>
              </a:defRPr>
            </a:lvl8pPr>
            <a:lvl9pPr marL="1828800" algn="l" rtl="0" eaLnBrk="1" fontAlgn="base" hangingPunct="1">
              <a:spcBef>
                <a:spcPct val="0"/>
              </a:spcBef>
              <a:spcAft>
                <a:spcPct val="0"/>
              </a:spcAft>
              <a:defRPr sz="2800" b="1">
                <a:solidFill>
                  <a:schemeClr val="tx2"/>
                </a:solidFill>
                <a:latin typeface="Arial" pitchFamily="-112" charset="0"/>
              </a:defRPr>
            </a:lvl9pPr>
          </a:lstStyle>
          <a:p>
            <a:r>
              <a:rPr lang="en-US" sz="1800" dirty="0" smtClean="0">
                <a:ea typeface="ＭＳ Ｐゴシック" charset="0"/>
                <a:cs typeface="Arial"/>
              </a:rPr>
              <a:t>Brian Checkoway</a:t>
            </a:r>
          </a:p>
          <a:p>
            <a:r>
              <a:rPr lang="en-US" sz="1800" dirty="0" smtClean="0">
                <a:ea typeface="ＭＳ Ｐゴシック" charset="0"/>
                <a:cs typeface="Arial"/>
              </a:rPr>
              <a:t>Collaboration Architect</a:t>
            </a:r>
            <a:endParaRPr lang="en-US" sz="1800" dirty="0"/>
          </a:p>
        </p:txBody>
      </p:sp>
    </p:spTree>
    <p:extLst>
      <p:ext uri="{BB962C8B-B14F-4D97-AF65-F5344CB8AC3E}">
        <p14:creationId xmlns:p14="http://schemas.microsoft.com/office/powerpoint/2010/main" val="3345386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smtClean="0"/>
              <a:t>File Sharing - Strategies</a:t>
            </a:r>
            <a:endParaRPr lang="en-US" sz="2400" b="0" dirty="0">
              <a:solidFill>
                <a:srgbClr val="009DDC"/>
              </a:solidFill>
            </a:endParaRPr>
          </a:p>
        </p:txBody>
      </p:sp>
      <p:sp>
        <p:nvSpPr>
          <p:cNvPr id="3" name="TextBox 2"/>
          <p:cNvSpPr txBox="1"/>
          <p:nvPr/>
        </p:nvSpPr>
        <p:spPr>
          <a:xfrm>
            <a:off x="457200" y="1752600"/>
            <a:ext cx="8077200"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t>Strategies for curating </a:t>
            </a:r>
            <a:r>
              <a:rPr lang="en-US" b="1" dirty="0" smtClean="0"/>
              <a:t>/ sharing files in Communities:</a:t>
            </a:r>
          </a:p>
          <a:p>
            <a:endParaRPr lang="en-US" dirty="0"/>
          </a:p>
          <a:p>
            <a:r>
              <a:rPr lang="en-US" dirty="0" smtClean="0"/>
              <a:t>You often don't </a:t>
            </a:r>
            <a:r>
              <a:rPr lang="en-US" dirty="0"/>
              <a:t>need to use Content </a:t>
            </a:r>
            <a:r>
              <a:rPr lang="en-US" dirty="0" smtClean="0"/>
              <a:t>Libraries. You can use Chatter Files for most use cases</a:t>
            </a:r>
            <a:endParaRPr lang="en-US" dirty="0"/>
          </a:p>
          <a:p>
            <a:endParaRPr lang="en-US" dirty="0"/>
          </a:p>
          <a:p>
            <a:r>
              <a:rPr lang="en-US" dirty="0" smtClean="0"/>
              <a:t>One approach is to build </a:t>
            </a:r>
            <a:r>
              <a:rPr lang="en-US" dirty="0"/>
              <a:t>a </a:t>
            </a:r>
            <a:r>
              <a:rPr lang="en-US" dirty="0" err="1"/>
              <a:t>Site.com</a:t>
            </a:r>
            <a:r>
              <a:rPr lang="en-US" dirty="0"/>
              <a:t> web </a:t>
            </a:r>
            <a:r>
              <a:rPr lang="en-US" dirty="0" smtClean="0"/>
              <a:t>page that contains links to the files. </a:t>
            </a:r>
            <a:r>
              <a:rPr lang="en-US" dirty="0"/>
              <a:t>e.g. "Download Center"</a:t>
            </a:r>
          </a:p>
          <a:p>
            <a:endParaRPr lang="en-US" dirty="0" smtClean="0"/>
          </a:p>
          <a:p>
            <a:r>
              <a:rPr lang="en-US" dirty="0" smtClean="0"/>
              <a:t>Those static links can then point to the documents </a:t>
            </a:r>
            <a:r>
              <a:rPr lang="en-US" dirty="0"/>
              <a:t>stored in Chatter Files</a:t>
            </a:r>
          </a:p>
          <a:p>
            <a:endParaRPr lang="en-US" dirty="0"/>
          </a:p>
          <a:p>
            <a:endParaRPr lang="en-US" dirty="0"/>
          </a:p>
        </p:txBody>
      </p:sp>
    </p:spTree>
    <p:extLst>
      <p:ext uri="{BB962C8B-B14F-4D97-AF65-F5344CB8AC3E}">
        <p14:creationId xmlns:p14="http://schemas.microsoft.com/office/powerpoint/2010/main" val="175385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Delegated Administration</a:t>
            </a:r>
            <a:endParaRPr lang="en-US" sz="2400" b="0" dirty="0">
              <a:solidFill>
                <a:srgbClr val="009DDC"/>
              </a:solidFill>
            </a:endParaRPr>
          </a:p>
        </p:txBody>
      </p:sp>
      <p:sp>
        <p:nvSpPr>
          <p:cNvPr id="3" name="TextBox 2"/>
          <p:cNvSpPr txBox="1"/>
          <p:nvPr/>
        </p:nvSpPr>
        <p:spPr>
          <a:xfrm>
            <a:off x="457200" y="1447800"/>
            <a:ext cx="8077200" cy="2585323"/>
          </a:xfrm>
          <a:prstGeom prst="rect">
            <a:avLst/>
          </a:prstGeom>
          <a:noFill/>
        </p:spPr>
        <p:txBody>
          <a:bodyPr wrap="square" rtlCol="0">
            <a:spAutoFit/>
          </a:bodyPr>
          <a:lstStyle/>
          <a:p>
            <a:pPr marL="285750" indent="-285750">
              <a:buFont typeface="Arial"/>
              <a:buChar char="•"/>
            </a:pPr>
            <a:r>
              <a:rPr lang="en-US" dirty="0"/>
              <a:t>Only available to Partner Portal / Partner Communities </a:t>
            </a:r>
            <a:r>
              <a:rPr lang="en-US" dirty="0" smtClean="0"/>
              <a:t>/ CPEA users</a:t>
            </a:r>
            <a:endParaRPr lang="en-US" dirty="0"/>
          </a:p>
          <a:p>
            <a:pPr marL="285750" indent="-285750">
              <a:buFont typeface="Arial"/>
              <a:buChar char="•"/>
            </a:pPr>
            <a:r>
              <a:rPr lang="en-US" dirty="0"/>
              <a:t>User needs to have the "Manage External User" permission set on their </a:t>
            </a:r>
            <a:r>
              <a:rPr lang="en-US" dirty="0" smtClean="0"/>
              <a:t>profile</a:t>
            </a:r>
          </a:p>
          <a:p>
            <a:endParaRPr lang="en-US" dirty="0"/>
          </a:p>
          <a:p>
            <a:r>
              <a:rPr lang="en-US" dirty="0"/>
              <a:t>Delegated Administration supports:</a:t>
            </a:r>
          </a:p>
          <a:p>
            <a:r>
              <a:rPr lang="en-US" dirty="0"/>
              <a:t>-Creating new contacts / users</a:t>
            </a:r>
          </a:p>
          <a:p>
            <a:r>
              <a:rPr lang="en-US" dirty="0"/>
              <a:t>-Assign any available profile to those users</a:t>
            </a:r>
          </a:p>
          <a:p>
            <a:endParaRPr lang="en-US" dirty="0"/>
          </a:p>
          <a:p>
            <a:endParaRPr lang="en-US" dirty="0"/>
          </a:p>
        </p:txBody>
      </p:sp>
      <p:pic>
        <p:nvPicPr>
          <p:cNvPr id="4" name="Picture 3" descr="delegated admi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6464300" cy="2019300"/>
          </a:xfrm>
          <a:prstGeom prst="rect">
            <a:avLst/>
          </a:prstGeom>
        </p:spPr>
      </p:pic>
    </p:spTree>
    <p:extLst>
      <p:ext uri="{BB962C8B-B14F-4D97-AF65-F5344CB8AC3E}">
        <p14:creationId xmlns:p14="http://schemas.microsoft.com/office/powerpoint/2010/main" val="35631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Chatter /</a:t>
            </a:r>
            <a:r>
              <a:rPr lang="en-US" dirty="0" smtClean="0"/>
              <a:t> Anti-social Communities</a:t>
            </a:r>
            <a:endParaRPr lang="en-US" sz="2400" b="0" dirty="0">
              <a:solidFill>
                <a:srgbClr val="009DDC"/>
              </a:solidFill>
            </a:endParaRPr>
          </a:p>
        </p:txBody>
      </p:sp>
      <p:sp>
        <p:nvSpPr>
          <p:cNvPr id="3" name="TextBox 2"/>
          <p:cNvSpPr txBox="1"/>
          <p:nvPr/>
        </p:nvSpPr>
        <p:spPr>
          <a:xfrm>
            <a:off x="457200" y="1219200"/>
            <a:ext cx="8077200" cy="5355313"/>
          </a:xfrm>
          <a:prstGeom prst="rect">
            <a:avLst/>
          </a:prstGeom>
          <a:noFill/>
        </p:spPr>
        <p:txBody>
          <a:bodyPr wrap="square" rtlCol="0">
            <a:spAutoFit/>
          </a:bodyPr>
          <a:lstStyle/>
          <a:p>
            <a:r>
              <a:rPr lang="en-US" dirty="0"/>
              <a:t>All users can view their own profile</a:t>
            </a:r>
          </a:p>
          <a:p>
            <a:r>
              <a:rPr lang="en-US" dirty="0"/>
              <a:t>Other than that, you can make a community anti-social</a:t>
            </a:r>
          </a:p>
          <a:p>
            <a:endParaRPr lang="en-US" dirty="0" smtClean="0"/>
          </a:p>
          <a:p>
            <a:r>
              <a:rPr lang="en-US" dirty="0" smtClean="0"/>
              <a:t>To do so, </a:t>
            </a:r>
            <a:r>
              <a:rPr lang="en-US" dirty="0"/>
              <a:t>you can do some or all of these:</a:t>
            </a:r>
          </a:p>
          <a:p>
            <a:pPr marL="285750" indent="-285750">
              <a:buFont typeface="Arial"/>
              <a:buChar char="•"/>
            </a:pPr>
            <a:r>
              <a:rPr lang="en-US" dirty="0"/>
              <a:t>Set External User </a:t>
            </a:r>
            <a:r>
              <a:rPr lang="en-US" dirty="0" smtClean="0"/>
              <a:t>Visibility in </a:t>
            </a:r>
            <a:r>
              <a:rPr lang="en-US" dirty="0"/>
              <a:t>Sharing Settings</a:t>
            </a:r>
          </a:p>
          <a:p>
            <a:pPr marL="285750" indent="-285750">
              <a:buFont typeface="Arial"/>
              <a:buChar char="•"/>
            </a:pPr>
            <a:r>
              <a:rPr lang="en-US" dirty="0"/>
              <a:t>Remove the Chatter, Files, Groups, People tabs from the UI</a:t>
            </a:r>
          </a:p>
          <a:p>
            <a:pPr marL="285750" indent="-285750">
              <a:buFont typeface="Arial"/>
              <a:buChar char="•"/>
            </a:pPr>
            <a:r>
              <a:rPr lang="en-US" dirty="0"/>
              <a:t>Remove ability to create groups</a:t>
            </a:r>
          </a:p>
          <a:p>
            <a:pPr marL="285750" indent="-285750">
              <a:buFont typeface="Arial"/>
              <a:buChar char="•"/>
            </a:pPr>
            <a:r>
              <a:rPr lang="en-US" dirty="0"/>
              <a:t>Remove the Global Search bar form the UI</a:t>
            </a:r>
          </a:p>
          <a:p>
            <a:pPr marL="285750" indent="-285750">
              <a:buFont typeface="Arial"/>
              <a:buChar char="•"/>
            </a:pPr>
            <a:r>
              <a:rPr lang="en-US" dirty="0"/>
              <a:t>Remove all publisher actions from the global Chatter layouts</a:t>
            </a:r>
          </a:p>
          <a:p>
            <a:pPr marL="285750" indent="-285750">
              <a:buFont typeface="Arial"/>
              <a:buChar char="•"/>
            </a:pPr>
            <a:r>
              <a:rPr lang="en-US" dirty="0"/>
              <a:t>Remove all publisher actions from the object page layouts</a:t>
            </a:r>
          </a:p>
          <a:p>
            <a:pPr marL="285750" indent="-285750">
              <a:buFont typeface="Arial"/>
              <a:buChar char="•"/>
            </a:pPr>
            <a:r>
              <a:rPr lang="en-US" dirty="0"/>
              <a:t>Turn off Feed Tracking for the objects exposed in the community</a:t>
            </a:r>
          </a:p>
          <a:p>
            <a:endParaRPr lang="en-US" dirty="0"/>
          </a:p>
          <a:p>
            <a:r>
              <a:rPr lang="en-US" dirty="0">
                <a:solidFill>
                  <a:srgbClr val="FF0000"/>
                </a:solidFill>
              </a:rPr>
              <a:t>* Only exception is that a user could potentially see Chatter posts on a record even if they can't see the user who posted</a:t>
            </a:r>
          </a:p>
          <a:p>
            <a:endParaRPr lang="en-US" dirty="0" smtClean="0"/>
          </a:p>
          <a:p>
            <a:r>
              <a:rPr lang="en-US" dirty="0" smtClean="0"/>
              <a:t>If </a:t>
            </a:r>
            <a:r>
              <a:rPr lang="en-US" dirty="0"/>
              <a:t>you want to be completely sure users will not see Chatter, you should turn off feed tracking </a:t>
            </a:r>
            <a:r>
              <a:rPr lang="en-US" dirty="0" smtClean="0"/>
              <a:t>for </a:t>
            </a:r>
            <a:r>
              <a:rPr lang="en-US" dirty="0"/>
              <a:t>that </a:t>
            </a:r>
            <a:r>
              <a:rPr lang="en-US" dirty="0" smtClean="0"/>
              <a:t>object.</a:t>
            </a:r>
            <a:endParaRPr lang="en-US" dirty="0"/>
          </a:p>
          <a:p>
            <a:endParaRPr lang="en-US" dirty="0"/>
          </a:p>
          <a:p>
            <a:endParaRPr lang="en-US" dirty="0"/>
          </a:p>
        </p:txBody>
      </p:sp>
    </p:spTree>
    <p:extLst>
      <p:ext uri="{BB962C8B-B14F-4D97-AF65-F5344CB8AC3E}">
        <p14:creationId xmlns:p14="http://schemas.microsoft.com/office/powerpoint/2010/main" val="173025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Sharing </a:t>
            </a:r>
            <a:r>
              <a:rPr lang="en-US" dirty="0" smtClean="0"/>
              <a:t>for users without roles:</a:t>
            </a:r>
            <a:br>
              <a:rPr lang="en-US" dirty="0" smtClean="0"/>
            </a:br>
            <a:r>
              <a:rPr lang="en-US" sz="1800" dirty="0" smtClean="0"/>
              <a:t>HVPU </a:t>
            </a:r>
            <a:r>
              <a:rPr lang="en-US" sz="1800" dirty="0"/>
              <a:t>/</a:t>
            </a:r>
            <a:r>
              <a:rPr lang="en-US" sz="1800" dirty="0" smtClean="0"/>
              <a:t> </a:t>
            </a:r>
            <a:r>
              <a:rPr lang="en-US" sz="1800" dirty="0"/>
              <a:t>Service Cloud Portal </a:t>
            </a:r>
            <a:r>
              <a:rPr lang="en-US" sz="1800" dirty="0" smtClean="0"/>
              <a:t>/ </a:t>
            </a:r>
            <a:r>
              <a:rPr lang="en-US" sz="1800" dirty="0"/>
              <a:t>Customer Communities </a:t>
            </a:r>
            <a:r>
              <a:rPr lang="en-US" sz="1800" dirty="0" smtClean="0"/>
              <a:t>licenses</a:t>
            </a:r>
            <a:endParaRPr lang="en-US" sz="1800" b="0" dirty="0">
              <a:solidFill>
                <a:srgbClr val="009DDC"/>
              </a:solidFill>
            </a:endParaRPr>
          </a:p>
        </p:txBody>
      </p:sp>
      <p:sp>
        <p:nvSpPr>
          <p:cNvPr id="3" name="TextBox 2"/>
          <p:cNvSpPr txBox="1"/>
          <p:nvPr/>
        </p:nvSpPr>
        <p:spPr>
          <a:xfrm>
            <a:off x="228600" y="1981200"/>
            <a:ext cx="8077200" cy="1754327"/>
          </a:xfrm>
          <a:prstGeom prst="rect">
            <a:avLst/>
          </a:prstGeom>
          <a:noFill/>
        </p:spPr>
        <p:txBody>
          <a:bodyPr wrap="square" rtlCol="0">
            <a:spAutoFit/>
          </a:bodyPr>
          <a:lstStyle/>
          <a:p>
            <a:pPr marL="285750" indent="-285750">
              <a:buFont typeface="Arial"/>
              <a:buChar char="•"/>
            </a:pPr>
            <a:r>
              <a:rPr lang="en-US" dirty="0" smtClean="0"/>
              <a:t>These </a:t>
            </a:r>
            <a:r>
              <a:rPr lang="en-US" dirty="0"/>
              <a:t>users </a:t>
            </a:r>
            <a:r>
              <a:rPr lang="en-US" u="sng" dirty="0"/>
              <a:t>DO NOT </a:t>
            </a:r>
            <a:r>
              <a:rPr lang="en-US" dirty="0"/>
              <a:t>have roles</a:t>
            </a:r>
          </a:p>
          <a:p>
            <a:pPr marL="285750" indent="-285750">
              <a:buFont typeface="Arial"/>
              <a:buChar char="•"/>
            </a:pPr>
            <a:r>
              <a:rPr lang="en-US" dirty="0"/>
              <a:t>By default, can only see their own records (e.g. My Cases)</a:t>
            </a:r>
          </a:p>
          <a:p>
            <a:pPr marL="285750" indent="-285750">
              <a:buFont typeface="Arial"/>
              <a:buChar char="•"/>
            </a:pPr>
            <a:r>
              <a:rPr lang="en-US" dirty="0" smtClean="0"/>
              <a:t>Sharing </a:t>
            </a:r>
            <a:r>
              <a:rPr lang="en-US" dirty="0"/>
              <a:t>Sets </a:t>
            </a:r>
            <a:r>
              <a:rPr lang="en-US" dirty="0" smtClean="0"/>
              <a:t>can provide additional visibility </a:t>
            </a:r>
            <a:r>
              <a:rPr lang="en-US" dirty="0"/>
              <a:t>to </a:t>
            </a:r>
            <a:r>
              <a:rPr lang="en-US" dirty="0" smtClean="0"/>
              <a:t>records</a:t>
            </a:r>
          </a:p>
          <a:p>
            <a:pPr marL="285750" indent="-285750">
              <a:buFont typeface="Arial"/>
              <a:buChar char="•"/>
            </a:pPr>
            <a:r>
              <a:rPr lang="en-US" dirty="0" smtClean="0"/>
              <a:t>Sharing Groups allow sharing of records owned by these users to other users with </a:t>
            </a:r>
            <a:r>
              <a:rPr lang="en-US" dirty="0"/>
              <a:t>roles. </a:t>
            </a:r>
            <a:endParaRPr lang="en-US" dirty="0" smtClean="0"/>
          </a:p>
          <a:p>
            <a:pPr marL="285750" indent="-285750">
              <a:buFont typeface="Arial"/>
              <a:buChar char="•"/>
            </a:pPr>
            <a:r>
              <a:rPr lang="en-US" dirty="0" smtClean="0"/>
              <a:t>Cannot use Apex sharing rules</a:t>
            </a:r>
            <a:endParaRPr lang="en-US" dirty="0"/>
          </a:p>
        </p:txBody>
      </p:sp>
      <p:pic>
        <p:nvPicPr>
          <p:cNvPr id="7" name="Picture 6" descr="HVPU.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191000"/>
            <a:ext cx="5435600" cy="1447800"/>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427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EXAMPLE 1:</a:t>
            </a:r>
            <a:endParaRPr lang="en-US" sz="2400" b="0" dirty="0">
              <a:solidFill>
                <a:srgbClr val="009DDC"/>
              </a:solidFill>
            </a:endParaRPr>
          </a:p>
        </p:txBody>
      </p:sp>
      <p:sp>
        <p:nvSpPr>
          <p:cNvPr id="3" name="TextBox 2"/>
          <p:cNvSpPr txBox="1"/>
          <p:nvPr/>
        </p:nvSpPr>
        <p:spPr>
          <a:xfrm>
            <a:off x="304800" y="1295400"/>
            <a:ext cx="8077200" cy="1754327"/>
          </a:xfrm>
          <a:prstGeom prst="rect">
            <a:avLst/>
          </a:prstGeom>
          <a:noFill/>
        </p:spPr>
        <p:txBody>
          <a:bodyPr wrap="square" rtlCol="0">
            <a:spAutoFit/>
          </a:bodyPr>
          <a:lstStyle/>
          <a:p>
            <a:r>
              <a:rPr lang="en-US" dirty="0"/>
              <a:t>Example: Share cases between </a:t>
            </a:r>
            <a:r>
              <a:rPr lang="en-US" dirty="0" smtClean="0"/>
              <a:t>contacts at </a:t>
            </a:r>
            <a:r>
              <a:rPr lang="en-US" dirty="0"/>
              <a:t>the same company</a:t>
            </a:r>
          </a:p>
          <a:p>
            <a:endParaRPr lang="en-US" dirty="0" smtClean="0"/>
          </a:p>
          <a:p>
            <a:pPr marL="285750" indent="-285750">
              <a:buFont typeface="Arial"/>
              <a:buChar char="•"/>
            </a:pPr>
            <a:r>
              <a:rPr lang="en-US" dirty="0" smtClean="0"/>
              <a:t>Setup </a:t>
            </a:r>
            <a:r>
              <a:rPr lang="en-US" dirty="0"/>
              <a:t>-&gt; Sharing settings -&gt; Set Cases visibility to Private</a:t>
            </a:r>
          </a:p>
          <a:p>
            <a:pPr marL="285750" indent="-285750">
              <a:buFont typeface="Arial"/>
              <a:buChar char="•"/>
            </a:pPr>
            <a:r>
              <a:rPr lang="en-US" dirty="0"/>
              <a:t>Setup -&gt; Communities -&gt; Settings -&gt; Sharing Settings for HVPU</a:t>
            </a:r>
          </a:p>
          <a:p>
            <a:pPr marL="285750" indent="-285750">
              <a:buFont typeface="Arial"/>
              <a:buChar char="•"/>
            </a:pPr>
            <a:r>
              <a:rPr lang="en-US" dirty="0"/>
              <a:t>Add Sharing Set. Object = Cases. Visibility = see cases where the user's account is the same</a:t>
            </a:r>
          </a:p>
        </p:txBody>
      </p:sp>
      <p:pic>
        <p:nvPicPr>
          <p:cNvPr id="5" name="Picture 4" descr="sharing_se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114800"/>
            <a:ext cx="5765800" cy="1625600"/>
          </a:xfrm>
          <a:prstGeom prst="rect">
            <a:avLst/>
          </a:prstGeom>
        </p:spPr>
      </p:pic>
    </p:spTree>
    <p:extLst>
      <p:ext uri="{BB962C8B-B14F-4D97-AF65-F5344CB8AC3E}">
        <p14:creationId xmlns:p14="http://schemas.microsoft.com/office/powerpoint/2010/main" val="385779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EXAMPLE 2:</a:t>
            </a:r>
            <a:endParaRPr lang="en-US" sz="2400" b="0" dirty="0">
              <a:solidFill>
                <a:srgbClr val="009DDC"/>
              </a:solidFill>
            </a:endParaRPr>
          </a:p>
        </p:txBody>
      </p:sp>
      <p:sp>
        <p:nvSpPr>
          <p:cNvPr id="3" name="TextBox 2"/>
          <p:cNvSpPr txBox="1"/>
          <p:nvPr/>
        </p:nvSpPr>
        <p:spPr>
          <a:xfrm>
            <a:off x="304800" y="1295400"/>
            <a:ext cx="8077200" cy="2308324"/>
          </a:xfrm>
          <a:prstGeom prst="rect">
            <a:avLst/>
          </a:prstGeom>
          <a:noFill/>
        </p:spPr>
        <p:txBody>
          <a:bodyPr wrap="square" rtlCol="0">
            <a:spAutoFit/>
          </a:bodyPr>
          <a:lstStyle/>
          <a:p>
            <a:r>
              <a:rPr lang="en-US" dirty="0"/>
              <a:t>Example: Share cases between </a:t>
            </a:r>
            <a:r>
              <a:rPr lang="en-US" dirty="0" smtClean="0"/>
              <a:t>contacts at different companies</a:t>
            </a:r>
            <a:endParaRPr lang="en-US" dirty="0"/>
          </a:p>
          <a:p>
            <a:endParaRPr lang="en-US" dirty="0" smtClean="0"/>
          </a:p>
          <a:p>
            <a:pPr marL="285750" indent="-285750">
              <a:buFont typeface="Arial"/>
              <a:buChar char="•"/>
            </a:pPr>
            <a:r>
              <a:rPr lang="en-US" dirty="0" smtClean="0"/>
              <a:t>Setup </a:t>
            </a:r>
            <a:r>
              <a:rPr lang="en-US" dirty="0"/>
              <a:t>-&gt; Sharing settings -&gt; Set Cases visibility to </a:t>
            </a:r>
            <a:r>
              <a:rPr lang="en-US" dirty="0" smtClean="0"/>
              <a:t>Private</a:t>
            </a:r>
          </a:p>
          <a:p>
            <a:pPr marL="285750" indent="-285750">
              <a:buFont typeface="Arial"/>
              <a:buChar char="•"/>
            </a:pPr>
            <a:r>
              <a:rPr lang="en-US" dirty="0" smtClean="0"/>
              <a:t>Setup -&gt; Cases -&gt; Create Lookup Field “Relationship”, Lookup to “Contact”</a:t>
            </a:r>
            <a:endParaRPr lang="en-US" dirty="0"/>
          </a:p>
          <a:p>
            <a:pPr marL="285750" indent="-285750">
              <a:buFont typeface="Arial"/>
              <a:buChar char="•"/>
            </a:pPr>
            <a:r>
              <a:rPr lang="en-US" dirty="0"/>
              <a:t>Setup -&gt; Communities -&gt; Settings -&gt; Sharing Settings for HVPU</a:t>
            </a:r>
          </a:p>
          <a:p>
            <a:pPr marL="285750" indent="-285750">
              <a:buFont typeface="Arial"/>
              <a:buChar char="•"/>
            </a:pPr>
            <a:r>
              <a:rPr lang="en-US" dirty="0"/>
              <a:t>Add Sharing Set. Object = Cases. Visibility = see cases where the user's </a:t>
            </a:r>
            <a:r>
              <a:rPr lang="en-US" dirty="0" smtClean="0"/>
              <a:t>account is </a:t>
            </a:r>
            <a:r>
              <a:rPr lang="en-US" dirty="0"/>
              <a:t>the </a:t>
            </a:r>
            <a:r>
              <a:rPr lang="en-US" dirty="0" smtClean="0"/>
              <a:t>same as “Relationship”</a:t>
            </a:r>
          </a:p>
          <a:p>
            <a:pPr marL="285750" indent="-285750">
              <a:buFont typeface="Arial"/>
              <a:buChar char="•"/>
            </a:pPr>
            <a:r>
              <a:rPr lang="en-US" dirty="0" smtClean="0"/>
              <a:t>Set Relationship field on Case to the Contact to whom you wish to share</a:t>
            </a:r>
            <a:endParaRPr lang="en-US" dirty="0"/>
          </a:p>
        </p:txBody>
      </p:sp>
      <p:pic>
        <p:nvPicPr>
          <p:cNvPr id="5" name="Picture 4" descr="sharing_se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114800"/>
            <a:ext cx="5765800" cy="1625600"/>
          </a:xfrm>
          <a:prstGeom prst="rect">
            <a:avLst/>
          </a:prstGeom>
        </p:spPr>
      </p:pic>
    </p:spTree>
    <p:extLst>
      <p:ext uri="{BB962C8B-B14F-4D97-AF65-F5344CB8AC3E}">
        <p14:creationId xmlns:p14="http://schemas.microsoft.com/office/powerpoint/2010/main" val="37039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Sharing </a:t>
            </a:r>
            <a:r>
              <a:rPr lang="en-US" dirty="0" smtClean="0"/>
              <a:t>for users with roles:</a:t>
            </a:r>
            <a:br>
              <a:rPr lang="en-US" dirty="0" smtClean="0"/>
            </a:br>
            <a:r>
              <a:rPr lang="en-US" sz="1800" dirty="0" smtClean="0"/>
              <a:t>CPEA </a:t>
            </a:r>
            <a:r>
              <a:rPr lang="en-US" sz="1800" dirty="0"/>
              <a:t>/ Partner Portal / Partner Communities </a:t>
            </a:r>
            <a:r>
              <a:rPr lang="en-US" sz="1800" dirty="0" smtClean="0"/>
              <a:t>licenses</a:t>
            </a:r>
            <a:endParaRPr lang="en-US" sz="1800" b="0" dirty="0">
              <a:solidFill>
                <a:srgbClr val="009DDC"/>
              </a:solidFill>
            </a:endParaRPr>
          </a:p>
        </p:txBody>
      </p:sp>
      <p:sp>
        <p:nvSpPr>
          <p:cNvPr id="3" name="TextBox 2"/>
          <p:cNvSpPr txBox="1"/>
          <p:nvPr/>
        </p:nvSpPr>
        <p:spPr>
          <a:xfrm>
            <a:off x="228600" y="1600200"/>
            <a:ext cx="8077200" cy="923330"/>
          </a:xfrm>
          <a:prstGeom prst="rect">
            <a:avLst/>
          </a:prstGeom>
          <a:noFill/>
        </p:spPr>
        <p:txBody>
          <a:bodyPr wrap="square" rtlCol="0">
            <a:spAutoFit/>
          </a:bodyPr>
          <a:lstStyle/>
          <a:p>
            <a:pPr marL="285750" indent="-285750">
              <a:buFont typeface="Arial"/>
              <a:buChar char="•"/>
            </a:pPr>
            <a:r>
              <a:rPr lang="en-US" dirty="0"/>
              <a:t>These user DO have roles</a:t>
            </a:r>
          </a:p>
          <a:p>
            <a:pPr marL="285750" indent="-285750">
              <a:buFont typeface="Arial"/>
              <a:buChar char="•"/>
            </a:pPr>
            <a:r>
              <a:rPr lang="en-US" dirty="0"/>
              <a:t>Can support more complex sharing </a:t>
            </a:r>
            <a:r>
              <a:rPr lang="en-US" dirty="0" smtClean="0"/>
              <a:t>rules</a:t>
            </a:r>
          </a:p>
          <a:p>
            <a:pPr marL="285750" indent="-285750">
              <a:buFont typeface="Arial"/>
              <a:buChar char="•"/>
            </a:pPr>
            <a:r>
              <a:rPr lang="en-US" dirty="0" smtClean="0"/>
              <a:t>Can use Apex Sharing Rules</a:t>
            </a:r>
            <a:endParaRPr lang="en-US" dirty="0"/>
          </a:p>
        </p:txBody>
      </p:sp>
      <p:pic>
        <p:nvPicPr>
          <p:cNvPr id="4" name="Picture 3" descr="PP_pro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008120"/>
            <a:ext cx="5092700" cy="1308100"/>
          </a:xfrm>
          <a:prstGeom prst="rect">
            <a:avLst/>
          </a:prstGeom>
          <a:effectLst>
            <a:outerShdw blurRad="50800" dist="38100" dir="2700000" algn="tl" rotWithShape="0">
              <a:srgbClr val="000000">
                <a:alpha val="43000"/>
              </a:srgbClr>
            </a:outerShdw>
          </a:effectLst>
        </p:spPr>
      </p:pic>
      <p:pic>
        <p:nvPicPr>
          <p:cNvPr id="5" name="Picture 4" descr="CPEA_profi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484120"/>
            <a:ext cx="5562600" cy="1257300"/>
          </a:xfrm>
          <a:prstGeom prst="rect">
            <a:avLst/>
          </a:prstGeom>
          <a:effectLst>
            <a:outerShdw blurRad="50800" dist="38100" dir="2700000" algn="tl" rotWithShape="0">
              <a:srgbClr val="000000">
                <a:alpha val="43000"/>
              </a:srgbClr>
            </a:outerShdw>
          </a:effectLst>
        </p:spPr>
      </p:pic>
      <p:pic>
        <p:nvPicPr>
          <p:cNvPr id="6" name="Picture 5" descr="PC_profil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5455920"/>
            <a:ext cx="5181600" cy="1231900"/>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945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0263"/>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EXAMPLE: Sharing </a:t>
            </a:r>
            <a:r>
              <a:rPr lang="en-US" dirty="0"/>
              <a:t>with CPEA / Partner Portal / Partner Communities licenses:</a:t>
            </a:r>
            <a:endParaRPr lang="en-US" sz="2400" b="0" dirty="0">
              <a:solidFill>
                <a:srgbClr val="009DDC"/>
              </a:solidFill>
            </a:endParaRPr>
          </a:p>
        </p:txBody>
      </p:sp>
      <p:sp>
        <p:nvSpPr>
          <p:cNvPr id="3" name="TextBox 2"/>
          <p:cNvSpPr txBox="1"/>
          <p:nvPr/>
        </p:nvSpPr>
        <p:spPr>
          <a:xfrm>
            <a:off x="457200" y="1295400"/>
            <a:ext cx="8077200" cy="2031325"/>
          </a:xfrm>
          <a:prstGeom prst="rect">
            <a:avLst/>
          </a:prstGeom>
          <a:noFill/>
        </p:spPr>
        <p:txBody>
          <a:bodyPr wrap="square" rtlCol="0">
            <a:spAutoFit/>
          </a:bodyPr>
          <a:lstStyle/>
          <a:p>
            <a:r>
              <a:rPr lang="en-US" dirty="0"/>
              <a:t>Example: Partner provides 1st tier support (Share cases logged by the customer United with the partner Acme</a:t>
            </a:r>
            <a:r>
              <a:rPr lang="en-US" dirty="0" smtClean="0"/>
              <a:t>)</a:t>
            </a:r>
          </a:p>
          <a:p>
            <a:endParaRPr lang="en-US" dirty="0"/>
          </a:p>
          <a:p>
            <a:pPr marL="285750" indent="-285750">
              <a:buFont typeface="Arial"/>
              <a:buChar char="•"/>
            </a:pPr>
            <a:r>
              <a:rPr lang="en-US" dirty="0"/>
              <a:t>Setup -&gt; Sharing settings -&gt; Set OWD on Cases to Private</a:t>
            </a:r>
          </a:p>
          <a:p>
            <a:pPr marL="285750" indent="-285750">
              <a:buFont typeface="Arial"/>
              <a:buChar char="•"/>
            </a:pPr>
            <a:r>
              <a:rPr lang="en-US" dirty="0"/>
              <a:t>Setup -&gt; Sharing settings -&gt; Sharing rule on </a:t>
            </a:r>
            <a:r>
              <a:rPr lang="en-US" dirty="0" smtClean="0"/>
              <a:t>Cases Criteria: Cases where Account ID = United, Share with Partner Role = Acme</a:t>
            </a:r>
          </a:p>
          <a:p>
            <a:pPr marL="285750" indent="-285750">
              <a:buFont typeface="Arial"/>
              <a:buChar char="•"/>
            </a:pPr>
            <a:endParaRPr lang="en-US" dirty="0"/>
          </a:p>
        </p:txBody>
      </p:sp>
      <p:pic>
        <p:nvPicPr>
          <p:cNvPr id="4" name="Picture 3" descr="OW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276600"/>
            <a:ext cx="7086600" cy="2194800"/>
          </a:xfrm>
          <a:prstGeom prst="rect">
            <a:avLst/>
          </a:prstGeom>
        </p:spPr>
      </p:pic>
      <p:pic>
        <p:nvPicPr>
          <p:cNvPr id="5" name="Picture 4" descr="case sharing ru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5562600"/>
            <a:ext cx="8382000" cy="752230"/>
          </a:xfrm>
          <a:prstGeom prst="rect">
            <a:avLst/>
          </a:prstGeom>
        </p:spPr>
      </p:pic>
    </p:spTree>
    <p:extLst>
      <p:ext uri="{BB962C8B-B14F-4D97-AF65-F5344CB8AC3E}">
        <p14:creationId xmlns:p14="http://schemas.microsoft.com/office/powerpoint/2010/main" val="9412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a:t>User Sharing</a:t>
            </a:r>
            <a:endParaRPr lang="en-US" sz="2400" b="0" dirty="0">
              <a:solidFill>
                <a:srgbClr val="009DDC"/>
              </a:solidFill>
            </a:endParaRPr>
          </a:p>
        </p:txBody>
      </p:sp>
      <p:sp>
        <p:nvSpPr>
          <p:cNvPr id="3" name="TextBox 2"/>
          <p:cNvSpPr txBox="1"/>
          <p:nvPr/>
        </p:nvSpPr>
        <p:spPr>
          <a:xfrm>
            <a:off x="457200" y="1295400"/>
            <a:ext cx="8077200" cy="3139321"/>
          </a:xfrm>
          <a:prstGeom prst="rect">
            <a:avLst/>
          </a:prstGeom>
          <a:noFill/>
        </p:spPr>
        <p:txBody>
          <a:bodyPr wrap="square" rtlCol="0">
            <a:spAutoFit/>
          </a:bodyPr>
          <a:lstStyle/>
          <a:p>
            <a:r>
              <a:rPr lang="en-US" dirty="0"/>
              <a:t>With Summer '13, we support sharing </a:t>
            </a:r>
            <a:r>
              <a:rPr lang="en-US" dirty="0" smtClean="0"/>
              <a:t>settings on </a:t>
            </a:r>
            <a:r>
              <a:rPr lang="en-US" dirty="0"/>
              <a:t>the </a:t>
            </a:r>
            <a:r>
              <a:rPr lang="en-US" dirty="0" smtClean="0"/>
              <a:t>external User object.</a:t>
            </a:r>
            <a:endParaRPr lang="en-US" dirty="0"/>
          </a:p>
          <a:p>
            <a:r>
              <a:rPr lang="en-US" dirty="0"/>
              <a:t>You can </a:t>
            </a:r>
            <a:r>
              <a:rPr lang="en-US" dirty="0" smtClean="0"/>
              <a:t>prevent </a:t>
            </a:r>
            <a:r>
              <a:rPr lang="en-US" dirty="0"/>
              <a:t>users from seeing other users in the </a:t>
            </a:r>
            <a:r>
              <a:rPr lang="en-US" dirty="0" smtClean="0"/>
              <a:t>Community</a:t>
            </a:r>
          </a:p>
          <a:p>
            <a:endParaRPr lang="en-US" dirty="0"/>
          </a:p>
          <a:p>
            <a:r>
              <a:rPr lang="en-US" dirty="0"/>
              <a:t>Example: Customers shouldn't see any other </a:t>
            </a:r>
            <a:r>
              <a:rPr lang="en-US" dirty="0" smtClean="0"/>
              <a:t>customers</a:t>
            </a:r>
          </a:p>
          <a:p>
            <a:endParaRPr lang="en-US" dirty="0"/>
          </a:p>
          <a:p>
            <a:r>
              <a:rPr lang="en-US" dirty="0"/>
              <a:t>-Setup -&gt; Sharing settings -&gt; </a:t>
            </a:r>
            <a:r>
              <a:rPr lang="en-US" dirty="0" smtClean="0"/>
              <a:t>Uncheck Community User Visibility</a:t>
            </a:r>
            <a:endParaRPr lang="en-US" dirty="0"/>
          </a:p>
          <a:p>
            <a:endParaRPr lang="en-US" dirty="0"/>
          </a:p>
          <a:p>
            <a:r>
              <a:rPr lang="en-US" dirty="0" smtClean="0"/>
              <a:t>This will prevent external users from seeing any other users in the community</a:t>
            </a:r>
          </a:p>
          <a:p>
            <a:r>
              <a:rPr lang="en-US" dirty="0" smtClean="0"/>
              <a:t>Exceptions: Users could see posts from other users on records or groups</a:t>
            </a:r>
          </a:p>
          <a:p>
            <a:endParaRPr lang="en-US" dirty="0"/>
          </a:p>
          <a:p>
            <a:r>
              <a:rPr lang="en-US" dirty="0" smtClean="0"/>
              <a:t>Note: This is an org-wide setting and will apply to all active communities</a:t>
            </a:r>
            <a:endParaRPr lang="en-US" dirty="0"/>
          </a:p>
        </p:txBody>
      </p:sp>
      <p:pic>
        <p:nvPicPr>
          <p:cNvPr id="4" name="Picture 3" descr="external user sha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572000"/>
            <a:ext cx="8610600" cy="797131"/>
          </a:xfrm>
          <a:prstGeom prst="rect">
            <a:avLst/>
          </a:prstGeom>
        </p:spPr>
      </p:pic>
    </p:spTree>
    <p:extLst>
      <p:ext uri="{BB962C8B-B14F-4D97-AF65-F5344CB8AC3E}">
        <p14:creationId xmlns:p14="http://schemas.microsoft.com/office/powerpoint/2010/main" val="14275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smtClean="0"/>
              <a:t>File Sharing</a:t>
            </a:r>
            <a:endParaRPr lang="en-US" sz="2400" b="0" dirty="0">
              <a:solidFill>
                <a:srgbClr val="009DDC"/>
              </a:solidFill>
            </a:endParaRPr>
          </a:p>
        </p:txBody>
      </p:sp>
      <p:sp>
        <p:nvSpPr>
          <p:cNvPr id="3" name="TextBox 2"/>
          <p:cNvSpPr txBox="1"/>
          <p:nvPr/>
        </p:nvSpPr>
        <p:spPr>
          <a:xfrm>
            <a:off x="381000" y="1447800"/>
            <a:ext cx="8305800" cy="923330"/>
          </a:xfrm>
          <a:prstGeom prst="rect">
            <a:avLst/>
          </a:prstGeom>
          <a:noFill/>
        </p:spPr>
        <p:txBody>
          <a:bodyPr wrap="square" rtlCol="0">
            <a:spAutoFit/>
          </a:bodyPr>
          <a:lstStyle/>
          <a:p>
            <a:r>
              <a:rPr lang="en-US" b="1" dirty="0"/>
              <a:t>Chatter </a:t>
            </a:r>
            <a:r>
              <a:rPr lang="en-US" b="1" dirty="0" smtClean="0"/>
              <a:t>Files – most common scenarios</a:t>
            </a:r>
            <a:endParaRPr lang="en-US" b="1" dirty="0"/>
          </a:p>
          <a:p>
            <a:r>
              <a:rPr lang="en-US" dirty="0"/>
              <a:t>1. </a:t>
            </a:r>
            <a:r>
              <a:rPr lang="en-US" dirty="0" smtClean="0"/>
              <a:t>Users can manually </a:t>
            </a:r>
            <a:r>
              <a:rPr lang="en-US" dirty="0"/>
              <a:t>share a file directly with other users</a:t>
            </a:r>
          </a:p>
          <a:p>
            <a:r>
              <a:rPr lang="en-US" dirty="0"/>
              <a:t>2. </a:t>
            </a:r>
            <a:r>
              <a:rPr lang="en-US" dirty="0" smtClean="0"/>
              <a:t>Users can post </a:t>
            </a:r>
            <a:r>
              <a:rPr lang="en-US" dirty="0"/>
              <a:t>a file to a group. Any member of that group can view the </a:t>
            </a:r>
            <a:r>
              <a:rPr lang="en-US" dirty="0" smtClean="0"/>
              <a:t>file.</a:t>
            </a:r>
            <a:endParaRPr lang="en-US" dirty="0"/>
          </a:p>
        </p:txBody>
      </p:sp>
      <p:pic>
        <p:nvPicPr>
          <p:cNvPr id="4" name="Picture 3" descr="file sha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90800"/>
            <a:ext cx="6099600" cy="3505200"/>
          </a:xfrm>
          <a:prstGeom prst="rect">
            <a:avLst/>
          </a:prstGeom>
        </p:spPr>
      </p:pic>
    </p:spTree>
    <p:extLst>
      <p:ext uri="{BB962C8B-B14F-4D97-AF65-F5344CB8AC3E}">
        <p14:creationId xmlns:p14="http://schemas.microsoft.com/office/powerpoint/2010/main" val="303510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style>
          <a:lnRef idx="2">
            <a:schemeClr val="dk1"/>
          </a:lnRef>
          <a:fillRef idx="1">
            <a:schemeClr val="lt1"/>
          </a:fillRef>
          <a:effectRef idx="0">
            <a:schemeClr val="dk1"/>
          </a:effectRef>
          <a:fontRef idx="minor">
            <a:schemeClr val="dk1"/>
          </a:fontRef>
        </p:style>
        <p:txBody>
          <a:bodyPr/>
          <a:lstStyle/>
          <a:p>
            <a:r>
              <a:rPr lang="en-US" dirty="0" smtClean="0"/>
              <a:t>File Sharing</a:t>
            </a:r>
            <a:endParaRPr lang="en-US" sz="2400" b="0" dirty="0">
              <a:solidFill>
                <a:srgbClr val="009DDC"/>
              </a:solidFill>
            </a:endParaRPr>
          </a:p>
        </p:txBody>
      </p:sp>
      <p:sp>
        <p:nvSpPr>
          <p:cNvPr id="5" name="TextBox 4"/>
          <p:cNvSpPr txBox="1"/>
          <p:nvPr/>
        </p:nvSpPr>
        <p:spPr>
          <a:xfrm>
            <a:off x="457200" y="1219200"/>
            <a:ext cx="8077200" cy="1754327"/>
          </a:xfrm>
          <a:prstGeom prst="rect">
            <a:avLst/>
          </a:prstGeom>
          <a:noFill/>
        </p:spPr>
        <p:txBody>
          <a:bodyPr wrap="square" rtlCol="0">
            <a:spAutoFit/>
          </a:bodyPr>
          <a:lstStyle/>
          <a:p>
            <a:endParaRPr lang="en-US" dirty="0"/>
          </a:p>
          <a:p>
            <a:r>
              <a:rPr lang="en-US" b="1" dirty="0"/>
              <a:t>Content Libraries</a:t>
            </a:r>
          </a:p>
          <a:p>
            <a:r>
              <a:rPr lang="en-US" dirty="0" smtClean="0"/>
              <a:t>If files are posted to </a:t>
            </a:r>
            <a:r>
              <a:rPr lang="en-US" dirty="0"/>
              <a:t>a Library, only members of that Library can view the </a:t>
            </a:r>
            <a:r>
              <a:rPr lang="en-US" dirty="0" smtClean="0"/>
              <a:t>file.</a:t>
            </a:r>
          </a:p>
          <a:p>
            <a:r>
              <a:rPr lang="en-US" dirty="0" smtClean="0"/>
              <a:t>You need a role to access a Content Library (Partners, CPEA)</a:t>
            </a:r>
            <a:endParaRPr lang="en-US" dirty="0"/>
          </a:p>
          <a:p>
            <a:endParaRPr lang="en-US" dirty="0"/>
          </a:p>
          <a:p>
            <a:endParaRPr lang="en-US" dirty="0"/>
          </a:p>
        </p:txBody>
      </p:sp>
      <p:pic>
        <p:nvPicPr>
          <p:cNvPr id="6" name="Picture 5" descr="librari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14600"/>
            <a:ext cx="4013398" cy="3962400"/>
          </a:xfrm>
          <a:prstGeom prst="rect">
            <a:avLst/>
          </a:prstGeom>
        </p:spPr>
      </p:pic>
    </p:spTree>
    <p:extLst>
      <p:ext uri="{BB962C8B-B14F-4D97-AF65-F5344CB8AC3E}">
        <p14:creationId xmlns:p14="http://schemas.microsoft.com/office/powerpoint/2010/main" val="165026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orporate Pres">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 Pres.thmx</Template>
  <TotalTime>65333</TotalTime>
  <Words>2066</Words>
  <Application>Microsoft Macintosh PowerPoint</Application>
  <PresentationFormat>On-screen Show (4:3)</PresentationFormat>
  <Paragraphs>183</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Corporate Pres</vt:lpstr>
      <vt:lpstr>Sharing in Communities – Demystified</vt:lpstr>
      <vt:lpstr>Sharing for users without roles: HVPU / Service Cloud Portal / Customer Communities licenses</vt:lpstr>
      <vt:lpstr>EXAMPLE 1:</vt:lpstr>
      <vt:lpstr>EXAMPLE 2:</vt:lpstr>
      <vt:lpstr>Sharing for users with roles: CPEA / Partner Portal / Partner Communities licenses</vt:lpstr>
      <vt:lpstr>EXAMPLE: Sharing with CPEA / Partner Portal / Partner Communities licenses:</vt:lpstr>
      <vt:lpstr>User Sharing</vt:lpstr>
      <vt:lpstr>File Sharing</vt:lpstr>
      <vt:lpstr>File Sharing</vt:lpstr>
      <vt:lpstr>File Sharing - Strategies</vt:lpstr>
      <vt:lpstr>Delegated Administration</vt:lpstr>
      <vt:lpstr>Chatter / Anti-social Communities</vt:lpstr>
    </vt:vector>
  </TitlesOfParts>
  <Manager>Colin Fleming</Manager>
  <Company>Salesforce.com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Corporate Presentation</dc:title>
  <dc:subject/>
  <dc:creator>Colin Fleming</dc:creator>
  <cp:keywords/>
  <dc:description/>
  <cp:lastModifiedBy>Brian Checkoway</cp:lastModifiedBy>
  <cp:revision>684</cp:revision>
  <dcterms:created xsi:type="dcterms:W3CDTF">2013-02-19T16:36:32Z</dcterms:created>
  <dcterms:modified xsi:type="dcterms:W3CDTF">2013-10-28T21:34:03Z</dcterms:modified>
  <cp:category/>
</cp:coreProperties>
</file>