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gPLGrSWv1LLWAMjreNvRxUyBc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FD58A3-8A83-40F8-B9C6-A54F4F3DA5F9}">
  <a:tblStyle styleId="{B8FD58A3-8A83-40F8-B9C6-A54F4F3DA5F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FF0"/>
          </a:solidFill>
        </a:fill>
      </a:tcStyle>
    </a:wholeTbl>
    <a:band1H>
      <a:tcTxStyle/>
      <a:tcStyle>
        <a:fill>
          <a:solidFill>
            <a:srgbClr val="DCDFE1"/>
          </a:solidFill>
        </a:fill>
      </a:tcStyle>
    </a:band1H>
    <a:band2H>
      <a:tcTxStyle/>
    </a:band2H>
    <a:band1V>
      <a:tcTxStyle/>
      <a:tcStyle>
        <a:fill>
          <a:solidFill>
            <a:srgbClr val="DCDF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D3904A7E-4E86-49B9-9D7D-82B2A1346C1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lineChart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1024 IKJ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SERIAL</c:v>
                </c:pt>
                <c:pt idx="1">
                  <c:v>OPENMP 2X</c:v>
                </c:pt>
                <c:pt idx="2">
                  <c:v>OPENMP 4X</c:v>
                </c:pt>
                <c:pt idx="3">
                  <c:v>OPENMP 8X</c:v>
                </c:pt>
              </c:strCache>
            </c:strRef>
          </c:cat>
          <c:val>
            <c:numRef>
              <c:f>Plan1!$B$2:$B$5</c:f>
              <c:numCache>
                <c:formatCode>_-* #,##0.00_-;\-* #,##0.00_-;_-* "-"??_-;_-@_-</c:formatCode>
                <c:ptCount val="4"/>
                <c:pt idx="0">
                  <c:v>4.8380000000000001</c:v>
                </c:pt>
                <c:pt idx="1">
                  <c:v>4.6779999999999999</c:v>
                </c:pt>
                <c:pt idx="2">
                  <c:v>4.6740000000000004</c:v>
                </c:pt>
                <c:pt idx="3">
                  <c:v>4.673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2048 IKJ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SERIAL</c:v>
                </c:pt>
                <c:pt idx="1">
                  <c:v>OPENMP 2X</c:v>
                </c:pt>
                <c:pt idx="2">
                  <c:v>OPENMP 4X</c:v>
                </c:pt>
                <c:pt idx="3">
                  <c:v>OPENMP 8X</c:v>
                </c:pt>
              </c:strCache>
            </c:strRef>
          </c:cat>
          <c:val>
            <c:numRef>
              <c:f>Plan1!$C$2:$C$5</c:f>
              <c:numCache>
                <c:formatCode>_-* #,##0.00_-;\-* #,##0.00_-;_-* "-"??_-;_-@_-</c:formatCode>
                <c:ptCount val="4"/>
                <c:pt formatCode="#,##0" idx="0">
                  <c:v>38.491</c:v>
                </c:pt>
                <c:pt idx="1">
                  <c:v>37.485999999999997</c:v>
                </c:pt>
                <c:pt idx="2">
                  <c:v>36.984000000000002</c:v>
                </c:pt>
                <c:pt idx="3">
                  <c:v>34.957000000000001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4096 IKJ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SERIAL</c:v>
                </c:pt>
                <c:pt idx="1">
                  <c:v>OPENMP 2X</c:v>
                </c:pt>
                <c:pt idx="2">
                  <c:v>OPENMP 4X</c:v>
                </c:pt>
                <c:pt idx="3">
                  <c:v>OPENMP 8X</c:v>
                </c:pt>
              </c:strCache>
            </c:strRef>
          </c:cat>
          <c:val>
            <c:numRef>
              <c:f>Plan1!$D$2:$D$5</c:f>
              <c:numCache>
                <c:formatCode>_-* #,##0.00_-;\-* #,##0.00_-;_-* "-"??_-;_-@_-</c:formatCode>
                <c:ptCount val="4"/>
                <c:pt idx="0">
                  <c:v>304.55099999999999</c:v>
                </c:pt>
                <c:pt idx="1">
                  <c:v>294.74400000000003</c:v>
                </c:pt>
                <c:pt idx="2">
                  <c:v>294.46800000000002</c:v>
                </c:pt>
                <c:pt idx="3">
                  <c:v>285.21899999999999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1024 KIJ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SERIAL</c:v>
                </c:pt>
                <c:pt idx="1">
                  <c:v>OPENMP 2X</c:v>
                </c:pt>
                <c:pt idx="2">
                  <c:v>OPENMP 4X</c:v>
                </c:pt>
                <c:pt idx="3">
                  <c:v>OPENMP 8X</c:v>
                </c:pt>
              </c:strCache>
            </c:strRef>
          </c:cat>
          <c:val>
            <c:numRef>
              <c:f>Plan1!$E$2:$E$5</c:f>
              <c:numCache>
                <c:formatCode>_-* #,##0.00_-;\-* #,##0.00_-;_-* "-"??_-;_-@_-</c:formatCode>
                <c:ptCount val="4"/>
                <c:pt idx="0">
                  <c:v>4.9930000000000003</c:v>
                </c:pt>
                <c:pt idx="1">
                  <c:v>4.7949999999999999</c:v>
                </c:pt>
                <c:pt idx="2">
                  <c:v>4.7530000000000001</c:v>
                </c:pt>
                <c:pt idx="3">
                  <c:v>4.78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2048 KIJ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SERIAL</c:v>
                </c:pt>
                <c:pt idx="1">
                  <c:v>OPENMP 2X</c:v>
                </c:pt>
                <c:pt idx="2">
                  <c:v>OPENMP 4X</c:v>
                </c:pt>
                <c:pt idx="3">
                  <c:v>OPENMP 8X</c:v>
                </c:pt>
              </c:strCache>
            </c:strRef>
          </c:cat>
          <c:val>
            <c:numRef>
              <c:f>Plan1!$F$2:$F$5</c:f>
              <c:numCache>
                <c:formatCode>_-* #,##0.00_-;\-* #,##0.00_-;_-* "-"??_-;_-@_-</c:formatCode>
                <c:ptCount val="4"/>
                <c:pt idx="0">
                  <c:v>44.003999999999998</c:v>
                </c:pt>
                <c:pt idx="1">
                  <c:v>37.734999999999999</c:v>
                </c:pt>
                <c:pt idx="2">
                  <c:v>37.764000000000003</c:v>
                </c:pt>
                <c:pt idx="3">
                  <c:v>37.750999999999998</c:v>
                </c:pt>
              </c:numCache>
            </c:numRef>
          </c:val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4096 KIJ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SERIAL</c:v>
                </c:pt>
                <c:pt idx="1">
                  <c:v>OPENMP 2X</c:v>
                </c:pt>
                <c:pt idx="2">
                  <c:v>OPENMP 4X</c:v>
                </c:pt>
                <c:pt idx="3">
                  <c:v>OPENMP 8X</c:v>
                </c:pt>
              </c:strCache>
            </c:strRef>
          </c:cat>
          <c:val>
            <c:numRef>
              <c:f>Plan1!$G$2:$G$5</c:f>
              <c:numCache>
                <c:formatCode>_-* #,##0.00_-;\-* #,##0.00_-;_-* "-"??_-;_-@_-</c:formatCode>
                <c:ptCount val="4"/>
                <c:pt idx="0">
                  <c:v>350.80099999999999</c:v>
                </c:pt>
                <c:pt idx="1">
                  <c:v>300.83699999999999</c:v>
                </c:pt>
                <c:pt idx="2">
                  <c:v>301.59399999999999</c:v>
                </c:pt>
                <c:pt idx="3">
                  <c:v>299.92599999999999</c:v>
                </c:pt>
              </c:numCache>
            </c:numRef>
          </c:val>
        </c:ser>
        <c:marker val="1"/>
        <c:axId val="75785344"/>
        <c:axId val="75787264"/>
      </c:lineChart>
      <c:catAx>
        <c:axId val="75785344"/>
        <c:scaling>
          <c:orientation val="minMax"/>
        </c:scaling>
        <c:axPos val="b"/>
        <c:tickLblPos val="nextTo"/>
        <c:crossAx val="75787264"/>
        <c:crosses val="autoZero"/>
        <c:auto val="1"/>
        <c:lblAlgn val="ctr"/>
        <c:lblOffset val="100"/>
      </c:catAx>
      <c:valAx>
        <c:axId val="75787264"/>
        <c:scaling>
          <c:max val="360"/>
          <c:min val="0"/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75785344"/>
        <c:crosses val="autoZero"/>
        <c:crossBetween val="between"/>
      </c:valAx>
      <c:spPr>
        <a:noFill/>
        <a:ln w="25400">
          <a:noFill/>
        </a:ln>
      </c:spPr>
    </c:plotArea>
    <c:legend>
      <c:layout/>
      <c:legendPos val="r"/>
    </c:legend>
    <c:plotVisOnly val="1"/>
  </c:chart>
  <c:txPr>
    <a:bodyPr numCol="1"/>
    <a:lstStyle/>
    <a:p>
      <a:pPr>
        <a:defRPr sz="1800"/>
      </a:pPr>
      <a:endParaRPr altLang="pt-BR"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lineChart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1024 IKJ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Plan1!$B$2:$B$4</c:f>
              <c:numCache>
                <c:formatCode>_-* #,##0.00_-;\-* #,##0.00_-;_-* "-"??_-;_-@_-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2048 IKJ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Plan1!$C$2:$C$4</c:f>
              <c:numCache>
                <c:formatCode>_-* #,##0.00_-;\-* #,##0.00_-;_-* "-"??_-;_-@_-</c:formatCode>
                <c:ptCount val="3"/>
                <c:pt idx="0">
                  <c:v>1.03</c:v>
                </c:pt>
                <c:pt idx="1">
                  <c:v>1.03</c:v>
                </c:pt>
                <c:pt idx="2">
                  <c:v>1.07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4096 IKJ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Plan1!$D$2:$D$4</c:f>
              <c:numCache>
                <c:formatCode>_-* #,##0.00_-;\-* #,##0.00_-;_-* "-"??_-;_-@_-</c:formatCode>
                <c:ptCount val="3"/>
                <c:pt idx="0">
                  <c:v>1.03</c:v>
                </c:pt>
                <c:pt idx="1">
                  <c:v>1.03</c:v>
                </c:pt>
                <c:pt idx="2">
                  <c:v>1.07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1024 KIJ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Plan1!$E$2:$E$4</c:f>
              <c:numCache>
                <c:formatCode>_-* #,##0.00_-;\-* #,##0.00_-;_-* "-"??_-;_-@_-</c:formatCode>
                <c:ptCount val="3"/>
                <c:pt idx="0">
                  <c:v>1.04</c:v>
                </c:pt>
                <c:pt idx="1">
                  <c:v>1.05</c:v>
                </c:pt>
                <c:pt idx="2">
                  <c:v>1.04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2048 KIJ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Plan1!$F$2:$F$4</c:f>
              <c:numCache>
                <c:formatCode>_-* #,##0.00_-;\-* #,##0.00_-;_-* "-"??_-;_-@_-</c:formatCode>
                <c:ptCount val="3"/>
                <c:pt idx="0">
                  <c:v>1.17</c:v>
                </c:pt>
                <c:pt idx="1">
                  <c:v>1.17</c:v>
                </c:pt>
                <c:pt idx="2">
                  <c:v>1.17</c:v>
                </c:pt>
              </c:numCache>
            </c:numRef>
          </c:val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4096 KIJ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Plan1!$G$2:$G$4</c:f>
              <c:numCache>
                <c:formatCode>_-* #,##0.00_-;\-* #,##0.00_-;_-* "-"??_-;_-@_-</c:formatCode>
                <c:ptCount val="3"/>
                <c:pt idx="0">
                  <c:v>1.17</c:v>
                </c:pt>
                <c:pt idx="1">
                  <c:v>1.1599999999999999</c:v>
                </c:pt>
                <c:pt idx="2">
                  <c:v>1.17</c:v>
                </c:pt>
              </c:numCache>
            </c:numRef>
          </c:val>
        </c:ser>
        <c:marker val="1"/>
        <c:axId val="76849152"/>
        <c:axId val="76850688"/>
      </c:lineChart>
      <c:catAx>
        <c:axId val="76849152"/>
        <c:scaling>
          <c:orientation val="minMax"/>
        </c:scaling>
        <c:axPos val="b"/>
        <c:tickLblPos val="nextTo"/>
        <c:crossAx val="76850688"/>
        <c:crosses val="autoZero"/>
        <c:auto val="1"/>
        <c:lblAlgn val="ctr"/>
        <c:lblOffset val="100"/>
      </c:catAx>
      <c:valAx>
        <c:axId val="76850688"/>
        <c:scaling>
          <c:min val="0.9"/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76849152"/>
        <c:crosses val="autoZero"/>
        <c:crossBetween val="between"/>
      </c:valAx>
      <c:spPr>
        <a:noFill/>
      </c:spPr>
    </c:plotArea>
    <c:legend>
      <c:layout/>
      <c:legendPos val="r"/>
    </c:legend>
    <c:plotVisOnly val="1"/>
  </c:chart>
  <c:txPr>
    <a:bodyPr numCol="1"/>
    <a:lstStyle/>
    <a:p>
      <a:pPr>
        <a:defRPr sz="1800"/>
      </a:pPr>
      <a:endParaRPr altLang="pt-BR"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lineChart>
        <c:grouping val="standard"/>
        <c:ser>
          <c:idx val="0"/>
          <c:order val="0"/>
          <c:tx>
            <c:strRef>
              <c:f>Plan1!$B$1</c:f>
              <c:strCache>
                <c:ptCount val="1"/>
                <c:pt idx="0">
                  <c:v>1024 IKJ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Plan1!$B$2:$B$4</c:f>
              <c:numCache>
                <c:formatCode>_-* #,##0.00_-;\-* #,##0.00_-;_-* "-"??_-;_-@_-</c:formatCode>
                <c:ptCount val="3"/>
                <c:pt idx="0">
                  <c:v>0.5</c:v>
                </c:pt>
                <c:pt idx="1">
                  <c:v>0.25</c:v>
                </c:pt>
                <c:pt idx="2">
                  <c:v>0.13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2048 IKJ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Plan1!$C$2:$C$4</c:f>
              <c:numCache>
                <c:formatCode>_-* #,##0.00_-;\-* #,##0.00_-;_-* "-"??_-;_-@_-</c:formatCode>
                <c:ptCount val="3"/>
                <c:pt idx="0">
                  <c:v>0.52</c:v>
                </c:pt>
                <c:pt idx="1">
                  <c:v>0.26</c:v>
                </c:pt>
                <c:pt idx="2">
                  <c:v>0.13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4096 IKJ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Plan1!$D$2:$D$4</c:f>
              <c:numCache>
                <c:formatCode>_-* #,##0.00_-;\-* #,##0.00_-;_-* "-"??_-;_-@_-</c:formatCode>
                <c:ptCount val="3"/>
                <c:pt idx="0">
                  <c:v>0.52</c:v>
                </c:pt>
                <c:pt idx="1">
                  <c:v>0.26</c:v>
                </c:pt>
                <c:pt idx="2">
                  <c:v>0.13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1024 KIJ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Plan1!$E$2:$E$4</c:f>
              <c:numCache>
                <c:formatCode>_-* #,##0.00_-;\-* #,##0.00_-;_-* "-"??_-;_-@_-</c:formatCode>
                <c:ptCount val="3"/>
                <c:pt idx="0">
                  <c:v>0.52</c:v>
                </c:pt>
                <c:pt idx="1">
                  <c:v>0.26</c:v>
                </c:pt>
                <c:pt idx="2">
                  <c:v>0.13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2048 KIJ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Plan1!$F$2:$F$4</c:f>
              <c:numCache>
                <c:formatCode>_-* #,##0.00_-;\-* #,##0.00_-;_-* "-"??_-;_-@_-</c:formatCode>
                <c:ptCount val="3"/>
                <c:pt idx="0">
                  <c:v>0.57999999999999996</c:v>
                </c:pt>
                <c:pt idx="1">
                  <c:v>0.28999999999999998</c:v>
                </c:pt>
                <c:pt idx="2">
                  <c:v>0.15</c:v>
                </c:pt>
              </c:numCache>
            </c:numRef>
          </c:val>
        </c:ser>
        <c:ser>
          <c:idx val="5"/>
          <c:order val="5"/>
          <c:tx>
            <c:strRef>
              <c:f>Plan1!$G$1</c:f>
              <c:strCache>
                <c:ptCount val="1"/>
                <c:pt idx="0">
                  <c:v>4096 KIJ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OPENMP 2X</c:v>
                </c:pt>
                <c:pt idx="1">
                  <c:v>OPENMP 4X</c:v>
                </c:pt>
                <c:pt idx="2">
                  <c:v>OPENMP 8X</c:v>
                </c:pt>
              </c:strCache>
            </c:strRef>
          </c:cat>
          <c:val>
            <c:numRef>
              <c:f>Plan1!$G$2:$G$4</c:f>
              <c:numCache>
                <c:formatCode>_-* #,##0.00_-;\-* #,##0.00_-;_-* "-"??_-;_-@_-</c:formatCode>
                <c:ptCount val="3"/>
                <c:pt idx="0">
                  <c:v>0.57999999999999996</c:v>
                </c:pt>
                <c:pt idx="1">
                  <c:v>0.28999999999999998</c:v>
                </c:pt>
                <c:pt idx="2">
                  <c:v>0.15</c:v>
                </c:pt>
              </c:numCache>
            </c:numRef>
          </c:val>
        </c:ser>
        <c:marker val="1"/>
        <c:axId val="110874624"/>
        <c:axId val="110876160"/>
      </c:lineChart>
      <c:catAx>
        <c:axId val="110874624"/>
        <c:scaling>
          <c:orientation val="minMax"/>
        </c:scaling>
        <c:axPos val="b"/>
        <c:tickLblPos val="nextTo"/>
        <c:crossAx val="110876160"/>
        <c:crosses val="autoZero"/>
        <c:auto val="1"/>
        <c:lblAlgn val="ctr"/>
        <c:lblOffset val="100"/>
      </c:catAx>
      <c:valAx>
        <c:axId val="110876160"/>
        <c:scaling>
          <c:max val="0.6"/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110874624"/>
        <c:crosses val="autoZero"/>
        <c:crossBetween val="between"/>
      </c:valAx>
      <c:spPr>
        <a:noFill/>
      </c:spPr>
    </c:plotArea>
    <c:legend>
      <c:layout/>
      <c:legendPos val="r"/>
    </c:legend>
    <c:plotVisOnly val="1"/>
  </c:chart>
  <c:txPr>
    <a:bodyPr numCol="1"/>
    <a:lstStyle/>
    <a:p>
      <a:pPr>
        <a:defRPr sz="1800"/>
      </a:pPr>
      <a:endParaRPr altLang="pt-BR" lang="pt-BR"/>
    </a:p>
  </c:txPr>
  <c:externalData r:id="rId1"/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971528" y="1910279"/>
            <a:ext cx="7406640" cy="24288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8000"/>
              <a:buFont typeface="Gill Sans"/>
              <a:buNone/>
            </a:pPr>
            <a:r>
              <a:rPr lang="pt-BR" sz="8000"/>
              <a:t>VETORIZAÇÃO</a:t>
            </a:r>
            <a:br>
              <a:rPr lang="pt-BR" sz="6600"/>
            </a:br>
            <a:r>
              <a:rPr lang="pt-BR" sz="3600">
                <a:solidFill>
                  <a:schemeClr val="lt1"/>
                </a:solidFill>
              </a:rPr>
              <a:t>ARQUITETURAS PARALELAS E DISTRIBUÍDAS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357290" y="421481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0" lvl="0" marL="2743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  <a:p>
            <a:pPr indent="0" lvl="0" marL="2743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pt-BR">
                <a:solidFill>
                  <a:schemeClr val="lt1"/>
                </a:solidFill>
              </a:rPr>
              <a:t>NOME: BRENO RENAN DA CUNHA     RA: 231910411919</a:t>
            </a:r>
            <a:endParaRPr>
              <a:solidFill>
                <a:schemeClr val="lt1"/>
              </a:solidFill>
            </a:endParaRPr>
          </a:p>
          <a:p>
            <a:pPr indent="0" lvl="0" marL="2743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</a:pPr>
            <a:r>
              <a:rPr lang="pt-BR">
                <a:solidFill>
                  <a:schemeClr val="lt1"/>
                </a:solidFill>
              </a:rPr>
              <a:t>NOME: GUSTAVO DA SILVA GOUVÊA   RA: 227486011919</a:t>
            </a:r>
            <a:endParaRPr/>
          </a:p>
          <a:p>
            <a:pPr indent="0" lvl="0" marL="2743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pt-BR"/>
              <a:t>AMBIENTE DE TESTES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pt-BR" sz="2800"/>
              <a:t>Compilador: MinGW 32 -gcc-g++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pt-BR" sz="2800"/>
              <a:t>IDE: DEV C++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pt-BR" sz="2800"/>
              <a:t>Linguagem: C    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pt-BR" sz="2800"/>
              <a:t>Processador: Intel Core i3-4170 3,70 GHz  </a:t>
            </a:r>
            <a:endParaRPr sz="2800"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pt-BR" sz="2800"/>
              <a:t>Ram: 16GB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pt-BR" sz="2800"/>
              <a:t>OS:  Windows 10 64-bits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512125" y="1966450"/>
            <a:ext cx="81516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Foram testados duas iterações IKJ e KIJ selecionadas pelo seu melhor tempo no exercício anterior, foram realizados testes com matrizes em 1024 2048 e 4096 todas variando com execuções em 2, 4, e 8 threads com o comando #pragma omp for, com base nos tempos obtidos foram realizados os cálculos de speedup e eficiência de cada permutação.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00844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pt-BR" sz="3600"/>
              <a:t>TABELA GERAL DE DESEMPENHO</a:t>
            </a:r>
            <a:endParaRPr sz="3600"/>
          </a:p>
        </p:txBody>
      </p:sp>
      <p:graphicFrame>
        <p:nvGraphicFramePr>
          <p:cNvPr id="119" name="Google Shape;119;p4"/>
          <p:cNvGraphicFramePr/>
          <p:nvPr/>
        </p:nvGraphicFramePr>
        <p:xfrm>
          <a:off x="419100" y="1943100"/>
          <a:ext cx="8255000" cy="4699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557129" y="878305"/>
            <a:ext cx="7989752" cy="663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TABELA GERAL DE TEMPOS</a:t>
            </a:r>
            <a:endParaRPr sz="3200"/>
          </a:p>
        </p:txBody>
      </p:sp>
      <p:graphicFrame>
        <p:nvGraphicFramePr>
          <p:cNvPr id="125" name="Google Shape;125;p5"/>
          <p:cNvGraphicFramePr/>
          <p:nvPr/>
        </p:nvGraphicFramePr>
        <p:xfrm>
          <a:off x="1540042" y="20553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{B8FD58A3-8A83-40F8-B9C6-A54F4F3DA5F9}</a:tableStyleId>
              </a:tblPr>
              <a:tblGrid>
                <a:gridCol w="2108525"/>
                <a:gridCol w="2001750"/>
                <a:gridCol w="2001750"/>
              </a:tblGrid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 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IKJ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KIJ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SERIAL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4.838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4.993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solidFill>
                      <a:srgbClr val="F2F2F2"/>
                    </a:solidFill>
                  </a:tcPr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1024 X2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4.678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4.795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1024 X4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4.674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4.753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1024 X8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4.673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4.780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SERIAL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38.491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44.004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solidFill>
                      <a:srgbClr val="F2F2F2"/>
                    </a:solidFill>
                  </a:tcPr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2048 X2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37.486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37.735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2048 X4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36.984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37.764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2048 X8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34.957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37.751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SERIAL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304.55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350.801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solidFill>
                      <a:srgbClr val="F2F2F2"/>
                    </a:solidFill>
                  </a:tcPr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4096 X2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294.744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300.837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4096 X4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294.468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301.594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4096 X8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285.219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299.926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2857488" y="0"/>
            <a:ext cx="4143404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pt-BR" sz="2400"/>
              <a:t>GRAFICO COMPARATIVO</a:t>
            </a:r>
            <a:endParaRPr sz="2400"/>
          </a:p>
        </p:txBody>
      </p:sp>
      <p:sp>
        <p:nvSpPr>
          <p:cNvPr id="132" name="Google Shape;132;p6"/>
          <p:cNvSpPr txBox="1"/>
          <p:nvPr/>
        </p:nvSpPr>
        <p:spPr>
          <a:xfrm>
            <a:off x="491238" y="642942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SPEEDUP</a:t>
            </a: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33" name="Google Shape;133;p6"/>
          <p:cNvGraphicFramePr/>
          <p:nvPr/>
        </p:nvGraphicFramePr>
        <p:xfrm>
          <a:off x="419100" y="1943100"/>
          <a:ext cx="8255000" cy="4699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545097" y="855916"/>
            <a:ext cx="7989752" cy="5999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TABELA GERAL SPEEDUP</a:t>
            </a:r>
            <a:endParaRPr/>
          </a:p>
        </p:txBody>
      </p:sp>
      <p:graphicFrame>
        <p:nvGraphicFramePr>
          <p:cNvPr id="139" name="Google Shape;139;p7"/>
          <p:cNvGraphicFramePr/>
          <p:nvPr/>
        </p:nvGraphicFramePr>
        <p:xfrm>
          <a:off x="2153652" y="2177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{D3904A7E-4E86-49B9-9D7D-82B2A1346C1F}</a:tableStyleId>
              </a:tblPr>
              <a:tblGrid>
                <a:gridCol w="1374000"/>
                <a:gridCol w="1645925"/>
                <a:gridCol w="1780675"/>
              </a:tblGrid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 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IKJ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KIJ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1024 X2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1024 X4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1024 X8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2048 X2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1.17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2048 X4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1.17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2048 X8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1.17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4096 X2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1.17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4096 X4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1.16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/>
                        <a:t>4096 X8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1.07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1.17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2857488" y="0"/>
            <a:ext cx="4143404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lang="pt-BR" sz="2400"/>
              <a:t>GRAFICO COMPARATIVO</a:t>
            </a:r>
            <a:endParaRPr sz="2400"/>
          </a:p>
        </p:txBody>
      </p:sp>
      <p:sp>
        <p:nvSpPr>
          <p:cNvPr id="146" name="Google Shape;146;p8"/>
          <p:cNvSpPr txBox="1"/>
          <p:nvPr/>
        </p:nvSpPr>
        <p:spPr>
          <a:xfrm>
            <a:off x="491238" y="642942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EFICIÊNCIA</a:t>
            </a: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47" name="Google Shape;147;p8"/>
          <p:cNvGraphicFramePr/>
          <p:nvPr/>
        </p:nvGraphicFramePr>
        <p:xfrm>
          <a:off x="419100" y="1943100"/>
          <a:ext cx="8255000" cy="46990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9"/>
          <p:cNvGraphicFramePr/>
          <p:nvPr/>
        </p:nvGraphicFramePr>
        <p:xfrm>
          <a:off x="1913021" y="22017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{D3904A7E-4E86-49B9-9D7D-82B2A1346C1F}</a:tableStyleId>
              </a:tblPr>
              <a:tblGrid>
                <a:gridCol w="1374000"/>
                <a:gridCol w="1645925"/>
                <a:gridCol w="1780675"/>
              </a:tblGrid>
              <a:tr h="49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 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IKJ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KIJ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1024 X2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0,50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0,52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1024 X4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0,25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1024 X8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2048 X2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0,52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2048 X4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2048 X8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0,15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4096 X2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0,52 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0,58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4096 X4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0,26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0,29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4096 X8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925" marB="0" marR="19925" marL="19925" anchor="ctr"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0,13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0,15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2019-09-14T12:58:22Z</dcterms:created>
  <dc:creator>Gustavo</dc:creator>
</cp:coreProperties>
</file>