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9" r:id="rId3"/>
    <p:sldId id="258" r:id="rId4"/>
    <p:sldId id="260" r:id="rId5"/>
    <p:sldId id="262" r:id="rId6"/>
    <p:sldId id="263" r:id="rId7"/>
    <p:sldId id="264" r:id="rId8"/>
    <p:sldId id="278" r:id="rId9"/>
    <p:sldId id="279" r:id="rId10"/>
    <p:sldId id="280" r:id="rId11"/>
    <p:sldId id="281" r:id="rId12"/>
    <p:sldId id="282" r:id="rId13"/>
    <p:sldId id="283" r:id="rId14"/>
    <p:sldId id="265" r:id="rId15"/>
    <p:sldId id="266" r:id="rId16"/>
    <p:sldId id="27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0C54D-C6DB-4C5B-8B62-3A387C2748C2}" v="3" dt="2019-05-27T19:49:11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10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41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56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3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2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8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7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1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21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7813-BD4F-455C-BBE1-00C6CCC6AC14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F97A-8B51-49A5-A142-A5C65997FD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24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2B20310-C9D5-4430-A4F9-6DC8F526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49" y="412181"/>
            <a:ext cx="6444830" cy="53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73AB-0BDD-4323-95D1-949AECF6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31675" cy="1293028"/>
          </a:xfrm>
        </p:spPr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FUNCIONAMENTO</a:t>
            </a:r>
          </a:p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BD51-ED54-4A60-9C75-A85B7E8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15" y="1887901"/>
            <a:ext cx="10820400" cy="4330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b="1">
                <a:solidFill>
                  <a:schemeClr val="accent1"/>
                </a:solidFill>
                <a:ea typeface="+mn-lt"/>
                <a:cs typeface="+mn-lt"/>
              </a:rPr>
              <a:t>Geração das máscaras necessárias</a:t>
            </a:r>
            <a:endParaRPr lang="pt-BR" sz="2400">
              <a:solidFill>
                <a:schemeClr val="accent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>
                <a:ea typeface="+mn-lt"/>
                <a:cs typeface="+mn-lt"/>
              </a:rPr>
              <a:t>Para tratamento é gerada duas máscaras a partir da imagem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>
                <a:ea typeface="+mn-lt"/>
                <a:cs typeface="+mn-lt"/>
              </a:rPr>
              <a:t>    1 - Máscara da área a ser </a:t>
            </a:r>
            <a:r>
              <a:rPr lang="pt-BR" sz="1600" err="1">
                <a:ea typeface="+mn-lt"/>
                <a:cs typeface="+mn-lt"/>
              </a:rPr>
              <a:t>recolorida</a:t>
            </a:r>
            <a:r>
              <a:rPr lang="pt-BR" sz="1600">
                <a:ea typeface="+mn-lt"/>
                <a:cs typeface="+mn-lt"/>
              </a:rPr>
              <a:t>               2-Máscara invertida para ser usada na recolocação</a:t>
            </a:r>
            <a:endParaRPr lang="pt-BR" sz="1200" err="1"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500">
                <a:latin typeface="Times"/>
                <a:ea typeface="+mn-lt"/>
                <a:cs typeface="Times"/>
              </a:rPr>
              <a:t>mascara</a:t>
            </a:r>
            <a:r>
              <a:rPr lang="pt-BR" sz="1500">
                <a:latin typeface="Times"/>
                <a:cs typeface="Times"/>
              </a:rPr>
              <a:t> = cv2.inRange(</a:t>
            </a:r>
            <a:r>
              <a:rPr lang="pt-BR" sz="1500" err="1">
                <a:latin typeface="Times"/>
                <a:cs typeface="Times"/>
              </a:rPr>
              <a:t>hsv</a:t>
            </a:r>
            <a:r>
              <a:rPr lang="pt-BR" sz="1500">
                <a:latin typeface="Times"/>
                <a:cs typeface="Times"/>
              </a:rPr>
              <a:t>, </a:t>
            </a:r>
            <a:r>
              <a:rPr lang="pt-BR" sz="1500" err="1">
                <a:latin typeface="Times"/>
                <a:cs typeface="Times"/>
              </a:rPr>
              <a:t>minimo_verde</a:t>
            </a:r>
            <a:r>
              <a:rPr lang="pt-BR" sz="1500">
                <a:latin typeface="Times"/>
                <a:cs typeface="Times"/>
              </a:rPr>
              <a:t>, </a:t>
            </a:r>
            <a:r>
              <a:rPr lang="pt-BR" sz="1500" err="1">
                <a:latin typeface="Times"/>
                <a:cs typeface="Times"/>
              </a:rPr>
              <a:t>maximo_verde</a:t>
            </a:r>
            <a:r>
              <a:rPr lang="pt-BR" sz="1500">
                <a:latin typeface="Times"/>
                <a:cs typeface="Times"/>
              </a:rPr>
              <a:t>)</a:t>
            </a:r>
            <a:r>
              <a:rPr lang="pt-BR" sz="1500">
                <a:latin typeface="Times"/>
                <a:ea typeface="+mn-lt"/>
                <a:cs typeface="Times"/>
              </a:rPr>
              <a:t> </a:t>
            </a:r>
            <a:r>
              <a:rPr lang="pt-BR" sz="1200">
                <a:latin typeface="Times"/>
                <a:ea typeface="+mn-lt"/>
                <a:cs typeface="Times"/>
              </a:rPr>
              <a:t>                      </a:t>
            </a:r>
            <a:r>
              <a:rPr lang="pt-BR" sz="1500">
                <a:latin typeface="Times"/>
                <a:ea typeface="+mn-lt"/>
                <a:cs typeface="Times"/>
              </a:rPr>
              <a:t>  </a:t>
            </a:r>
            <a:r>
              <a:rPr lang="pt-BR" sz="1500" err="1">
                <a:latin typeface="Times"/>
                <a:ea typeface="+mn-lt"/>
                <a:cs typeface="+mn-lt"/>
              </a:rPr>
              <a:t>mascara_invertida</a:t>
            </a:r>
            <a:r>
              <a:rPr lang="pt-BR" sz="1500">
                <a:latin typeface="Times"/>
                <a:ea typeface="+mn-lt"/>
                <a:cs typeface="+mn-lt"/>
              </a:rPr>
              <a:t> = cv2.bitwise_not(</a:t>
            </a:r>
            <a:r>
              <a:rPr lang="pt-BR" sz="1500">
                <a:latin typeface="Times"/>
                <a:ea typeface="+mn-lt"/>
                <a:cs typeface="Times"/>
              </a:rPr>
              <a:t>mascara</a:t>
            </a:r>
            <a:r>
              <a:rPr lang="pt-BR" sz="1500">
                <a:latin typeface="Times"/>
                <a:ea typeface="+mn-lt"/>
                <a:cs typeface="+mn-lt"/>
              </a:rPr>
              <a:t>)</a:t>
            </a:r>
            <a:endParaRPr lang="pt-BR" sz="1500">
              <a:latin typeface="Times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7B4F1BEF-06E1-426B-93C0-3272DE47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7" y="2740041"/>
            <a:ext cx="3589229" cy="2541784"/>
          </a:xfrm>
          <a:prstGeom prst="rect">
            <a:avLst/>
          </a:prstGeom>
        </p:spPr>
      </p:pic>
      <p:pic>
        <p:nvPicPr>
          <p:cNvPr id="7" name="Picture 6" descr="Uma imagem contendo texto, captura de tela&#10;&#10;Descrição gerada com alta confiança">
            <a:extLst>
              <a:ext uri="{FF2B5EF4-FFF2-40B4-BE49-F238E27FC236}">
                <a16:creationId xmlns:a16="http://schemas.microsoft.com/office/drawing/2014/main" id="{3A5E6F4F-A20D-4C8A-BF14-3BFEAB205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74" y="2741092"/>
            <a:ext cx="3807230" cy="26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8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73AB-0BDD-4323-95D1-949AECF6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31675" cy="1293028"/>
          </a:xfrm>
        </p:spPr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FUNCIONAMENTO</a:t>
            </a:r>
          </a:p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BD51-ED54-4A60-9C75-A85B7E8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" y="1655584"/>
            <a:ext cx="7447155" cy="585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pt-BR" sz="2400" b="1" err="1">
                <a:solidFill>
                  <a:schemeClr val="accent1"/>
                </a:solidFill>
                <a:ea typeface="+mn-lt"/>
                <a:cs typeface="+mn-lt"/>
              </a:rPr>
              <a:t>Recoloração</a:t>
            </a:r>
            <a:r>
              <a:rPr lang="pt-BR" sz="2400" b="1">
                <a:solidFill>
                  <a:schemeClr val="accent1"/>
                </a:solidFill>
                <a:ea typeface="+mn-lt"/>
                <a:cs typeface="+mn-lt"/>
              </a:rPr>
              <a:t> da imagem</a:t>
            </a:r>
            <a:endParaRPr lang="pt-BR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b="1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800">
              <a:latin typeface="Times"/>
              <a:cs typeface="Times"/>
            </a:endParaRPr>
          </a:p>
        </p:txBody>
      </p:sp>
      <p:pic>
        <p:nvPicPr>
          <p:cNvPr id="4" name="Picture 4" descr="Uma imagem contendo grama&#10;&#10;Descrição gerada com alta confiança">
            <a:extLst>
              <a:ext uri="{FF2B5EF4-FFF2-40B4-BE49-F238E27FC236}">
                <a16:creationId xmlns:a16="http://schemas.microsoft.com/office/drawing/2014/main" id="{25E7E67D-3BEA-4B8D-BB95-0E196258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79" y="1657815"/>
            <a:ext cx="3663175" cy="23343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DFB3882-5504-4BD8-A452-A043E9C6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278" y="4121269"/>
            <a:ext cx="3663175" cy="232324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AC4C9-DDBE-471F-B245-13BA5118659D}"/>
              </a:ext>
            </a:extLst>
          </p:cNvPr>
          <p:cNvSpPr txBox="1">
            <a:spLocks/>
          </p:cNvSpPr>
          <p:nvPr/>
        </p:nvSpPr>
        <p:spPr>
          <a:xfrm>
            <a:off x="912541" y="2393422"/>
            <a:ext cx="6917472" cy="3447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600"/>
              <a:t>Máscara 1 é aplicada a imagem que em seguida é quebrada em canais RGB</a:t>
            </a:r>
            <a:endParaRPr lang="pt-BR" sz="18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>
                <a:latin typeface="Times"/>
                <a:ea typeface="+mn-lt"/>
                <a:cs typeface="Times"/>
              </a:rPr>
              <a:t>    resultado</a:t>
            </a:r>
            <a:r>
              <a:rPr lang="pt-BR" sz="1800">
                <a:latin typeface="Times"/>
                <a:ea typeface="+mn-lt"/>
                <a:cs typeface="+mn-lt"/>
              </a:rPr>
              <a:t>= cv2.bitwise_and(</a:t>
            </a:r>
            <a:r>
              <a:rPr lang="pt-BR" sz="1800" err="1">
                <a:latin typeface="Times"/>
                <a:ea typeface="+mn-lt"/>
                <a:cs typeface="+mn-lt"/>
              </a:rPr>
              <a:t>imagem,imagem</a:t>
            </a:r>
            <a:r>
              <a:rPr lang="pt-BR" sz="1800">
                <a:latin typeface="Times"/>
                <a:ea typeface="+mn-lt"/>
                <a:cs typeface="+mn-lt"/>
              </a:rPr>
              <a:t>, </a:t>
            </a:r>
            <a:r>
              <a:rPr lang="pt-BR" sz="1800" err="1">
                <a:latin typeface="Times"/>
                <a:ea typeface="+mn-lt"/>
                <a:cs typeface="+mn-lt"/>
              </a:rPr>
              <a:t>mask</a:t>
            </a:r>
            <a:r>
              <a:rPr lang="pt-BR" sz="1800">
                <a:latin typeface="Times"/>
                <a:ea typeface="+mn-lt"/>
                <a:cs typeface="+mn-lt"/>
              </a:rPr>
              <a:t>=mascara)</a:t>
            </a:r>
            <a:endParaRPr lang="pt-BR" sz="1800">
              <a:latin typeface="Times"/>
              <a:ea typeface="+mn-lt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>
                <a:latin typeface="Times"/>
                <a:ea typeface="+mn-lt"/>
                <a:cs typeface="+mn-lt"/>
              </a:rPr>
              <a:t>    (</a:t>
            </a:r>
            <a:r>
              <a:rPr lang="pt-BR" sz="1800" err="1">
                <a:latin typeface="Times"/>
                <a:ea typeface="+mn-lt"/>
                <a:cs typeface="+mn-lt"/>
              </a:rPr>
              <a:t>canalAzul</a:t>
            </a:r>
            <a:r>
              <a:rPr lang="pt-BR" sz="1800">
                <a:latin typeface="Times"/>
                <a:ea typeface="+mn-lt"/>
                <a:cs typeface="+mn-lt"/>
              </a:rPr>
              <a:t>, </a:t>
            </a:r>
            <a:r>
              <a:rPr lang="pt-BR" sz="1800" err="1">
                <a:latin typeface="Times"/>
                <a:ea typeface="+mn-lt"/>
                <a:cs typeface="+mn-lt"/>
              </a:rPr>
              <a:t>canalVerde</a:t>
            </a:r>
            <a:r>
              <a:rPr lang="pt-BR" sz="1800">
                <a:latin typeface="Times"/>
                <a:ea typeface="+mn-lt"/>
                <a:cs typeface="+mn-lt"/>
              </a:rPr>
              <a:t>, </a:t>
            </a:r>
            <a:r>
              <a:rPr lang="pt-BR" sz="1800" err="1">
                <a:latin typeface="Times"/>
                <a:ea typeface="+mn-lt"/>
                <a:cs typeface="+mn-lt"/>
              </a:rPr>
              <a:t>canalVermelho</a:t>
            </a:r>
            <a:r>
              <a:rPr lang="pt-BR" sz="1800">
                <a:latin typeface="Times"/>
                <a:ea typeface="+mn-lt"/>
                <a:cs typeface="+mn-lt"/>
              </a:rPr>
              <a:t>) = cv2.split(resultado)</a:t>
            </a:r>
            <a:endParaRPr lang="pt-BR" sz="1800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1600">
                <a:latin typeface="Century Gothic"/>
                <a:cs typeface="Times"/>
              </a:rPr>
              <a:t>Os canais são tratados para aplicar a cor que quisermos (no caso, vermelho) e em seguida aplicados sobre a imagem</a:t>
            </a:r>
            <a:endParaRPr lang="pt-BR" sz="1800" err="1">
              <a:latin typeface="Times"/>
              <a:cs typeface="Time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>
                <a:latin typeface="Times"/>
                <a:cs typeface="Times"/>
              </a:rPr>
              <a:t>    resultado</a:t>
            </a:r>
            <a:r>
              <a:rPr lang="pt-BR" sz="1800">
                <a:latin typeface="Times"/>
                <a:ea typeface="+mn-lt"/>
                <a:cs typeface="Times"/>
              </a:rPr>
              <a:t> </a:t>
            </a:r>
            <a:r>
              <a:rPr lang="pt-BR" sz="1800">
                <a:latin typeface="Times"/>
                <a:ea typeface="+mn-lt"/>
                <a:cs typeface="+mn-lt"/>
              </a:rPr>
              <a:t>= cv2.merge([</a:t>
            </a:r>
            <a:r>
              <a:rPr lang="pt-BR" sz="1800" err="1">
                <a:latin typeface="Times"/>
                <a:ea typeface="+mn-lt"/>
                <a:cs typeface="+mn-lt"/>
              </a:rPr>
              <a:t>canalAzul</a:t>
            </a:r>
            <a:r>
              <a:rPr lang="pt-BR" sz="1800">
                <a:latin typeface="Times"/>
                <a:ea typeface="+mn-lt"/>
                <a:cs typeface="+mn-lt"/>
              </a:rPr>
              <a:t>*0, </a:t>
            </a:r>
            <a:r>
              <a:rPr lang="pt-BR" sz="1800" err="1">
                <a:latin typeface="Times"/>
                <a:ea typeface="+mn-lt"/>
                <a:cs typeface="+mn-lt"/>
              </a:rPr>
              <a:t>canalVerde</a:t>
            </a:r>
            <a:r>
              <a:rPr lang="pt-BR" sz="1800">
                <a:latin typeface="Times"/>
                <a:ea typeface="+mn-lt"/>
                <a:cs typeface="+mn-lt"/>
              </a:rPr>
              <a:t>*0, </a:t>
            </a:r>
            <a:r>
              <a:rPr lang="pt-BR" sz="1800" err="1">
                <a:latin typeface="Times"/>
                <a:ea typeface="+mn-lt"/>
                <a:cs typeface="+mn-lt"/>
              </a:rPr>
              <a:t>canalVermelho</a:t>
            </a:r>
            <a:r>
              <a:rPr lang="pt-BR" sz="1800">
                <a:latin typeface="Times"/>
                <a:ea typeface="+mn-lt"/>
                <a:cs typeface="+mn-lt"/>
              </a:rPr>
              <a:t>*1])</a:t>
            </a:r>
            <a:endParaRPr lang="pt-BR" sz="18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929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73AB-0BDD-4323-95D1-949AECF6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31675" cy="1293028"/>
          </a:xfrm>
        </p:spPr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FUNCIONAMENTO</a:t>
            </a:r>
          </a:p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BD51-ED54-4A60-9C75-A85B7E8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15" y="1544072"/>
            <a:ext cx="10820400" cy="5055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b="1" err="1">
                <a:solidFill>
                  <a:schemeClr val="accent1"/>
                </a:solidFill>
                <a:ea typeface="+mn-lt"/>
                <a:cs typeface="+mn-lt"/>
              </a:rPr>
              <a:t>Re-inserção</a:t>
            </a:r>
            <a:r>
              <a:rPr lang="pt-BR" sz="2400" b="1">
                <a:solidFill>
                  <a:schemeClr val="accent1"/>
                </a:solidFill>
                <a:ea typeface="+mn-lt"/>
                <a:cs typeface="+mn-lt"/>
              </a:rPr>
              <a:t> na imagem original</a:t>
            </a:r>
            <a:endParaRPr lang="pt-BR" sz="2400">
              <a:solidFill>
                <a:schemeClr val="accent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/>
              <a:t>Após a </a:t>
            </a:r>
            <a:r>
              <a:rPr lang="pt-BR" sz="1600" err="1"/>
              <a:t>recoloração</a:t>
            </a:r>
            <a:r>
              <a:rPr lang="pt-BR" sz="1600"/>
              <a:t> precisamos </a:t>
            </a:r>
            <a:r>
              <a:rPr lang="pt-BR" sz="1600" err="1"/>
              <a:t>re-inserir</a:t>
            </a:r>
            <a:r>
              <a:rPr lang="pt-BR" sz="1600"/>
              <a:t> a área tratada na imagem original</a:t>
            </a:r>
            <a:endParaRPr lang="pt-BR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/>
              <a:t>A máscara invertida então é aplicada na imagem original</a:t>
            </a:r>
            <a:endParaRPr lang="pt-BR" sz="1600">
              <a:latin typeface="Century Gothic"/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pt-BR" sz="1600">
                <a:latin typeface="Times"/>
                <a:ea typeface="+mn-lt"/>
                <a:cs typeface="+mn-lt"/>
              </a:rPr>
              <a:t>       espelho= cv2.bitwise_and(</a:t>
            </a:r>
            <a:r>
              <a:rPr lang="pt-BR" sz="1600" err="1">
                <a:latin typeface="Times"/>
                <a:ea typeface="+mn-lt"/>
                <a:cs typeface="+mn-lt"/>
              </a:rPr>
              <a:t>imagem,imagem</a:t>
            </a:r>
            <a:r>
              <a:rPr lang="pt-BR" sz="1600">
                <a:latin typeface="Times"/>
                <a:ea typeface="+mn-lt"/>
                <a:cs typeface="+mn-lt"/>
              </a:rPr>
              <a:t>, </a:t>
            </a:r>
            <a:r>
              <a:rPr lang="pt-BR" sz="1600" err="1">
                <a:latin typeface="Times"/>
                <a:ea typeface="+mn-lt"/>
                <a:cs typeface="+mn-lt"/>
              </a:rPr>
              <a:t>mask</a:t>
            </a:r>
            <a:r>
              <a:rPr lang="pt-BR" sz="1600">
                <a:latin typeface="Times"/>
                <a:ea typeface="+mn-lt"/>
                <a:cs typeface="+mn-lt"/>
              </a:rPr>
              <a:t>=</a:t>
            </a:r>
            <a:r>
              <a:rPr lang="pt-BR" sz="1600" err="1">
                <a:latin typeface="Times"/>
                <a:ea typeface="+mn-lt"/>
                <a:cs typeface="+mn-lt"/>
              </a:rPr>
              <a:t>mascara_invertida</a:t>
            </a:r>
            <a:r>
              <a:rPr lang="pt-BR" sz="1600">
                <a:latin typeface="Times"/>
                <a:ea typeface="+mn-lt"/>
                <a:cs typeface="+mn-lt"/>
              </a:rPr>
              <a:t>)</a:t>
            </a:r>
            <a:endParaRPr lang="pt-BR">
              <a:latin typeface="Times"/>
              <a:cs typeface="Time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600">
              <a:latin typeface="Time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600">
              <a:latin typeface="Times"/>
              <a:cs typeface="Time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600">
              <a:latin typeface="Times"/>
              <a:cs typeface="Time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600">
              <a:latin typeface="Times"/>
              <a:cs typeface="Time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600">
              <a:latin typeface="Times"/>
              <a:cs typeface="Times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500">
              <a:latin typeface="Times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</p:txBody>
      </p:sp>
      <p:pic>
        <p:nvPicPr>
          <p:cNvPr id="7" name="Picture 6" descr="Uma imagem contendo texto, captura de tela&#10;&#10;Descrição gerada com alta confiança">
            <a:extLst>
              <a:ext uri="{FF2B5EF4-FFF2-40B4-BE49-F238E27FC236}">
                <a16:creationId xmlns:a16="http://schemas.microsoft.com/office/drawing/2014/main" id="{3A5E6F4F-A20D-4C8A-BF14-3BFEAB20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91" y="3698239"/>
            <a:ext cx="3686424" cy="2333840"/>
          </a:xfrm>
          <a:prstGeom prst="rect">
            <a:avLst/>
          </a:prstGeom>
        </p:spPr>
      </p:pic>
      <p:pic>
        <p:nvPicPr>
          <p:cNvPr id="10" name="Picture 10" descr="Uma imagem contendo céu, captura de tela, foto&#10;&#10;Descrição gerada com muito alta confiança">
            <a:extLst>
              <a:ext uri="{FF2B5EF4-FFF2-40B4-BE49-F238E27FC236}">
                <a16:creationId xmlns:a16="http://schemas.microsoft.com/office/drawing/2014/main" id="{C498F43B-93E2-4422-B39E-9CD1F964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680645"/>
            <a:ext cx="3756102" cy="23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73AB-0BDD-4323-95D1-949AECF6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231675" cy="1293028"/>
          </a:xfrm>
        </p:spPr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FUNCIONAMENTO</a:t>
            </a:r>
          </a:p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BD51-ED54-4A60-9C75-A85B7E8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15" y="1544072"/>
            <a:ext cx="7939669" cy="5055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b="1" err="1">
                <a:solidFill>
                  <a:schemeClr val="accent1"/>
                </a:solidFill>
                <a:ea typeface="+mn-lt"/>
                <a:cs typeface="+mn-lt"/>
              </a:rPr>
              <a:t>Re-inserção</a:t>
            </a:r>
            <a:r>
              <a:rPr lang="pt-BR" sz="2400" b="1">
                <a:solidFill>
                  <a:schemeClr val="accent1"/>
                </a:solidFill>
                <a:ea typeface="+mn-lt"/>
                <a:cs typeface="+mn-lt"/>
              </a:rPr>
              <a:t> na imagem original</a:t>
            </a:r>
            <a:endParaRPr lang="pt-BR" sz="2400">
              <a:solidFill>
                <a:schemeClr val="accent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>
                <a:latin typeface="Century Gothic"/>
              </a:rPr>
              <a:t>Então</a:t>
            </a:r>
            <a:r>
              <a:rPr lang="pt-BR" sz="1600">
                <a:ea typeface="+mn-lt"/>
                <a:cs typeface="+mn-lt"/>
              </a:rPr>
              <a:t> As duas imagens são juntadas novamente produzindo o resultado final.</a:t>
            </a:r>
            <a:endParaRPr lang="pt-BR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>
                <a:latin typeface="Times"/>
                <a:ea typeface="+mn-lt"/>
                <a:cs typeface="+mn-lt"/>
              </a:rPr>
              <a:t>       final = cv2.add(</a:t>
            </a:r>
            <a:r>
              <a:rPr lang="pt-BR" sz="1600" err="1">
                <a:latin typeface="Times"/>
                <a:ea typeface="+mn-lt"/>
                <a:cs typeface="+mn-lt"/>
              </a:rPr>
              <a:t>resultado,espelho</a:t>
            </a:r>
            <a:r>
              <a:rPr lang="pt-BR" sz="1600">
                <a:latin typeface="Times"/>
                <a:ea typeface="+mn-lt"/>
                <a:cs typeface="+mn-lt"/>
              </a:rPr>
              <a:t>)</a:t>
            </a:r>
            <a:endParaRPr lang="pt-BR">
              <a:latin typeface="Times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latin typeface="Century Gothic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500">
              <a:latin typeface="Times"/>
              <a:cs typeface="Times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/>
          </a:p>
        </p:txBody>
      </p:sp>
      <p:pic>
        <p:nvPicPr>
          <p:cNvPr id="10" name="Picture 10" descr="Uma imagem contendo céu, captura de tela, foto&#10;&#10;Descrição gerada com muito alta confiança">
            <a:extLst>
              <a:ext uri="{FF2B5EF4-FFF2-40B4-BE49-F238E27FC236}">
                <a16:creationId xmlns:a16="http://schemas.microsoft.com/office/drawing/2014/main" id="{C498F43B-93E2-4422-B39E-9CD1F964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91" y="1961498"/>
            <a:ext cx="3114906" cy="1959270"/>
          </a:xfrm>
          <a:prstGeom prst="rect">
            <a:avLst/>
          </a:prstGeom>
        </p:spPr>
      </p:pic>
      <p:pic>
        <p:nvPicPr>
          <p:cNvPr id="4" name="Picture 8" descr="Uma imagem contendo interior&#10;&#10;Descrição gerada com alta confiança">
            <a:extLst>
              <a:ext uri="{FF2B5EF4-FFF2-40B4-BE49-F238E27FC236}">
                <a16:creationId xmlns:a16="http://schemas.microsoft.com/office/drawing/2014/main" id="{1CDA8021-795D-4D7A-A759-388E4B6E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91" y="4149147"/>
            <a:ext cx="3189247" cy="2007292"/>
          </a:xfrm>
          <a:prstGeom prst="rect">
            <a:avLst/>
          </a:prstGeom>
        </p:spPr>
      </p:pic>
      <p:pic>
        <p:nvPicPr>
          <p:cNvPr id="9" name="Picture 10" descr="Uma imagem contendo céu, captura de tela, foto&#10;&#10;Descrição gerada com alta confiança">
            <a:extLst>
              <a:ext uri="{FF2B5EF4-FFF2-40B4-BE49-F238E27FC236}">
                <a16:creationId xmlns:a16="http://schemas.microsoft.com/office/drawing/2014/main" id="{85333504-40AE-4334-BBFF-D83E2D3E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39" y="3293327"/>
            <a:ext cx="4583151" cy="29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4FC7-3B90-4A07-803C-103A7F51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Aplicações do código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1879-553A-46F8-BA39-A4DDF5AF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>
                <a:ea typeface="+mn-lt"/>
                <a:cs typeface="+mn-lt"/>
              </a:rPr>
              <a:t>Inicialmente a intenção de uso do código era para identificação de cores para auxiliar pessoas com algum nível de daltonismo, o auxílio seria feito através da seleção individual e identificação da cor de um objeto e então o display (mostrar) das informações da cor original na tela para o usuário, devido a restrições de tempo não atingimos este objetivo por inteiro porém o produto final pode ser trabalhado para esta intenção, e em seu estado atual também pode ser usado para outras intenções como.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C9C6-8955-42B0-8A73-4D3C937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 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FA53-585E-4C37-AF91-488BF1EC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30569" cy="767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>
                <a:ea typeface="+mn-lt"/>
                <a:cs typeface="+mn-lt"/>
              </a:rPr>
              <a:t>Detecção de áreas de queimadas em florestas </a:t>
            </a: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AD3C27-04DE-484F-916C-D4D9BA72E565}"/>
              </a:ext>
            </a:extLst>
          </p:cNvPr>
          <p:cNvSpPr txBox="1">
            <a:spLocks/>
          </p:cNvSpPr>
          <p:nvPr/>
        </p:nvSpPr>
        <p:spPr>
          <a:xfrm>
            <a:off x="665672" y="2950809"/>
            <a:ext cx="10830569" cy="767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>
                <a:ea typeface="+mn-lt"/>
                <a:cs typeface="+mn-lt"/>
              </a:rPr>
              <a:t>  Detecção de movimentações de nuvens (meteorologia)</a:t>
            </a:r>
          </a:p>
          <a:p>
            <a:pPr marL="342900" indent="-342900" algn="just">
              <a:lnSpc>
                <a:spcPct val="150000"/>
              </a:lnSpc>
            </a:pP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AD8363-C3FC-4194-ADCB-2994EE8380BB}"/>
              </a:ext>
            </a:extLst>
          </p:cNvPr>
          <p:cNvSpPr txBox="1">
            <a:spLocks/>
          </p:cNvSpPr>
          <p:nvPr/>
        </p:nvSpPr>
        <p:spPr>
          <a:xfrm>
            <a:off x="688676" y="3663926"/>
            <a:ext cx="10830569" cy="767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</a:pPr>
            <a:r>
              <a:rPr lang="pt-BR">
                <a:ea typeface="+mn-lt"/>
                <a:cs typeface="+mn-lt"/>
              </a:rPr>
              <a:t>Trabalho de “</a:t>
            </a:r>
            <a:r>
              <a:rPr lang="pt-BR" err="1">
                <a:ea typeface="+mn-lt"/>
                <a:cs typeface="+mn-lt"/>
              </a:rPr>
              <a:t>greenscreen</a:t>
            </a:r>
            <a:r>
              <a:rPr lang="pt-BR">
                <a:ea typeface="+mn-lt"/>
                <a:cs typeface="+mn-lt"/>
              </a:rPr>
              <a:t>” para tratamento de vídeo</a:t>
            </a: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B3665E-6FD4-4582-A8A7-1862E7948BB4}"/>
              </a:ext>
            </a:extLst>
          </p:cNvPr>
          <p:cNvSpPr txBox="1">
            <a:spLocks/>
          </p:cNvSpPr>
          <p:nvPr/>
        </p:nvSpPr>
        <p:spPr>
          <a:xfrm>
            <a:off x="682925" y="4420175"/>
            <a:ext cx="10830569" cy="767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</a:pPr>
            <a:r>
              <a:rPr lang="pt-BR" err="1">
                <a:ea typeface="+mn-lt"/>
                <a:cs typeface="+mn-lt"/>
              </a:rPr>
              <a:t>Recoloração</a:t>
            </a:r>
            <a:r>
              <a:rPr lang="pt-BR">
                <a:ea typeface="+mn-lt"/>
                <a:cs typeface="+mn-lt"/>
              </a:rPr>
              <a:t> em imagens etc.</a:t>
            </a: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280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2B20310-C9D5-4430-A4F9-6DC8F526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49" y="1313571"/>
            <a:ext cx="3777830" cy="313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D466-79E3-456C-93A6-F0325FB0944B}"/>
              </a:ext>
            </a:extLst>
          </p:cNvPr>
          <p:cNvSpPr txBox="1">
            <a:spLocks/>
          </p:cNvSpPr>
          <p:nvPr/>
        </p:nvSpPr>
        <p:spPr>
          <a:xfrm>
            <a:off x="1687552" y="5104056"/>
            <a:ext cx="8610600" cy="1293028"/>
          </a:xfrm>
          <a:prstGeom prst="rect">
            <a:avLst/>
          </a:prstGeom>
        </p:spPr>
        <p:txBody>
          <a:bodyPr anchor="t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914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5137" y="1796566"/>
            <a:ext cx="9495263" cy="22990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" b="1">
                <a:highlight>
                  <a:srgbClr val="000000"/>
                </a:highlight>
                <a:latin typeface="Agency FB"/>
                <a:cs typeface="Arial"/>
              </a:rPr>
              <a:t>Computação gráfica</a:t>
            </a:r>
            <a:endParaRPr lang="pt-BR" b="1">
              <a:highlight>
                <a:srgbClr val="000000"/>
              </a:highlight>
              <a:latin typeface="Agency FB"/>
              <a:cs typeface="Arial"/>
            </a:endParaRPr>
          </a:p>
          <a:p>
            <a:endParaRPr lang="pt-BR">
              <a:solidFill>
                <a:srgbClr val="FF0000"/>
              </a:solidFill>
              <a:latin typeface="Agency FB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0921" y="4192918"/>
            <a:ext cx="9448800" cy="685800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algn="ctr"/>
            <a:r>
              <a:rPr lang="pt-BR" sz="8600">
                <a:latin typeface="Arial"/>
                <a:ea typeface="+mn-lt"/>
                <a:cs typeface="+mn-lt"/>
              </a:rPr>
              <a:t>Prof. Newton San Juan</a:t>
            </a:r>
            <a:endParaRPr lang="pt-BR" sz="8600">
              <a:latin typeface="Arial"/>
              <a:cs typeface="Arial"/>
            </a:endParaRPr>
          </a:p>
          <a:p>
            <a:br>
              <a:rPr lang="en-US"/>
            </a:br>
            <a:endParaRPr lang="en-US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782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0760" y="1399611"/>
            <a:ext cx="9448800" cy="933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" sz="5400" b="1">
                <a:latin typeface="Century Gothic"/>
                <a:cs typeface="Lucida Sans Unicode"/>
              </a:rPr>
              <a:t>gRUPO</a:t>
            </a:r>
            <a:endParaRPr lang="pt-BR" sz="5400" b="1">
              <a:latin typeface="Century Gothic"/>
              <a:cs typeface="Lucida Sans Unicode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0D505-07F8-4CA1-A648-83E4F2A29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958" y="3359031"/>
            <a:ext cx="10397705" cy="944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Arial"/>
                <a:cs typeface="Arial"/>
              </a:rPr>
              <a:t>Gustavo Da Silva Gouvêa  </a:t>
            </a:r>
            <a:r>
              <a:rPr lang="pt-BR" sz="2400" b="1">
                <a:latin typeface="Arial"/>
                <a:cs typeface="Arial"/>
              </a:rPr>
              <a:t>RA</a:t>
            </a:r>
            <a:r>
              <a:rPr lang="pt-BR" sz="2400">
                <a:latin typeface="Arial"/>
                <a:cs typeface="Arial"/>
              </a:rPr>
              <a:t>: 227486011919  </a:t>
            </a:r>
            <a:endParaRPr lang="pt-BR"/>
          </a:p>
          <a:p>
            <a:endParaRPr lang="pt-BR" sz="2400">
              <a:latin typeface="Arial"/>
              <a:ea typeface="Arial"/>
              <a:cs typeface="Arial"/>
            </a:endParaRPr>
          </a:p>
          <a:p>
            <a:endParaRPr lang="pt-BR" sz="2400">
              <a:cs typeface="Arial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23180AD-C6CF-4668-80AC-97104BE661C9}"/>
              </a:ext>
            </a:extLst>
          </p:cNvPr>
          <p:cNvSpPr txBox="1">
            <a:spLocks/>
          </p:cNvSpPr>
          <p:nvPr/>
        </p:nvSpPr>
        <p:spPr>
          <a:xfrm>
            <a:off x="1270959" y="2769559"/>
            <a:ext cx="10397705" cy="1189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latin typeface="Arial"/>
                <a:ea typeface="Arial"/>
                <a:cs typeface="Arial"/>
              </a:rPr>
              <a:t>Breno Renan da Cunha     </a:t>
            </a:r>
            <a:r>
              <a:rPr lang="pt-BR" sz="2400" b="1">
                <a:latin typeface="Arial"/>
                <a:ea typeface="Arial"/>
                <a:cs typeface="Arial"/>
              </a:rPr>
              <a:t>RA</a:t>
            </a:r>
            <a:r>
              <a:rPr lang="pt-BR" sz="2400">
                <a:latin typeface="Arial"/>
                <a:ea typeface="Arial"/>
                <a:cs typeface="Arial"/>
              </a:rPr>
              <a:t>: 231910411919 </a:t>
            </a:r>
            <a:endParaRPr lang="pt-BR" sz="2400">
              <a:latin typeface="Century Gothic" panose="020B0502020202020204"/>
              <a:ea typeface="Arial"/>
              <a:cs typeface="Arial"/>
            </a:endParaRPr>
          </a:p>
          <a:p>
            <a:endParaRPr lang="pt-BR" sz="2400">
              <a:cs typeface="Arial"/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5718BB65-B13A-441C-A31E-9C24B233E133}"/>
              </a:ext>
            </a:extLst>
          </p:cNvPr>
          <p:cNvSpPr txBox="1">
            <a:spLocks/>
          </p:cNvSpPr>
          <p:nvPr/>
        </p:nvSpPr>
        <p:spPr>
          <a:xfrm>
            <a:off x="1270958" y="3948503"/>
            <a:ext cx="10397705" cy="1864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>
                <a:latin typeface="Arial"/>
                <a:ea typeface="Arial"/>
                <a:cs typeface="Arial"/>
              </a:rPr>
              <a:t>Jailson Alves Dos Santos   </a:t>
            </a:r>
            <a:r>
              <a:rPr lang="pt-BR" sz="2400" b="1">
                <a:latin typeface="Arial"/>
                <a:ea typeface="Arial"/>
                <a:cs typeface="Arial"/>
              </a:rPr>
              <a:t>RA</a:t>
            </a:r>
            <a:r>
              <a:rPr lang="pt-BR" sz="2400">
                <a:latin typeface="Arial"/>
                <a:ea typeface="Arial"/>
                <a:cs typeface="Arial"/>
              </a:rPr>
              <a:t>: 230278611919</a:t>
            </a:r>
            <a:endParaRPr lang="pt-BR"/>
          </a:p>
          <a:p>
            <a:endParaRPr lang="pt-BR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65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5567-DB10-4222-AE0D-EE9A36CD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b="1">
                <a:latin typeface="Century Gothic"/>
              </a:rPr>
              <a:t>Computação gráfica?</a:t>
            </a:r>
            <a:endParaRPr lang="pt-BR" b="1">
              <a:latin typeface="Century Gothic"/>
            </a:endParaRPr>
          </a:p>
          <a:p>
            <a:endParaRPr lang="pt" b="1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66CB-E2E4-4992-9522-2DF1CEE7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A </a:t>
            </a:r>
            <a:r>
              <a:rPr lang="pt-BR" b="1">
                <a:ea typeface="+mn-lt"/>
                <a:cs typeface="+mn-lt"/>
              </a:rPr>
              <a:t>computação gráfica</a:t>
            </a:r>
            <a:r>
              <a:rPr lang="pt-BR">
                <a:ea typeface="+mn-lt"/>
                <a:cs typeface="+mn-lt"/>
              </a:rPr>
              <a:t> é a área da computação destinada à geração de imagens em geral — em forma de representação de dados e informação, ou em forma de recriação do mundo real. Ela pode possuir uma infinidade de aplicações para diversas áreas, desde a própria informática, ao produzir interfaces gráficas para software, sistemas operacionais e sites na Internet, quanto para produzir animações e jogos.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E47E-AEB8-4C22-9202-252B87DC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250" y="277648"/>
            <a:ext cx="6885492" cy="1785540"/>
          </a:xfrm>
        </p:spPr>
        <p:txBody>
          <a:bodyPr>
            <a:normAutofit/>
          </a:bodyPr>
          <a:lstStyle/>
          <a:p>
            <a:pPr algn="ctr"/>
            <a:r>
              <a:rPr lang="pt-BR" sz="3200" b="1">
                <a:ea typeface="+mj-lt"/>
                <a:cs typeface="+mj-lt"/>
              </a:rPr>
              <a:t>Proposta de projeto</a:t>
            </a:r>
            <a:endParaRPr lang="pt-BR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6D4D9-931F-45F7-83C9-0C805D81AAD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D2FE0F-E531-4E4D-A265-45F8A3C1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92" y="2407414"/>
            <a:ext cx="10820400" cy="659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Localizar e </a:t>
            </a:r>
            <a:r>
              <a:rPr lang="pt-BR" err="1">
                <a:ea typeface="+mn-lt"/>
                <a:cs typeface="+mn-lt"/>
              </a:rPr>
              <a:t>recolorir</a:t>
            </a:r>
            <a:r>
              <a:rPr lang="pt-BR">
                <a:ea typeface="+mn-lt"/>
                <a:cs typeface="+mn-lt"/>
              </a:rPr>
              <a:t> objeto(s) simples em Imagens.</a:t>
            </a:r>
          </a:p>
          <a:p>
            <a:pPr marL="0" indent="0" algn="just">
              <a:buNone/>
            </a:pPr>
            <a:endParaRPr lang="pt-BR"/>
          </a:p>
          <a:p>
            <a:endParaRPr lang="en-US"/>
          </a:p>
          <a:p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E7FB6-389D-48F8-9BF4-B5BDC3D96A06}"/>
              </a:ext>
            </a:extLst>
          </p:cNvPr>
          <p:cNvSpPr txBox="1"/>
          <p:nvPr/>
        </p:nvSpPr>
        <p:spPr>
          <a:xfrm>
            <a:off x="651400" y="3153936"/>
            <a:ext cx="767463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/>
              <a:t>- Criação de um software para detecção de objetos, por seleção geral de um tom de cor específico, Será utilizada a linguagem </a:t>
            </a:r>
            <a:r>
              <a:rPr lang="pt-BR" sz="2000" err="1"/>
              <a:t>python</a:t>
            </a:r>
            <a:r>
              <a:rPr lang="pt-BR" sz="2000"/>
              <a:t> juntamente com a biblioteca </a:t>
            </a:r>
            <a:r>
              <a:rPr lang="pt-BR" sz="2000" err="1"/>
              <a:t>OpenCV</a:t>
            </a:r>
            <a:r>
              <a:rPr lang="pt-BR" sz="2000"/>
              <a:t> para localizar a área onde a cor se encontra e mudá-la para uma cor pré-determinada. </a:t>
            </a:r>
          </a:p>
        </p:txBody>
      </p:sp>
    </p:spTree>
    <p:extLst>
      <p:ext uri="{BB962C8B-B14F-4D97-AF65-F5344CB8AC3E}">
        <p14:creationId xmlns:p14="http://schemas.microsoft.com/office/powerpoint/2010/main" val="265337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487E-C22A-4BFA-95B1-90527756F6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707" y="2528462"/>
            <a:ext cx="10820400" cy="2433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-</a:t>
            </a:r>
            <a:r>
              <a:rPr lang="pt-BR" err="1">
                <a:ea typeface="+mn-lt"/>
                <a:cs typeface="+mn-lt"/>
              </a:rPr>
              <a:t>OpenCV</a:t>
            </a:r>
            <a:r>
              <a:rPr lang="pt-BR">
                <a:ea typeface="+mn-lt"/>
                <a:cs typeface="+mn-lt"/>
              </a:rPr>
              <a:t>: Biblioteca voltada ao desenvolvimento de aplicativos na área de Visão computacional.</a:t>
            </a: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5592F2-2462-42FB-BFD4-BE42B9B6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576" y="1544958"/>
            <a:ext cx="3815576" cy="689004"/>
          </a:xfrm>
        </p:spPr>
        <p:txBody>
          <a:bodyPr>
            <a:normAutofit/>
          </a:bodyPr>
          <a:lstStyle/>
          <a:p>
            <a:pPr algn="ctr"/>
            <a:r>
              <a:rPr lang="pt-BR" sz="2400"/>
              <a:t>Bibliotecas utilizadas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A9D623-1EFE-4A69-8EAB-516400340245}"/>
              </a:ext>
            </a:extLst>
          </p:cNvPr>
          <p:cNvSpPr txBox="1">
            <a:spLocks/>
          </p:cNvSpPr>
          <p:nvPr/>
        </p:nvSpPr>
        <p:spPr>
          <a:xfrm>
            <a:off x="2659250" y="277648"/>
            <a:ext cx="6885492" cy="1785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>
                <a:ea typeface="+mj-lt"/>
                <a:cs typeface="+mj-lt"/>
              </a:rPr>
              <a:t>Proposta de projeto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073C3F-5F70-4A5F-B979-C6C6D2D20DCC}"/>
              </a:ext>
            </a:extLst>
          </p:cNvPr>
          <p:cNvSpPr txBox="1">
            <a:spLocks/>
          </p:cNvSpPr>
          <p:nvPr/>
        </p:nvSpPr>
        <p:spPr>
          <a:xfrm>
            <a:off x="375423" y="3517203"/>
            <a:ext cx="10820400" cy="243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>
                <a:ea typeface="+mn-lt"/>
                <a:cs typeface="+mn-lt"/>
              </a:rPr>
              <a:t>-</a:t>
            </a:r>
            <a:r>
              <a:rPr lang="pt-BR" err="1">
                <a:ea typeface="+mn-lt"/>
                <a:cs typeface="+mn-lt"/>
              </a:rPr>
              <a:t>Numpy</a:t>
            </a:r>
            <a:r>
              <a:rPr lang="pt-BR">
                <a:ea typeface="+mn-lt"/>
                <a:cs typeface="+mn-lt"/>
              </a:rPr>
              <a:t>: Trabalha </a:t>
            </a:r>
            <a:r>
              <a:rPr lang="pt-BR" err="1">
                <a:ea typeface="+mn-lt"/>
                <a:cs typeface="+mn-lt"/>
              </a:rPr>
              <a:t>arrays</a:t>
            </a:r>
            <a:r>
              <a:rPr lang="pt-BR">
                <a:ea typeface="+mn-lt"/>
                <a:cs typeface="+mn-lt"/>
              </a:rPr>
              <a:t> e matrizes multidimensionais.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00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48E7ED-ADAF-406D-8422-0ECC3C4F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357" y="94093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/>
              <a:t>funcionamento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D9CF-4E04-4F88-8C6B-184BE5E8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06" y="5902339"/>
            <a:ext cx="10072648" cy="623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800" b="1">
                <a:solidFill>
                  <a:schemeClr val="accent1"/>
                </a:solidFill>
              </a:rPr>
              <a:t>Exemplo de imagem a ser tratada</a:t>
            </a:r>
            <a:endParaRPr lang="pt-BR">
              <a:solidFill>
                <a:schemeClr val="accent1"/>
              </a:solidFill>
            </a:endParaRPr>
          </a:p>
          <a:p>
            <a:endParaRPr lang="pt-BR" b="1"/>
          </a:p>
        </p:txBody>
      </p:sp>
      <p:pic>
        <p:nvPicPr>
          <p:cNvPr id="12" name="Picture 12" descr="Uma imagem contendo grama, céu, ao ar livre, montanha&#10;&#10;Descrição gerada com muito alta confiança">
            <a:extLst>
              <a:ext uri="{FF2B5EF4-FFF2-40B4-BE49-F238E27FC236}">
                <a16:creationId xmlns:a16="http://schemas.microsoft.com/office/drawing/2014/main" id="{FB0BD34C-4EA7-431D-8434-FEA89635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38" y="2514210"/>
            <a:ext cx="5410200" cy="29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48E7ED-ADAF-406D-8422-0ECC3C4F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454" y="86659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/>
              <a:t>funcionamento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D9CF-4E04-4F88-8C6B-184BE5E8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72" y="2268901"/>
            <a:ext cx="5816600" cy="3290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b="1">
                <a:solidFill>
                  <a:schemeClr val="accent1"/>
                </a:solidFill>
              </a:rPr>
              <a:t>Leitura da imagem</a:t>
            </a:r>
            <a:endParaRPr lang="pt-BR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pt-BR" b="1">
                <a:solidFill>
                  <a:schemeClr val="accent1"/>
                </a:solidFill>
              </a:rPr>
              <a:t>Escolha da cor a ser detectada</a:t>
            </a:r>
          </a:p>
          <a:p>
            <a:pPr marL="457200" indent="-457200">
              <a:buAutoNum type="arabicPeriod"/>
            </a:pPr>
            <a:r>
              <a:rPr lang="pt-BR" b="1">
                <a:solidFill>
                  <a:schemeClr val="accent1"/>
                </a:solidFill>
              </a:rPr>
              <a:t>Detecção da cor</a:t>
            </a:r>
          </a:p>
          <a:p>
            <a:pPr marL="457200" indent="-457200">
              <a:buAutoNum type="arabicPeriod"/>
            </a:pPr>
            <a:r>
              <a:rPr lang="pt-BR" b="1">
                <a:solidFill>
                  <a:schemeClr val="accent1"/>
                </a:solidFill>
                <a:ea typeface="+mn-lt"/>
                <a:cs typeface="+mn-lt"/>
              </a:rPr>
              <a:t>Geração das máscaras necessária</a:t>
            </a:r>
            <a:endParaRPr lang="pt-BR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b="1" err="1">
                <a:solidFill>
                  <a:schemeClr val="accent1"/>
                </a:solidFill>
              </a:rPr>
              <a:t>Recoloração</a:t>
            </a:r>
            <a:endParaRPr lang="pt-BR" b="1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pt-BR" b="1" err="1">
                <a:solidFill>
                  <a:schemeClr val="accent1"/>
                </a:solidFill>
              </a:rPr>
              <a:t>Re-inserção</a:t>
            </a:r>
            <a:r>
              <a:rPr lang="pt-BR" b="1">
                <a:solidFill>
                  <a:schemeClr val="accent1"/>
                </a:solidFill>
              </a:rPr>
              <a:t> na imagem original</a:t>
            </a:r>
          </a:p>
          <a:p>
            <a:endParaRPr lang="pt-BR" b="1"/>
          </a:p>
        </p:txBody>
      </p:sp>
      <p:pic>
        <p:nvPicPr>
          <p:cNvPr id="2" name="Picture 3" descr="Uma imagem contendo texto, foto&#10;&#10;Descrição gerada com alta confiança">
            <a:extLst>
              <a:ext uri="{FF2B5EF4-FFF2-40B4-BE49-F238E27FC236}">
                <a16:creationId xmlns:a16="http://schemas.microsoft.com/office/drawing/2014/main" id="{5E455539-C48E-4D91-BB17-BCF1167E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13" y="2307782"/>
            <a:ext cx="5561162" cy="32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73AB-0BDD-4323-95D1-949AECF6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918" y="1080326"/>
            <a:ext cx="6231675" cy="1293028"/>
          </a:xfrm>
        </p:spPr>
        <p:txBody>
          <a:bodyPr/>
          <a:lstStyle/>
          <a:p>
            <a:pPr algn="ctr"/>
            <a:r>
              <a:rPr lang="pt-BR">
                <a:ea typeface="+mj-lt"/>
                <a:cs typeface="+mj-lt"/>
              </a:rPr>
              <a:t>FUNCIONAMENTO</a:t>
            </a:r>
          </a:p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BD51-ED54-4A60-9C75-A85B7E82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56" y="2175975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400" b="1">
                <a:solidFill>
                  <a:schemeClr val="accent1"/>
                </a:solidFill>
              </a:rPr>
              <a:t>Leitura da imagem</a:t>
            </a:r>
            <a:endParaRPr lang="pt-BR" sz="2400">
              <a:solidFill>
                <a:schemeClr val="accent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/>
              <a:t>Detecção da imagem de entrada independente de seu formato</a:t>
            </a:r>
            <a:endParaRPr lang="pt-BR"/>
          </a:p>
          <a:p>
            <a:pPr>
              <a:lnSpc>
                <a:spcPct val="100000"/>
              </a:lnSpc>
            </a:pPr>
            <a:r>
              <a:rPr lang="pt-BR" sz="2400" b="1">
                <a:solidFill>
                  <a:schemeClr val="accent1"/>
                </a:solidFill>
                <a:ea typeface="+mn-lt"/>
                <a:cs typeface="+mn-lt"/>
              </a:rPr>
              <a:t>Escolha/Detecção da cor 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No momento o programa trabalha somente com cores primarias, mas pode ser expandido, no exemplo detectamos a cor verde.</a:t>
            </a: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endParaRPr lang="pt-BR" sz="160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pt-BR" sz="1600" err="1">
                <a:latin typeface="Times"/>
                <a:ea typeface="+mn-lt"/>
                <a:cs typeface="+mn-lt"/>
              </a:rPr>
              <a:t>minimo_verde</a:t>
            </a:r>
            <a:r>
              <a:rPr lang="pt-BR" sz="1600">
                <a:latin typeface="Times"/>
                <a:ea typeface="+mn-lt"/>
                <a:cs typeface="+mn-lt"/>
              </a:rPr>
              <a:t> = </a:t>
            </a:r>
            <a:r>
              <a:rPr lang="pt-BR" sz="1600" err="1">
                <a:latin typeface="Times"/>
                <a:ea typeface="+mn-lt"/>
                <a:cs typeface="+mn-lt"/>
              </a:rPr>
              <a:t>np.array</a:t>
            </a:r>
            <a:r>
              <a:rPr lang="pt-BR" sz="1600">
                <a:latin typeface="Times"/>
                <a:ea typeface="+mn-lt"/>
                <a:cs typeface="+mn-lt"/>
              </a:rPr>
              <a:t>([20,20,20],np.uint8)           </a:t>
            </a:r>
            <a:endParaRPr lang="pt-BR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pt-BR" sz="1600" err="1">
                <a:latin typeface="Times"/>
                <a:ea typeface="+mn-lt"/>
                <a:cs typeface="+mn-lt"/>
              </a:rPr>
              <a:t>maximo_verde</a:t>
            </a:r>
            <a:r>
              <a:rPr lang="pt-BR" sz="1600">
                <a:latin typeface="Times"/>
                <a:ea typeface="+mn-lt"/>
                <a:cs typeface="+mn-lt"/>
              </a:rPr>
              <a:t> = </a:t>
            </a:r>
            <a:r>
              <a:rPr lang="pt-BR" sz="1600" err="1">
                <a:latin typeface="Times"/>
                <a:ea typeface="+mn-lt"/>
                <a:cs typeface="+mn-lt"/>
              </a:rPr>
              <a:t>np.array</a:t>
            </a:r>
            <a:r>
              <a:rPr lang="pt-BR" sz="1600">
                <a:latin typeface="Times"/>
                <a:ea typeface="+mn-lt"/>
                <a:cs typeface="+mn-lt"/>
              </a:rPr>
              <a:t>([80,255,255],np.uint8)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>
                <a:latin typeface="Times"/>
                <a:ea typeface="+mn-lt"/>
                <a:cs typeface="+mn-lt"/>
              </a:rPr>
              <a:t>Mascara = cv2.inRange(</a:t>
            </a:r>
            <a:r>
              <a:rPr lang="pt-BR" sz="1600" err="1">
                <a:latin typeface="Times"/>
                <a:ea typeface="+mn-lt"/>
                <a:cs typeface="+mn-lt"/>
              </a:rPr>
              <a:t>hsv</a:t>
            </a:r>
            <a:r>
              <a:rPr lang="pt-BR" sz="1600">
                <a:latin typeface="Times"/>
                <a:ea typeface="+mn-lt"/>
                <a:cs typeface="+mn-lt"/>
              </a:rPr>
              <a:t>, </a:t>
            </a:r>
            <a:r>
              <a:rPr lang="pt-BR" sz="1600" err="1">
                <a:latin typeface="Times"/>
                <a:ea typeface="+mn-lt"/>
                <a:cs typeface="Times"/>
              </a:rPr>
              <a:t>minimo_verde</a:t>
            </a:r>
            <a:r>
              <a:rPr lang="pt-BR" sz="1600">
                <a:latin typeface="Times"/>
                <a:ea typeface="+mn-lt"/>
                <a:cs typeface="+mn-lt"/>
              </a:rPr>
              <a:t>, </a:t>
            </a:r>
            <a:r>
              <a:rPr lang="pt-BR" sz="1600" err="1">
                <a:latin typeface="Times"/>
                <a:ea typeface="+mn-lt"/>
                <a:cs typeface="Times"/>
              </a:rPr>
              <a:t>maximo_verde</a:t>
            </a:r>
            <a:r>
              <a:rPr lang="pt-BR" sz="1600">
                <a:latin typeface="Times"/>
                <a:ea typeface="+mn-lt"/>
                <a:cs typeface="+mn-lt"/>
              </a:rPr>
              <a:t>)</a:t>
            </a:r>
          </a:p>
          <a:p>
            <a:pPr marL="742950" lvl="1" indent="-285750">
              <a:lnSpc>
                <a:spcPct val="100000"/>
              </a:lnSpc>
            </a:pPr>
            <a:endParaRPr lang="pt-BR" sz="160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1600"/>
              <a:t>Neste trecho de código acima é mostrado a área de detecção de tons de verde que temos.</a:t>
            </a:r>
          </a:p>
        </p:txBody>
      </p:sp>
    </p:spTree>
    <p:extLst>
      <p:ext uri="{BB962C8B-B14F-4D97-AF65-F5344CB8AC3E}">
        <p14:creationId xmlns:p14="http://schemas.microsoft.com/office/powerpoint/2010/main" val="344248012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Trilha de Vapor</vt:lpstr>
      <vt:lpstr>PowerPoint Presentation</vt:lpstr>
      <vt:lpstr>Computação gráfica </vt:lpstr>
      <vt:lpstr>gRUPO</vt:lpstr>
      <vt:lpstr>Computação gráfica? </vt:lpstr>
      <vt:lpstr>Proposta de projeto</vt:lpstr>
      <vt:lpstr>Bibliotecas utilizadas</vt:lpstr>
      <vt:lpstr>funcionamento</vt:lpstr>
      <vt:lpstr>funcionamento</vt:lpstr>
      <vt:lpstr>FUNCIONAMENTO </vt:lpstr>
      <vt:lpstr>FUNCIONAMENTO </vt:lpstr>
      <vt:lpstr>FUNCIONAMENTO </vt:lpstr>
      <vt:lpstr>FUNCIONAMENTO </vt:lpstr>
      <vt:lpstr>FUNCIONAMENTO </vt:lpstr>
      <vt:lpstr>Aplicações do código</vt:lpstr>
      <vt:lpstr>Aplicações do código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dcterms:created xsi:type="dcterms:W3CDTF">2013-07-31T14:59:36Z</dcterms:created>
  <dcterms:modified xsi:type="dcterms:W3CDTF">2019-05-27T19:56:48Z</dcterms:modified>
</cp:coreProperties>
</file>