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21"/>
  </p:notesMasterIdLst>
  <p:handoutMasterIdLst>
    <p:handoutMasterId r:id="rId22"/>
  </p:handoutMasterIdLst>
  <p:sldIdLst>
    <p:sldId id="271" r:id="rId3"/>
    <p:sldId id="270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2" r:id="rId12"/>
    <p:sldId id="286" r:id="rId13"/>
    <p:sldId id="284" r:id="rId14"/>
    <p:sldId id="285" r:id="rId15"/>
    <p:sldId id="283" r:id="rId16"/>
    <p:sldId id="287" r:id="rId17"/>
    <p:sldId id="288" r:id="rId18"/>
    <p:sldId id="289" r:id="rId19"/>
    <p:sldId id="280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4" autoAdjust="0"/>
    <p:restoredTop sz="94637" autoAdjust="0"/>
  </p:normalViewPr>
  <p:slideViewPr>
    <p:cSldViewPr snapToGrid="0" snapToObjects="1">
      <p:cViewPr>
        <p:scale>
          <a:sx n="73" d="100"/>
          <a:sy n="73" d="100"/>
        </p:scale>
        <p:origin x="-2712" y="-906"/>
      </p:cViewPr>
      <p:guideLst>
        <p:guide orient="horz" pos="2148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71EC2FCB-D78A-4AA0-BCB0-E42157B30541}" type="datetimeFigureOut">
              <a:rPr lang="en-US"/>
              <a:pPr>
                <a:defRPr/>
              </a:pPr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9138BB1-BED3-4B6C-8370-19FCB4E4C4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024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367F8FD-C5A0-441B-845C-1DF88032F268}" type="datetimeFigureOut">
              <a:rPr lang="en-US"/>
              <a:pPr>
                <a:defRPr/>
              </a:pPr>
              <a:t>6/20/2017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B39DAEA-20D4-4F40-A2E7-50249204C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38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:бел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TMO_logo2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350"/>
            <a:ext cx="360045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329895"/>
            <a:ext cx="8464732" cy="1985292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26571" y="3429000"/>
            <a:ext cx="8464731" cy="2723606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400" b="1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26571" y="6252709"/>
            <a:ext cx="8464732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: сини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86100" y="763588"/>
            <a:ext cx="2971800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680371"/>
            <a:ext cx="8229600" cy="1329926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4140926"/>
            <a:ext cx="8229600" cy="195942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457200" y="6200458"/>
            <a:ext cx="82296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907177"/>
            <a:ext cx="8229601" cy="4218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7524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08461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26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23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36663"/>
            <a:ext cx="822960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Заголовок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0600"/>
            <a:ext cx="8229600" cy="386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Первый уровень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Пятый уровень</a:t>
            </a:r>
          </a:p>
          <a:p>
            <a:pPr lvl="4"/>
            <a:r>
              <a:rPr lang="ru-RU" smtClean="0"/>
              <a:t>Шестой уровень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663" y="439738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6" r:id="rId2"/>
  </p:sldLayoutIdLst>
  <p:hf sldNum="0"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SzPct val="100000"/>
        <a:buBlip>
          <a:blip r:embed="rId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792163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eaLnBrk="0" hangingPunct="0">
              <a:defRPr/>
            </a:pPr>
            <a:endParaRPr lang="en-US" sz="1400" dirty="0" err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949277"/>
            <a:ext cx="822960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Заголовок</a:t>
            </a:r>
            <a:endParaRPr lang="en-US" smtClean="0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67990"/>
            <a:ext cx="8227996" cy="4258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Первый уровень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Пятый уровень</a:t>
            </a:r>
          </a:p>
          <a:p>
            <a:pPr lvl="4"/>
            <a:r>
              <a:rPr lang="ru-RU" smtClean="0"/>
              <a:t>Шестой уровень</a:t>
            </a:r>
            <a:endParaRPr lang="en-US" smtClean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188" y="5511800"/>
            <a:ext cx="1841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2054" name="Picture 6" descr="ITMO_logo3_RU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36306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833681" y="6283764"/>
            <a:ext cx="9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8677C56-5C41-4635-ACE6-0F38DB45E313}" type="slidenum">
              <a:rPr lang="ru-RU" sz="2000" baseline="0" smtClean="0"/>
              <a:pPr/>
              <a:t>‹#›</a:t>
            </a:fld>
            <a:r>
              <a:rPr lang="en-US" sz="2000" baseline="0" dirty="0" smtClean="0"/>
              <a:t> </a:t>
            </a:r>
            <a:r>
              <a:rPr lang="en-US" sz="2000" baseline="0" dirty="0" smtClean="0"/>
              <a:t>/ 18</a:t>
            </a:r>
            <a:endParaRPr lang="ru-RU" sz="2000" baseline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0" r:id="rId2"/>
    <p:sldLayoutId id="2147483731" r:id="rId3"/>
  </p:sldLayoutIdLst>
  <p:hf sldNum="0"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SzPct val="100000"/>
        <a:buBlip>
          <a:blip r:embed="rId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Синтез исправлений для неверных решений олимпиадных задач по программированию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Шовкопляс Григорий Филиппович, М3439</a:t>
            </a:r>
          </a:p>
          <a:p>
            <a:r>
              <a:rPr lang="ru-RU" dirty="0"/>
              <a:t>Руководитель: </a:t>
            </a:r>
            <a:r>
              <a:rPr lang="ru-RU" dirty="0" err="1"/>
              <a:t>Буздалов</a:t>
            </a:r>
            <a:r>
              <a:rPr lang="ru-RU" dirty="0"/>
              <a:t> М.В., к.т.н., доцент кафедры КТ</a:t>
            </a:r>
          </a:p>
          <a:p>
            <a:r>
              <a:rPr lang="ru-RU" dirty="0"/>
              <a:t>Рецензент: </a:t>
            </a:r>
            <a:r>
              <a:rPr lang="ru-RU" dirty="0" err="1"/>
              <a:t>Муцянко</a:t>
            </a:r>
            <a:r>
              <a:rPr lang="ru-RU" dirty="0"/>
              <a:t> М.С.,  магистр, </a:t>
            </a:r>
            <a:endParaRPr lang="en-US" dirty="0" smtClean="0"/>
          </a:p>
          <a:p>
            <a:r>
              <a:rPr lang="ru-RU" dirty="0" smtClean="0"/>
              <a:t>программист </a:t>
            </a:r>
            <a:r>
              <a:rPr lang="ru-RU" dirty="0"/>
              <a:t>ООО «</a:t>
            </a:r>
            <a:r>
              <a:rPr lang="ru-RU" dirty="0" err="1"/>
              <a:t>ИнтеллиДжей</a:t>
            </a:r>
            <a:r>
              <a:rPr lang="ru-RU" dirty="0"/>
              <a:t> </a:t>
            </a:r>
            <a:r>
              <a:rPr lang="ru-RU" dirty="0" err="1"/>
              <a:t>Лабс</a:t>
            </a:r>
            <a:r>
              <a:rPr lang="ru-RU" dirty="0"/>
              <a:t>»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Санкт-Петербург, 2017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Тестирование на популярных ошибках</a:t>
            </a:r>
          </a:p>
          <a:p>
            <a:pPr lvl="1"/>
            <a:r>
              <a:rPr lang="ru-RU" dirty="0"/>
              <a:t>Неправильные </a:t>
            </a:r>
            <a:r>
              <a:rPr lang="ru-RU" dirty="0" smtClean="0"/>
              <a:t>константы</a:t>
            </a:r>
          </a:p>
          <a:p>
            <a:pPr lvl="1"/>
            <a:endParaRPr lang="ru-RU" dirty="0"/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Неправильные </a:t>
            </a:r>
            <a:r>
              <a:rPr lang="ru-RU" dirty="0"/>
              <a:t>размерности </a:t>
            </a:r>
            <a:r>
              <a:rPr lang="ru-RU" dirty="0" smtClean="0"/>
              <a:t>массивов</a:t>
            </a: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Шовкопляс Григорий, </a:t>
            </a:r>
            <a:r>
              <a:rPr lang="ru-RU" dirty="0" smtClean="0"/>
              <a:t>М3439</a:t>
            </a:r>
            <a:endParaRPr lang="ru-RU" dirty="0"/>
          </a:p>
        </p:txBody>
      </p:sp>
      <p:pic>
        <p:nvPicPr>
          <p:cNvPr id="3074" name="Picture 2" descr="C:\F\git\diplom\text\pics\cons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79" y="2717800"/>
            <a:ext cx="14573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F\git\diplom\text\pics\consts_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5" y="2717800"/>
            <a:ext cx="21050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F\git\diplom\text\pics\array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79" y="4070893"/>
            <a:ext cx="26003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F\git\diplom\text\pics\arrays_n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5" y="4094613"/>
            <a:ext cx="268605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97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Тестирование на популярных ошибках</a:t>
            </a:r>
          </a:p>
          <a:p>
            <a:pPr lvl="1"/>
            <a:r>
              <a:rPr lang="ru-RU" dirty="0"/>
              <a:t>Неправильный тип переменной</a:t>
            </a:r>
          </a:p>
          <a:p>
            <a:pPr lvl="1"/>
            <a:endParaRPr lang="ru-RU" dirty="0"/>
          </a:p>
          <a:p>
            <a:pPr lvl="1"/>
            <a:endParaRPr lang="ru-RU" dirty="0" smtClean="0"/>
          </a:p>
          <a:p>
            <a:pPr lvl="1"/>
            <a:r>
              <a:rPr lang="ru-RU" dirty="0"/>
              <a:t>Потерянные ±1 в индексации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Шовкопляс Григорий, </a:t>
            </a:r>
            <a:r>
              <a:rPr lang="ru-RU" dirty="0" smtClean="0"/>
              <a:t>М3439</a:t>
            </a:r>
            <a:endParaRPr lang="ru-RU" dirty="0"/>
          </a:p>
        </p:txBody>
      </p:sp>
      <p:pic>
        <p:nvPicPr>
          <p:cNvPr id="4098" name="Picture 2" descr="C:\F\git\diplom\text\pics\typ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94" y="2779713"/>
            <a:ext cx="13716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F\git\diplom\text\pics\i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94" y="4150360"/>
            <a:ext cx="15335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F\git\diplom\text\pics\ind_n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579" y="4150359"/>
            <a:ext cx="26765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F\git\diplom\text\pics\types_n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035" y="2779350"/>
            <a:ext cx="13716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39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err="1" smtClean="0"/>
              <a:t>Обфускация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Шовкопляс Григорий, </a:t>
            </a:r>
            <a:r>
              <a:rPr lang="ru-RU" dirty="0" smtClean="0"/>
              <a:t>М3439</a:t>
            </a:r>
            <a:endParaRPr lang="ru-RU" dirty="0"/>
          </a:p>
        </p:txBody>
      </p:sp>
      <p:pic>
        <p:nvPicPr>
          <p:cNvPr id="1028" name="Picture 4" descr="C:\F\git\diplom\text\pics\t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65" y="2492149"/>
            <a:ext cx="276225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F\git\diplom\text\pics\test_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145" y="2492149"/>
            <a:ext cx="24384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52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err="1" smtClean="0"/>
              <a:t>Обфускация</a:t>
            </a:r>
            <a:r>
              <a:rPr lang="ru-RU" dirty="0" smtClean="0"/>
              <a:t>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Шовкопляс Григорий, </a:t>
            </a:r>
            <a:r>
              <a:rPr lang="ru-RU" dirty="0" smtClean="0"/>
              <a:t>М3439</a:t>
            </a:r>
            <a:endParaRPr lang="ru-RU" dirty="0"/>
          </a:p>
        </p:txBody>
      </p:sp>
      <p:pic>
        <p:nvPicPr>
          <p:cNvPr id="2050" name="Picture 2" descr="C:\F\git\diplom\text\pics\obf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92149"/>
            <a:ext cx="3975432" cy="28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F\git\diplom\text\pics\obfus_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13" y="2492149"/>
            <a:ext cx="3975432" cy="28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5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Для тестирования на реальных решениях был взят муниципальный тур Всероссий</a:t>
            </a:r>
            <a:r>
              <a:rPr lang="ru-RU" dirty="0" smtClean="0"/>
              <a:t>ской олимпиады по информатике</a:t>
            </a:r>
          </a:p>
          <a:p>
            <a:r>
              <a:rPr lang="ru-RU" dirty="0" smtClean="0"/>
              <a:t>Рассмотрены решения на </a:t>
            </a:r>
            <a:r>
              <a:rPr lang="en-US" dirty="0" smtClean="0"/>
              <a:t>Pascal ABC </a:t>
            </a:r>
            <a:r>
              <a:rPr lang="ru-RU" dirty="0" smtClean="0"/>
              <a:t>и </a:t>
            </a:r>
            <a:r>
              <a:rPr lang="en-US" dirty="0" smtClean="0"/>
              <a:t>Free Pascal</a:t>
            </a:r>
          </a:p>
          <a:p>
            <a:r>
              <a:rPr lang="ru-RU" dirty="0" smtClean="0"/>
              <a:t>440 человек, 1865 решений</a:t>
            </a:r>
          </a:p>
          <a:p>
            <a:r>
              <a:rPr lang="ru-RU" dirty="0" smtClean="0"/>
              <a:t>Пять задач: </a:t>
            </a:r>
            <a:r>
              <a:rPr lang="en-US" dirty="0" smtClean="0"/>
              <a:t>A, B, C, D</a:t>
            </a:r>
            <a:r>
              <a:rPr lang="ru-RU" dirty="0" smtClean="0"/>
              <a:t> и </a:t>
            </a:r>
            <a:r>
              <a:rPr lang="en-US" dirty="0" smtClean="0"/>
              <a:t>E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Шовкопляс Григорий, </a:t>
            </a:r>
            <a:r>
              <a:rPr lang="ru-RU" dirty="0" smtClean="0"/>
              <a:t>М3439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599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Из данных диаграмм видно, что рассматривать первые тесты не особо осмысленно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Средний </a:t>
            </a:r>
            <a:r>
              <a:rPr lang="en-US" dirty="0" smtClean="0"/>
              <a:t>diff </a:t>
            </a:r>
            <a:r>
              <a:rPr lang="ru-RU" dirty="0" smtClean="0"/>
              <a:t>решений по тестам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Шовкопляс Григорий, </a:t>
            </a:r>
            <a:r>
              <a:rPr lang="ru-RU" dirty="0" smtClean="0"/>
              <a:t>М3439</a:t>
            </a:r>
            <a:endParaRPr lang="ru-RU" dirty="0"/>
          </a:p>
        </p:txBody>
      </p:sp>
      <p:pic>
        <p:nvPicPr>
          <p:cNvPr id="4098" name="Picture 2" descr="C:\F\git\diplom\text\pics\diagC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873" y="2620486"/>
            <a:ext cx="3040208" cy="262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F\git\diplom\text\pics\diag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3" y="3932662"/>
            <a:ext cx="2338253" cy="205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F\git\diplom\text\pics\diagE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447" y="3932663"/>
            <a:ext cx="2464426" cy="205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F\git\diplom\text\pics\diagA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3" y="1802560"/>
            <a:ext cx="2338253" cy="213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F\git\diplom\text\pics\diagB-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446" y="1870200"/>
            <a:ext cx="2312116" cy="206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92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Из пар задача-тест с высокой репрезентативностью, и относительно небольшим </a:t>
            </a:r>
            <a:r>
              <a:rPr lang="en-US" dirty="0" smtClean="0"/>
              <a:t>diff-</a:t>
            </a:r>
            <a:r>
              <a:rPr lang="ru-RU" dirty="0" smtClean="0"/>
              <a:t>ом можно выделить три: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k </a:t>
            </a:r>
            <a:r>
              <a:rPr lang="ru-RU" dirty="0" smtClean="0"/>
              <a:t>пар на которых можем обучиться, на </a:t>
            </a:r>
            <a:r>
              <a:rPr lang="en-US" dirty="0" smtClean="0"/>
              <a:t>k-1 </a:t>
            </a:r>
            <a:r>
              <a:rPr lang="ru-RU" dirty="0" smtClean="0"/>
              <a:t>учимся, пытаемся исправить одну </a:t>
            </a:r>
          </a:p>
          <a:p>
            <a:r>
              <a:rPr lang="ru-RU" dirty="0"/>
              <a:t>Р</a:t>
            </a:r>
            <a:r>
              <a:rPr lang="ru-RU" dirty="0" smtClean="0"/>
              <a:t>езультаты: сколько из таких смогли исправить</a:t>
            </a:r>
          </a:p>
          <a:p>
            <a:r>
              <a:rPr lang="ru-RU" dirty="0" smtClean="0"/>
              <a:t>Дополнительно: сколько еще решений смогли исправить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Шовкопляс Григорий, </a:t>
            </a:r>
            <a:r>
              <a:rPr lang="ru-RU" dirty="0" smtClean="0"/>
              <a:t>М3439</a:t>
            </a:r>
            <a:endParaRPr lang="ru-RU" dirty="0"/>
          </a:p>
        </p:txBody>
      </p:sp>
      <p:pic>
        <p:nvPicPr>
          <p:cNvPr id="3074" name="Picture 2" descr="C:\F\git\diplom\text\pics\re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90" y="2677885"/>
            <a:ext cx="7700861" cy="186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92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Фрагменты программ для примера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Шовкопляс Григорий, </a:t>
            </a:r>
            <a:r>
              <a:rPr lang="ru-RU" dirty="0" smtClean="0"/>
              <a:t>М3439</a:t>
            </a:r>
            <a:endParaRPr lang="ru-RU" dirty="0"/>
          </a:p>
        </p:txBody>
      </p:sp>
      <p:pic>
        <p:nvPicPr>
          <p:cNvPr id="1026" name="Picture 2" descr="C:\F\git\diplom\text\pics\sampl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08" y="1802560"/>
            <a:ext cx="333375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F\git\diplom\text\pics\sampl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536" y="1802559"/>
            <a:ext cx="333375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F\git\diplom\text\pics\sample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06" y="3120526"/>
            <a:ext cx="82391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F\git\diplom\text\pics\sample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07" y="4904830"/>
            <a:ext cx="71723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 вправо 4"/>
          <p:cNvSpPr/>
          <p:nvPr/>
        </p:nvSpPr>
        <p:spPr>
          <a:xfrm>
            <a:off x="4049605" y="2136505"/>
            <a:ext cx="978408" cy="484632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Стрелка вниз 5"/>
          <p:cNvSpPr/>
          <p:nvPr/>
        </p:nvSpPr>
        <p:spPr>
          <a:xfrm>
            <a:off x="4296493" y="4273051"/>
            <a:ext cx="484632" cy="631779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41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Разработан метод синтеза исправлений для неверных решений задач по программированию</a:t>
            </a:r>
          </a:p>
          <a:p>
            <a:r>
              <a:rPr lang="ru-RU" dirty="0"/>
              <a:t> </a:t>
            </a:r>
            <a:r>
              <a:rPr lang="ru-RU" dirty="0" smtClean="0"/>
              <a:t>На возможных для рассмотрения парах задача-тест </a:t>
            </a:r>
            <a:r>
              <a:rPr lang="ru-RU" dirty="0"/>
              <a:t>результативность </a:t>
            </a:r>
            <a:r>
              <a:rPr lang="ru-RU" dirty="0" smtClean="0"/>
              <a:t>превышает 30%, несмотря </a:t>
            </a:r>
            <a:r>
              <a:rPr lang="ru-RU" dirty="0"/>
              <a:t>на то, </a:t>
            </a:r>
            <a:r>
              <a:rPr lang="ru-RU" dirty="0" smtClean="0"/>
              <a:t>что: </a:t>
            </a:r>
          </a:p>
          <a:p>
            <a:pPr lvl="1"/>
            <a:r>
              <a:rPr lang="ru-RU" dirty="0" smtClean="0"/>
              <a:t>В рассмотренной олимпиаде не так много тестов, </a:t>
            </a:r>
            <a:r>
              <a:rPr lang="ru-RU" dirty="0"/>
              <a:t>где применимы </a:t>
            </a:r>
            <a:r>
              <a:rPr lang="ru-RU" dirty="0" smtClean="0"/>
              <a:t>исправления подобного</a:t>
            </a:r>
          </a:p>
          <a:p>
            <a:pPr lvl="1"/>
            <a:r>
              <a:rPr lang="ru-RU" dirty="0" smtClean="0"/>
              <a:t>Выбран не самый популярный язык</a:t>
            </a:r>
          </a:p>
          <a:p>
            <a:r>
              <a:rPr lang="ru-RU" dirty="0" smtClean="0"/>
              <a:t>Получаем </a:t>
            </a:r>
            <a:r>
              <a:rPr lang="ru-RU" dirty="0" smtClean="0"/>
              <a:t>метод, в перспективе готовый к внедрению </a:t>
            </a:r>
            <a:r>
              <a:rPr lang="ru-RU" dirty="0"/>
              <a:t>при помощи плагина в </a:t>
            </a:r>
            <a:r>
              <a:rPr lang="en-US" dirty="0" smtClean="0"/>
              <a:t>PCMS2 </a:t>
            </a:r>
            <a:r>
              <a:rPr lang="ru-RU" dirty="0" smtClean="0"/>
              <a:t>для </a:t>
            </a:r>
            <a:r>
              <a:rPr lang="ru-RU" dirty="0"/>
              <a:t>использования </a:t>
            </a:r>
            <a:r>
              <a:rPr lang="ru-RU" dirty="0" smtClean="0"/>
              <a:t>в обучении </a:t>
            </a:r>
            <a:r>
              <a:rPr lang="ru-RU" dirty="0"/>
              <a:t>(в том </a:t>
            </a:r>
            <a:r>
              <a:rPr lang="ru-RU" dirty="0" smtClean="0"/>
              <a:t>числе на </a:t>
            </a:r>
            <a:r>
              <a:rPr lang="ru-RU" dirty="0"/>
              <a:t>массовых </a:t>
            </a:r>
            <a:r>
              <a:rPr lang="ru-RU" dirty="0" smtClean="0"/>
              <a:t>онлайн-курсах)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Шовкопляс Григорий, </a:t>
            </a:r>
            <a:r>
              <a:rPr lang="ru-RU" dirty="0" smtClean="0"/>
              <a:t>М3439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953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Существуют онлайн-курсы, кружки и т.п.</a:t>
            </a:r>
          </a:p>
          <a:p>
            <a:r>
              <a:rPr lang="ru-RU" dirty="0"/>
              <a:t>Учащиеся отправляют код в тестирующую систему, получают </a:t>
            </a:r>
            <a:r>
              <a:rPr lang="ru-RU" dirty="0" smtClean="0"/>
              <a:t>вердикты</a:t>
            </a:r>
            <a:endParaRPr lang="ru-RU" dirty="0"/>
          </a:p>
          <a:p>
            <a:r>
              <a:rPr lang="ru-RU" dirty="0"/>
              <a:t>Нередко вердикты не устраивают учащихся, но самостоятельно найти ошибку они не имеют желания или </a:t>
            </a:r>
            <a:r>
              <a:rPr lang="ru-RU" dirty="0" smtClean="0"/>
              <a:t>возможности</a:t>
            </a:r>
            <a:endParaRPr lang="ru-RU" dirty="0"/>
          </a:p>
          <a:p>
            <a:r>
              <a:rPr lang="ru-RU" dirty="0"/>
              <a:t>Просят преподавателя о </a:t>
            </a:r>
            <a:r>
              <a:rPr lang="ru-RU" dirty="0" smtClean="0"/>
              <a:t>помощи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проблемы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Шовкопляс Григорий, </a:t>
            </a:r>
            <a:r>
              <a:rPr lang="ru-RU" dirty="0" smtClean="0"/>
              <a:t>М3439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30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Число преподавателей обычно существенно меньше числа учащихся</a:t>
            </a:r>
            <a:r>
              <a:rPr lang="ru-RU" dirty="0" smtClean="0"/>
              <a:t>. Например на онлайн-курсе Максима </a:t>
            </a:r>
            <a:r>
              <a:rPr lang="ru-RU" dirty="0" err="1" smtClean="0"/>
              <a:t>Буздалова</a:t>
            </a:r>
            <a:r>
              <a:rPr lang="ru-RU" dirty="0"/>
              <a:t> </a:t>
            </a:r>
            <a:r>
              <a:rPr lang="ru-RU" dirty="0" smtClean="0"/>
              <a:t>около 60</a:t>
            </a:r>
            <a:r>
              <a:rPr lang="en-US" dirty="0" smtClean="0"/>
              <a:t>k</a:t>
            </a:r>
            <a:r>
              <a:rPr lang="ru-RU" dirty="0" smtClean="0"/>
              <a:t> учащихся за последние два выпуска</a:t>
            </a:r>
            <a:endParaRPr lang="ru-RU" dirty="0"/>
          </a:p>
          <a:p>
            <a:r>
              <a:rPr lang="ru-RU" dirty="0"/>
              <a:t>Часто, чтобы найти даже самую маленькую ошибку в программе, нужно потратить много </a:t>
            </a:r>
            <a:r>
              <a:rPr lang="ru-RU" dirty="0" smtClean="0"/>
              <a:t>времени</a:t>
            </a:r>
            <a:endParaRPr lang="ru-RU" dirty="0"/>
          </a:p>
          <a:p>
            <a:r>
              <a:rPr lang="ru-RU" dirty="0"/>
              <a:t>Для повышения продуктивности обучения, хочется внести автоматизации в процесс </a:t>
            </a:r>
            <a:r>
              <a:rPr lang="ru-RU" dirty="0" smtClean="0"/>
              <a:t>помощи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проблемы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Шовкопляс Григорий, </a:t>
            </a:r>
            <a:r>
              <a:rPr lang="ru-RU" dirty="0" smtClean="0"/>
              <a:t>М3439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271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Имеем базу данных вердиктов всех посылок, по каждой </a:t>
            </a:r>
            <a:r>
              <a:rPr lang="ru-RU" dirty="0" smtClean="0"/>
              <a:t>задаче</a:t>
            </a:r>
            <a:endParaRPr lang="ru-RU" dirty="0"/>
          </a:p>
          <a:p>
            <a:r>
              <a:rPr lang="ru-RU" dirty="0"/>
              <a:t>Ошибки очень часто </a:t>
            </a:r>
            <a:r>
              <a:rPr lang="ru-RU" dirty="0" smtClean="0"/>
              <a:t>повторяются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Предпосылки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Шовкопляс Григорий, </a:t>
            </a:r>
            <a:r>
              <a:rPr lang="ru-RU" dirty="0" smtClean="0"/>
              <a:t>М3439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08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Идейные</a:t>
            </a:r>
            <a:endParaRPr lang="en-US" dirty="0" smtClean="0"/>
          </a:p>
          <a:p>
            <a:pPr lvl="1"/>
            <a:r>
              <a:rPr lang="ru-RU" sz="2000" dirty="0" smtClean="0"/>
              <a:t>Неправильная интерпретация условия, выбор некорректного алгоритма решения</a:t>
            </a:r>
          </a:p>
          <a:p>
            <a:r>
              <a:rPr lang="ru-RU" dirty="0" smtClean="0"/>
              <a:t>Неэффективный выбор алгоритма</a:t>
            </a:r>
          </a:p>
          <a:p>
            <a:pPr lvl="1"/>
            <a:r>
              <a:rPr lang="ru-RU" sz="2000" dirty="0" smtClean="0"/>
              <a:t>Корректный алгоритм с неправильной асимптотикой</a:t>
            </a:r>
          </a:p>
          <a:p>
            <a:r>
              <a:rPr lang="ru-RU" dirty="0" smtClean="0"/>
              <a:t>Неаккуратная реализация</a:t>
            </a:r>
          </a:p>
          <a:p>
            <a:pPr lvl="1"/>
            <a:r>
              <a:rPr lang="ru-RU" sz="2000" dirty="0" smtClean="0"/>
              <a:t>Неоптимальный ввод, неоптимальные СД и т.п.</a:t>
            </a:r>
          </a:p>
          <a:p>
            <a:r>
              <a:rPr lang="ru-RU" dirty="0" smtClean="0"/>
              <a:t>Нерассмотренные случаи</a:t>
            </a:r>
          </a:p>
          <a:p>
            <a:r>
              <a:rPr lang="ru-RU" dirty="0" smtClean="0"/>
              <a:t>«Мелкие»</a:t>
            </a:r>
          </a:p>
          <a:p>
            <a:pPr lvl="1"/>
            <a:r>
              <a:rPr lang="ru-RU" sz="2000" dirty="0" smtClean="0"/>
              <a:t>Неправильные типы, константы и т.п.</a:t>
            </a:r>
          </a:p>
          <a:p>
            <a:pPr marL="0" indent="0">
              <a:buNone/>
            </a:pPr>
            <a:r>
              <a:rPr lang="ru-RU" dirty="0" smtClean="0"/>
              <a:t>Сфокусируемся именно на «мелких».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ошибок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Шовкопляс Григорий, </a:t>
            </a:r>
            <a:r>
              <a:rPr lang="ru-RU" dirty="0" smtClean="0"/>
              <a:t>М3439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728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Automated software transplantation</a:t>
            </a:r>
            <a:endParaRPr lang="ru-RU" dirty="0" smtClean="0"/>
          </a:p>
          <a:p>
            <a:pPr lvl="1"/>
            <a:r>
              <a:rPr lang="ru-RU" dirty="0" smtClean="0"/>
              <a:t>«пересадка» функциональности из одной программы в другую, путем выделения нужного «органа» и всех его зависимостей и переноса его в новое место</a:t>
            </a:r>
            <a:endParaRPr lang="en-US" dirty="0" smtClean="0"/>
          </a:p>
          <a:p>
            <a:r>
              <a:rPr lang="ru-RU" dirty="0" smtClean="0"/>
              <a:t>Система поиска плагиата</a:t>
            </a:r>
          </a:p>
          <a:p>
            <a:pPr lvl="1"/>
            <a:r>
              <a:rPr lang="ru-RU" dirty="0" smtClean="0"/>
              <a:t>Поиск плагиата на основе анализа синтаксических деревьев</a:t>
            </a:r>
          </a:p>
          <a:p>
            <a:pPr lvl="1"/>
            <a:r>
              <a:rPr lang="ru-RU" dirty="0" smtClean="0"/>
              <a:t>Ищет меру похожести двух программ</a:t>
            </a:r>
          </a:p>
          <a:p>
            <a:pPr lvl="1"/>
            <a:r>
              <a:rPr lang="ru-RU" dirty="0" smtClean="0"/>
              <a:t>Но нужно искать похожесть двух алгоритмов реализованных двумя разными людьми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смежной области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Шовкопляс Григорий, </a:t>
            </a:r>
            <a:r>
              <a:rPr lang="ru-RU" dirty="0" smtClean="0"/>
              <a:t>М3439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346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Синтаксический анализ текста программ</a:t>
            </a:r>
          </a:p>
          <a:p>
            <a:pPr lvl="1"/>
            <a:r>
              <a:rPr lang="en-US" dirty="0" smtClean="0"/>
              <a:t>ANTLR</a:t>
            </a:r>
            <a:endParaRPr lang="ru-RU" dirty="0"/>
          </a:p>
          <a:p>
            <a:pPr lvl="1"/>
            <a:r>
              <a:rPr lang="ru-RU" dirty="0" smtClean="0"/>
              <a:t>Разработка дерева разбора с нужной функциональности</a:t>
            </a:r>
          </a:p>
          <a:p>
            <a:r>
              <a:rPr lang="ru-RU" dirty="0" smtClean="0"/>
              <a:t>Работа с деревьями разбора</a:t>
            </a:r>
          </a:p>
          <a:p>
            <a:pPr lvl="1"/>
            <a:r>
              <a:rPr lang="ru-RU" dirty="0" smtClean="0"/>
              <a:t>Структура исправления</a:t>
            </a:r>
          </a:p>
          <a:p>
            <a:pPr lvl="1"/>
            <a:r>
              <a:rPr lang="ru-RU" dirty="0" smtClean="0"/>
              <a:t>Поиск исправления</a:t>
            </a:r>
          </a:p>
          <a:p>
            <a:r>
              <a:rPr lang="ru-RU" dirty="0" smtClean="0"/>
              <a:t>Применение исправления</a:t>
            </a:r>
          </a:p>
          <a:p>
            <a:pPr lvl="1"/>
            <a:r>
              <a:rPr lang="ru-RU" dirty="0" smtClean="0"/>
              <a:t>«Похожесть»</a:t>
            </a:r>
          </a:p>
          <a:p>
            <a:pPr lvl="1"/>
            <a:r>
              <a:rPr lang="ru-RU" dirty="0" smtClean="0"/>
              <a:t>Как именно применять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задачи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Шовкопляс Григорий, </a:t>
            </a:r>
            <a:r>
              <a:rPr lang="ru-RU" dirty="0" smtClean="0"/>
              <a:t>М3439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346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Рассматриваем «мелкие» ошибки</a:t>
            </a:r>
          </a:p>
          <a:p>
            <a:pPr lvl="1"/>
            <a:r>
              <a:rPr lang="ru-RU" dirty="0" smtClean="0"/>
              <a:t>Поиск любых это неразрешимая задача</a:t>
            </a:r>
          </a:p>
          <a:p>
            <a:pPr lvl="1"/>
            <a:r>
              <a:rPr lang="ru-RU" dirty="0" smtClean="0"/>
              <a:t>Мелкие понятно, как комментировать</a:t>
            </a:r>
          </a:p>
          <a:p>
            <a:pPr lvl="1"/>
            <a:r>
              <a:rPr lang="ru-RU" dirty="0" smtClean="0"/>
              <a:t>Часто повторяются, легче допустить</a:t>
            </a:r>
          </a:p>
          <a:p>
            <a:r>
              <a:rPr lang="ru-RU" dirty="0" smtClean="0"/>
              <a:t>Не рассматриваем зависимости</a:t>
            </a:r>
          </a:p>
          <a:p>
            <a:pPr lvl="1"/>
            <a:r>
              <a:rPr lang="ru-RU" dirty="0" smtClean="0"/>
              <a:t>Для рассмотрения нужен семантический анализ</a:t>
            </a:r>
          </a:p>
          <a:p>
            <a:r>
              <a:rPr lang="ru-RU" dirty="0" smtClean="0"/>
              <a:t>Исследование для подмножества конкретного языка программирования: Паскаль</a:t>
            </a:r>
          </a:p>
          <a:p>
            <a:pPr lvl="1"/>
            <a:r>
              <a:rPr lang="ru-RU" dirty="0" smtClean="0"/>
              <a:t>Простой в интеграции</a:t>
            </a:r>
          </a:p>
          <a:p>
            <a:pPr lvl="1"/>
            <a:r>
              <a:rPr lang="ru-RU" dirty="0" smtClean="0"/>
              <a:t> </a:t>
            </a:r>
            <a:r>
              <a:rPr lang="ru-RU" dirty="0"/>
              <a:t>И</a:t>
            </a:r>
            <a:r>
              <a:rPr lang="ru-RU" dirty="0" smtClean="0"/>
              <a:t>спользуется для начального обучения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Допущения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Шовкопляс Григорий, </a:t>
            </a:r>
            <a:r>
              <a:rPr lang="ru-RU" dirty="0" smtClean="0"/>
              <a:t>М3439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39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Тестирование метода </a:t>
            </a:r>
            <a:r>
              <a:rPr lang="en-US" dirty="0" err="1" smtClean="0"/>
              <a:t>toString</a:t>
            </a:r>
            <a:r>
              <a:rPr lang="en-US" dirty="0" smtClean="0"/>
              <a:t> </a:t>
            </a:r>
            <a:r>
              <a:rPr lang="ru-RU" dirty="0" err="1" smtClean="0"/>
              <a:t>самописной</a:t>
            </a:r>
            <a:r>
              <a:rPr lang="ru-RU" dirty="0" smtClean="0"/>
              <a:t> структуры данных</a:t>
            </a:r>
          </a:p>
          <a:p>
            <a:pPr lvl="1"/>
            <a:r>
              <a:rPr lang="ru-RU" dirty="0" smtClean="0"/>
              <a:t>Проверяем, что программа корректно переводится в дерево разбора и обратно в код</a:t>
            </a:r>
          </a:p>
          <a:p>
            <a:pPr lvl="1"/>
            <a:r>
              <a:rPr lang="ru-RU" dirty="0" smtClean="0"/>
              <a:t>47 из 50 корректны</a:t>
            </a:r>
          </a:p>
          <a:p>
            <a:pPr lvl="1"/>
            <a:r>
              <a:rPr lang="ru-RU" dirty="0" smtClean="0"/>
              <a:t>Остальные содержат нереализованную функциональность, которую можно добавить в дальнейшем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Шовкопляс Григорий, </a:t>
            </a:r>
            <a:r>
              <a:rPr lang="ru-RU" dirty="0" smtClean="0"/>
              <a:t>М3439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34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7613</TotalTime>
  <Words>624</Words>
  <Application>Microsoft Office PowerPoint</Application>
  <PresentationFormat>Экран (4:3)</PresentationFormat>
  <Paragraphs>127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0" baseType="lpstr">
      <vt:lpstr>Cover</vt:lpstr>
      <vt:lpstr>1_Cover</vt:lpstr>
      <vt:lpstr>Синтез исправлений для неверных решений олимпиадных задач по программированию</vt:lpstr>
      <vt:lpstr>Постановка проблемы</vt:lpstr>
      <vt:lpstr>Постановка проблемы</vt:lpstr>
      <vt:lpstr>Предпосылки</vt:lpstr>
      <vt:lpstr>Классификация ошибок</vt:lpstr>
      <vt:lpstr>Обзор смежной области</vt:lpstr>
      <vt:lpstr>Решение задачи</vt:lpstr>
      <vt:lpstr>Допущения</vt:lpstr>
      <vt:lpstr>Тестирование</vt:lpstr>
      <vt:lpstr>Тестирование</vt:lpstr>
      <vt:lpstr>Тестирование</vt:lpstr>
      <vt:lpstr>Тестирование</vt:lpstr>
      <vt:lpstr>Тестирование</vt:lpstr>
      <vt:lpstr>Тестирование</vt:lpstr>
      <vt:lpstr>Средний diff решений по тестам</vt:lpstr>
      <vt:lpstr>Тестирование</vt:lpstr>
      <vt:lpstr>Фрагменты программ для примера</vt:lpstr>
      <vt:lpstr>Результаты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GShark</cp:lastModifiedBy>
  <cp:revision>137</cp:revision>
  <dcterms:created xsi:type="dcterms:W3CDTF">2014-06-27T12:30:22Z</dcterms:created>
  <dcterms:modified xsi:type="dcterms:W3CDTF">2017-06-20T23:29:20Z</dcterms:modified>
</cp:coreProperties>
</file>