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71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2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 autoAdjust="0"/>
    <p:restoredTop sz="94637" autoAdjust="0"/>
  </p:normalViewPr>
  <p:slideViewPr>
    <p:cSldViewPr snapToGrid="0" snapToObjects="1">
      <p:cViewPr>
        <p:scale>
          <a:sx n="73" d="100"/>
          <a:sy n="73" d="100"/>
        </p:scale>
        <p:origin x="-2712" y="-90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1EC2FCB-D78A-4AA0-BCB0-E42157B30541}" type="datetimeFigureOut">
              <a:rPr lang="en-US"/>
              <a:pPr>
                <a:defRPr/>
              </a:pPr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9138BB1-BED3-4B6C-8370-19FCB4E4C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02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367F8FD-C5A0-441B-845C-1DF88032F268}" type="datetimeFigureOut">
              <a:rPr lang="en-US"/>
              <a:pPr>
                <a:defRPr/>
              </a:pPr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B39DAEA-20D4-4F40-A2E7-50249204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:бе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329895"/>
            <a:ext cx="8464732" cy="1985292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6571" y="3429000"/>
            <a:ext cx="8464731" cy="2723606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1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26571" y="6252709"/>
            <a:ext cx="8464732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: син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1329926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4140926"/>
            <a:ext cx="8229600" cy="1959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7200" y="6200458"/>
            <a:ext cx="8229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907177"/>
            <a:ext cx="8229601" cy="4218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7524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08461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Первый уровень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Пятый уровень</a:t>
            </a:r>
          </a:p>
          <a:p>
            <a:pPr lvl="4"/>
            <a:r>
              <a:rPr lang="ru-RU" smtClean="0"/>
              <a:t>Шестой уровень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US" sz="1400" dirty="0" err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49277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Заголовок</a:t>
            </a:r>
            <a:endParaRPr lang="en-US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67990"/>
            <a:ext cx="8227996" cy="425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Первый уровень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Пятый уровень</a:t>
            </a:r>
          </a:p>
          <a:p>
            <a:pPr lvl="4"/>
            <a:r>
              <a:rPr lang="ru-RU" smtClean="0"/>
              <a:t>Шестой уровень</a:t>
            </a:r>
            <a:endParaRPr lang="en-US" smtClean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188" y="5511800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833681" y="6283764"/>
            <a:ext cx="97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8677C56-5C41-4635-ACE6-0F38DB45E313}" type="slidenum">
              <a:rPr lang="ru-RU" sz="2000" baseline="0" smtClean="0"/>
              <a:pPr/>
              <a:t>‹#›</a:t>
            </a:fld>
            <a:r>
              <a:rPr lang="en-US" sz="2000" baseline="0" dirty="0" smtClean="0"/>
              <a:t> </a:t>
            </a:r>
            <a:r>
              <a:rPr lang="en-US" sz="2000" baseline="0" dirty="0" smtClean="0"/>
              <a:t>/ 11</a:t>
            </a:r>
            <a:endParaRPr lang="ru-RU" sz="2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31" r:id="rId3"/>
    <p:sldLayoutId id="2147483732" r:id="rId4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Синтез исправлений для неверных решений олимпиадных задач по программированию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Шовкопляс Григорий Филиппович, М3439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Буздалов</a:t>
            </a:r>
            <a:r>
              <a:rPr lang="ru-RU" dirty="0"/>
              <a:t> М.В., к.т.н., доцент кафедры КТ</a:t>
            </a:r>
          </a:p>
          <a:p>
            <a:r>
              <a:rPr lang="ru-RU" dirty="0"/>
              <a:t>Рецензент: </a:t>
            </a:r>
            <a:r>
              <a:rPr lang="ru-RU" dirty="0" err="1"/>
              <a:t>Муцянко</a:t>
            </a:r>
            <a:r>
              <a:rPr lang="ru-RU" dirty="0"/>
              <a:t> М.С.,  магистр, </a:t>
            </a:r>
            <a:endParaRPr lang="en-US" dirty="0" smtClean="0"/>
          </a:p>
          <a:p>
            <a:r>
              <a:rPr lang="ru-RU" dirty="0" smtClean="0"/>
              <a:t>программист </a:t>
            </a:r>
            <a:r>
              <a:rPr lang="ru-RU" dirty="0"/>
              <a:t>ООО «</a:t>
            </a:r>
            <a:r>
              <a:rPr lang="ru-RU" dirty="0" err="1"/>
              <a:t>ИнтеллиДжей</a:t>
            </a:r>
            <a:r>
              <a:rPr lang="ru-RU" dirty="0"/>
              <a:t> </a:t>
            </a:r>
            <a:r>
              <a:rPr lang="ru-RU" dirty="0" err="1"/>
              <a:t>Лабс</a:t>
            </a:r>
            <a:r>
              <a:rPr lang="ru-RU" dirty="0"/>
              <a:t>»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Санкт-Петербург, 2017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Получаем метод, в перспективе готовый к внедрению в </a:t>
            </a:r>
            <a:r>
              <a:rPr lang="en-US" dirty="0" smtClean="0"/>
              <a:t>PCMS2 </a:t>
            </a:r>
            <a:r>
              <a:rPr lang="ru-RU" dirty="0" smtClean="0"/>
              <a:t>при помощи плагина</a:t>
            </a:r>
          </a:p>
          <a:p>
            <a:r>
              <a:rPr lang="ru-RU" dirty="0" smtClean="0"/>
              <a:t>Метод работает для всех популярных ошибок</a:t>
            </a:r>
          </a:p>
          <a:p>
            <a:r>
              <a:rPr lang="ru-RU" dirty="0" smtClean="0"/>
              <a:t>Во время тестирования была исправлена </a:t>
            </a:r>
            <a:r>
              <a:rPr lang="ru-RU" dirty="0" err="1" smtClean="0"/>
              <a:t>отностительно</a:t>
            </a:r>
            <a:r>
              <a:rPr lang="ru-RU" dirty="0" smtClean="0"/>
              <a:t> непопулярная ошибка «</a:t>
            </a:r>
            <a:r>
              <a:rPr lang="en-US" dirty="0" smtClean="0"/>
              <a:t>to -&gt; </a:t>
            </a:r>
            <a:r>
              <a:rPr lang="en-US" dirty="0" err="1" smtClean="0"/>
              <a:t>downto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5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2017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Существуют онлайн-курсы, кружки и т.п.</a:t>
            </a:r>
          </a:p>
          <a:p>
            <a:r>
              <a:rPr lang="ru-RU" dirty="0"/>
              <a:t>Учащиеся отправляют код в тестирующую систему, получают вердикты.</a:t>
            </a:r>
          </a:p>
          <a:p>
            <a:r>
              <a:rPr lang="ru-RU" dirty="0"/>
              <a:t>Нередко вердикты не устраивают учащихся, но самостоятельно найти ошибку они не имеют желания или возможности.</a:t>
            </a:r>
          </a:p>
          <a:p>
            <a:r>
              <a:rPr lang="ru-RU" dirty="0"/>
              <a:t>Просят преподавателя о помощи.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0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Число преподавателей обычно существенно меньше числа учащихся</a:t>
            </a:r>
            <a:r>
              <a:rPr lang="ru-RU" dirty="0" smtClean="0"/>
              <a:t>. Например на онлайн-курсе Максима </a:t>
            </a:r>
            <a:r>
              <a:rPr lang="ru-RU" dirty="0" err="1" smtClean="0"/>
              <a:t>Буздалова</a:t>
            </a:r>
            <a:r>
              <a:rPr lang="ru-RU" dirty="0"/>
              <a:t> </a:t>
            </a:r>
            <a:r>
              <a:rPr lang="ru-RU" dirty="0" smtClean="0"/>
              <a:t>около 60</a:t>
            </a:r>
            <a:r>
              <a:rPr lang="en-US" dirty="0" smtClean="0"/>
              <a:t>k</a:t>
            </a:r>
            <a:r>
              <a:rPr lang="ru-RU" dirty="0" smtClean="0"/>
              <a:t> учащихся за последние два года.</a:t>
            </a:r>
            <a:endParaRPr lang="ru-RU" dirty="0"/>
          </a:p>
          <a:p>
            <a:r>
              <a:rPr lang="ru-RU" dirty="0"/>
              <a:t>Часто, чтобы найти даже самую маленькую ошибку в программе, нужно потратить много времени.</a:t>
            </a:r>
          </a:p>
          <a:p>
            <a:r>
              <a:rPr lang="ru-RU" dirty="0"/>
              <a:t>Для повышения продуктивности обучения, хочется внести автоматизации в процесс помощи.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7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Имеем базу данных вердиктов всех посылок, по каждой задаче.</a:t>
            </a:r>
          </a:p>
          <a:p>
            <a:r>
              <a:rPr lang="ru-RU" dirty="0"/>
              <a:t>Ошибки очень часто повторяются.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0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Идейные</a:t>
            </a:r>
          </a:p>
          <a:p>
            <a:r>
              <a:rPr lang="ru-RU" dirty="0" smtClean="0"/>
              <a:t>Неэффективный выбор алгоритма</a:t>
            </a:r>
          </a:p>
          <a:p>
            <a:r>
              <a:rPr lang="ru-RU" dirty="0" smtClean="0"/>
              <a:t>Неаккуратная реализация</a:t>
            </a:r>
          </a:p>
          <a:p>
            <a:r>
              <a:rPr lang="ru-RU" dirty="0" smtClean="0"/>
              <a:t>Нерассмотренные случаи</a:t>
            </a:r>
          </a:p>
          <a:p>
            <a:r>
              <a:rPr lang="ru-RU" dirty="0" smtClean="0"/>
              <a:t>«Мелкие»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Сфокусируемся именно на «мелких».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ошибок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2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Automated software transplantation</a:t>
            </a:r>
          </a:p>
          <a:p>
            <a:r>
              <a:rPr lang="ru-RU" dirty="0" smtClean="0"/>
              <a:t>Система поиска плагиата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смежной области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Синтаксический анализ текста программ</a:t>
            </a:r>
          </a:p>
          <a:p>
            <a:pPr lvl="1"/>
            <a:r>
              <a:rPr lang="en-US" dirty="0" smtClean="0"/>
              <a:t>ANTLR</a:t>
            </a:r>
            <a:endParaRPr lang="ru-RU" dirty="0"/>
          </a:p>
          <a:p>
            <a:pPr lvl="1"/>
            <a:r>
              <a:rPr lang="ru-RU" dirty="0" smtClean="0"/>
              <a:t>Разработка дерева разбора с нужной функциональности</a:t>
            </a:r>
          </a:p>
          <a:p>
            <a:r>
              <a:rPr lang="ru-RU" dirty="0" smtClean="0"/>
              <a:t>Работа с деревьями разбора</a:t>
            </a:r>
          </a:p>
          <a:p>
            <a:pPr lvl="1"/>
            <a:r>
              <a:rPr lang="ru-RU" dirty="0" smtClean="0"/>
              <a:t>Структура исправления</a:t>
            </a:r>
          </a:p>
          <a:p>
            <a:pPr lvl="1"/>
            <a:r>
              <a:rPr lang="ru-RU" dirty="0" smtClean="0"/>
              <a:t>Поиск исправления</a:t>
            </a:r>
          </a:p>
          <a:p>
            <a:r>
              <a:rPr lang="ru-RU" dirty="0" smtClean="0"/>
              <a:t>Применение исправления</a:t>
            </a:r>
          </a:p>
          <a:p>
            <a:pPr lvl="1"/>
            <a:r>
              <a:rPr lang="ru-RU" dirty="0" smtClean="0"/>
              <a:t>«Похожесть»</a:t>
            </a:r>
          </a:p>
          <a:p>
            <a:pPr lvl="1"/>
            <a:r>
              <a:rPr lang="ru-RU" dirty="0" smtClean="0"/>
              <a:t>Как именно применять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Рассматриваем «мелкие» ошибки.</a:t>
            </a:r>
          </a:p>
          <a:p>
            <a:r>
              <a:rPr lang="ru-RU" dirty="0" smtClean="0"/>
              <a:t>Не рассматриваем зависимости</a:t>
            </a:r>
          </a:p>
          <a:p>
            <a:r>
              <a:rPr lang="ru-RU" dirty="0" smtClean="0"/>
              <a:t>Исследование для подмножества конкретного языка программирования: Паскаль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3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Тестирование метода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ru-RU" dirty="0" err="1" smtClean="0"/>
              <a:t>самописной</a:t>
            </a:r>
            <a:r>
              <a:rPr lang="ru-RU" dirty="0" smtClean="0"/>
              <a:t> структуры данных</a:t>
            </a:r>
          </a:p>
          <a:p>
            <a:r>
              <a:rPr lang="ru-RU" dirty="0" smtClean="0"/>
              <a:t>Тестирование на популярных ошибках</a:t>
            </a:r>
          </a:p>
          <a:p>
            <a:pPr lvl="1"/>
            <a:r>
              <a:rPr lang="ru-RU" dirty="0"/>
              <a:t>Неправильные константы</a:t>
            </a:r>
          </a:p>
          <a:p>
            <a:pPr lvl="1"/>
            <a:r>
              <a:rPr lang="ru-RU" dirty="0"/>
              <a:t>Неправильные размерности массивов</a:t>
            </a:r>
          </a:p>
          <a:p>
            <a:pPr lvl="1"/>
            <a:r>
              <a:rPr lang="ru-RU" dirty="0"/>
              <a:t>Неправильный тип переменной</a:t>
            </a:r>
          </a:p>
          <a:p>
            <a:pPr lvl="1"/>
            <a:r>
              <a:rPr lang="ru-RU" dirty="0"/>
              <a:t>Потерянные ±1 в индексации</a:t>
            </a:r>
          </a:p>
          <a:p>
            <a:r>
              <a:rPr lang="ru-RU" dirty="0" err="1" smtClean="0"/>
              <a:t>Обфускация</a:t>
            </a:r>
            <a:endParaRPr lang="ru-RU" dirty="0" smtClean="0"/>
          </a:p>
          <a:p>
            <a:r>
              <a:rPr lang="ru-RU" dirty="0" smtClean="0"/>
              <a:t>Реальные данные (</a:t>
            </a:r>
            <a:r>
              <a:rPr lang="en-US" dirty="0" smtClean="0"/>
              <a:t>TODO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Шовкопляс Григорий, </a:t>
            </a:r>
            <a:r>
              <a:rPr lang="ru-RU" dirty="0" smtClean="0"/>
              <a:t>М3439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5619</TotalTime>
  <Words>331</Words>
  <Application>Microsoft Office PowerPoint</Application>
  <PresentationFormat>Экран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Cover</vt:lpstr>
      <vt:lpstr>1_Cover</vt:lpstr>
      <vt:lpstr>Синтез исправлений для неверных решений олимпиадных задач по программированию</vt:lpstr>
      <vt:lpstr>Постановка проблемы</vt:lpstr>
      <vt:lpstr>Постановка проблемы</vt:lpstr>
      <vt:lpstr>Предпосылки</vt:lpstr>
      <vt:lpstr>Классификация ошибок</vt:lpstr>
      <vt:lpstr>Обзор смежной области</vt:lpstr>
      <vt:lpstr>Решение задачи</vt:lpstr>
      <vt:lpstr>Допущения</vt:lpstr>
      <vt:lpstr>Тестирование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GShark</cp:lastModifiedBy>
  <cp:revision>109</cp:revision>
  <dcterms:created xsi:type="dcterms:W3CDTF">2014-06-27T12:30:22Z</dcterms:created>
  <dcterms:modified xsi:type="dcterms:W3CDTF">2017-06-07T17:20:13Z</dcterms:modified>
</cp:coreProperties>
</file>