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4" r:id="rId1"/>
  </p:sldMasterIdLst>
  <p:notesMasterIdLst>
    <p:notesMasterId r:id="rId14"/>
  </p:notesMasterIdLst>
  <p:sldIdLst>
    <p:sldId id="268" r:id="rId2"/>
    <p:sldId id="258" r:id="rId3"/>
    <p:sldId id="261" r:id="rId4"/>
    <p:sldId id="262" r:id="rId5"/>
    <p:sldId id="263" r:id="rId6"/>
    <p:sldId id="259" r:id="rId7"/>
    <p:sldId id="269" r:id="rId8"/>
    <p:sldId id="264" r:id="rId9"/>
    <p:sldId id="260" r:id="rId10"/>
    <p:sldId id="267" r:id="rId11"/>
    <p:sldId id="265" r:id="rId12"/>
    <p:sldId id="271"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8" autoAdjust="0"/>
    <p:restoredTop sz="94694" autoAdjust="0"/>
  </p:normalViewPr>
  <p:slideViewPr>
    <p:cSldViewPr snapToGrid="0" snapToObjects="1">
      <p:cViewPr varScale="1">
        <p:scale>
          <a:sx n="81" d="100"/>
          <a:sy n="81" d="100"/>
        </p:scale>
        <p:origin x="-1872"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15E2FE-4191-5740-A0F8-5EA787BB7D74}" type="datetimeFigureOut">
              <a:rPr lang="en-US" smtClean="0"/>
              <a:t>30/11/14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BE3F04-E8AE-1A4F-8798-0C0FD6690CF1}" type="slidenum">
              <a:rPr lang="en-US" smtClean="0"/>
              <a:t>‹#›</a:t>
            </a:fld>
            <a:endParaRPr lang="en-US"/>
          </a:p>
        </p:txBody>
      </p:sp>
    </p:spTree>
    <p:extLst>
      <p:ext uri="{BB962C8B-B14F-4D97-AF65-F5344CB8AC3E}">
        <p14:creationId xmlns:p14="http://schemas.microsoft.com/office/powerpoint/2010/main" val="175536946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E9767BB-7D1C-AD4B-83A5-495E4775FABB}" type="datetimeFigureOut">
              <a:rPr lang="en-US" smtClean="0"/>
              <a:t>30/11/14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A9310B-E014-D64C-B346-D9ECD9EBEFA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9767BB-7D1C-AD4B-83A5-495E4775FABB}" type="datetimeFigureOut">
              <a:rPr lang="en-US" smtClean="0"/>
              <a:t>30/11/14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A9310B-E014-D64C-B346-D9ECD9EBEFA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EE9767BB-7D1C-AD4B-83A5-495E4775FABB}" type="datetimeFigureOut">
              <a:rPr lang="en-US" smtClean="0"/>
              <a:t>30/11/14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A9310B-E014-D64C-B346-D9ECD9EBEFAB}" type="slidenum">
              <a:rPr lang="en-US" smtClean="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9767BB-7D1C-AD4B-83A5-495E4775FABB}" type="datetimeFigureOut">
              <a:rPr lang="en-US" smtClean="0"/>
              <a:t>30/11/14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A9310B-E014-D64C-B346-D9ECD9EBEFAB}"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9767BB-7D1C-AD4B-83A5-495E4775FABB}" type="datetimeFigureOut">
              <a:rPr lang="en-US" smtClean="0"/>
              <a:t>30/11/14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A9310B-E014-D64C-B346-D9ECD9EBEFA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EE9767BB-7D1C-AD4B-83A5-495E4775FABB}" type="datetimeFigureOut">
              <a:rPr lang="en-US" smtClean="0"/>
              <a:t>30/11/14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A9310B-E014-D64C-B346-D9ECD9EBEFAB}" type="slidenum">
              <a:rPr lang="en-US" smtClean="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E9767BB-7D1C-AD4B-83A5-495E4775FABB}" type="datetimeFigureOut">
              <a:rPr lang="en-US" smtClean="0"/>
              <a:t>30/11/14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A9310B-E014-D64C-B346-D9ECD9EBEFA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E9767BB-7D1C-AD4B-83A5-495E4775FABB}" type="datetimeFigureOut">
              <a:rPr lang="en-US" smtClean="0"/>
              <a:t>30/11/14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A9310B-E014-D64C-B346-D9ECD9EBEFA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EE9767BB-7D1C-AD4B-83A5-495E4775FABB}" type="datetimeFigureOut">
              <a:rPr lang="en-US" smtClean="0"/>
              <a:t>30/11/14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A9310B-E014-D64C-B346-D9ECD9EBEFA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EE9767BB-7D1C-AD4B-83A5-495E4775FABB}" type="datetimeFigureOut">
              <a:rPr lang="en-US" smtClean="0"/>
              <a:t>30/11/14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A9310B-E014-D64C-B346-D9ECD9EBEFAB}" type="slidenum">
              <a:rPr lang="en-US" smtClean="0"/>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9767BB-7D1C-AD4B-83A5-495E4775FABB}" type="datetimeFigureOut">
              <a:rPr lang="en-US" smtClean="0"/>
              <a:t>30/11/14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A9310B-E014-D64C-B346-D9ECD9EBEFAB}" type="slidenum">
              <a:rPr lang="en-US" smtClean="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EE9767BB-7D1C-AD4B-83A5-495E4775FABB}" type="datetimeFigureOut">
              <a:rPr lang="en-US" smtClean="0"/>
              <a:t>30/11/14</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55A9310B-E014-D64C-B346-D9ECD9EBEFAB}" type="slidenum">
              <a:rPr lang="en-US" smtClean="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normAutofit/>
          </a:bodyPr>
          <a:lstStyle/>
          <a:p>
            <a:r>
              <a:rPr lang="en-US" dirty="0">
                <a:latin typeface="Calibri"/>
                <a:cs typeface="Calibri"/>
              </a:rPr>
              <a:t>Software Defined Networking using </a:t>
            </a:r>
            <a:r>
              <a:rPr lang="en-US" dirty="0" smtClean="0">
                <a:latin typeface="Calibri"/>
                <a:cs typeface="Calibri"/>
              </a:rPr>
              <a:t>Frenetic</a:t>
            </a:r>
            <a:endParaRPr lang="en-US" dirty="0"/>
          </a:p>
        </p:txBody>
      </p:sp>
      <p:sp>
        <p:nvSpPr>
          <p:cNvPr id="9" name="Subtitle 8"/>
          <p:cNvSpPr>
            <a:spLocks noGrp="1"/>
          </p:cNvSpPr>
          <p:nvPr>
            <p:ph type="subTitle" idx="1"/>
          </p:nvPr>
        </p:nvSpPr>
        <p:spPr/>
        <p:txBody>
          <a:bodyPr/>
          <a:lstStyle/>
          <a:p>
            <a:r>
              <a:rPr lang="en-US" dirty="0" smtClean="0"/>
              <a:t>- Gunjan Sharma</a:t>
            </a:r>
            <a:endParaRPr lang="en-US" dirty="0"/>
          </a:p>
        </p:txBody>
      </p:sp>
    </p:spTree>
    <p:extLst>
      <p:ext uri="{BB962C8B-B14F-4D97-AF65-F5344CB8AC3E}">
        <p14:creationId xmlns:p14="http://schemas.microsoft.com/office/powerpoint/2010/main" val="874976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Frenetic continued..</a:t>
            </a:r>
            <a:endParaRPr lang="en-US" dirty="0"/>
          </a:p>
        </p:txBody>
      </p:sp>
      <p:sp>
        <p:nvSpPr>
          <p:cNvPr id="5" name="Content Placeholder 4"/>
          <p:cNvSpPr>
            <a:spLocks noGrp="1"/>
          </p:cNvSpPr>
          <p:nvPr>
            <p:ph sz="quarter" idx="13"/>
          </p:nvPr>
        </p:nvSpPr>
        <p:spPr>
          <a:xfrm>
            <a:off x="676655" y="1991348"/>
            <a:ext cx="3822192" cy="4135132"/>
          </a:xfrm>
        </p:spPr>
        <p:txBody>
          <a:bodyPr>
            <a:normAutofit fontScale="85000" lnSpcReduction="10000"/>
          </a:bodyPr>
          <a:lstStyle/>
          <a:p>
            <a:pPr marL="0" indent="0">
              <a:buNone/>
            </a:pPr>
            <a:r>
              <a:rPr lang="en-US" dirty="0"/>
              <a:t>A High-level </a:t>
            </a:r>
            <a:r>
              <a:rPr lang="en-US" dirty="0" smtClean="0"/>
              <a:t>Language </a:t>
            </a:r>
          </a:p>
          <a:p>
            <a:r>
              <a:rPr lang="en-US" dirty="0" smtClean="0"/>
              <a:t>High level abstraction</a:t>
            </a:r>
          </a:p>
          <a:p>
            <a:r>
              <a:rPr lang="en-US" dirty="0" smtClean="0"/>
              <a:t>Uses Network Query Language</a:t>
            </a:r>
          </a:p>
          <a:p>
            <a:r>
              <a:rPr lang="en-US" dirty="0" smtClean="0"/>
              <a:t>Support for Network Policy Management Libraries</a:t>
            </a:r>
          </a:p>
          <a:p>
            <a:endParaRPr lang="en-US" dirty="0"/>
          </a:p>
          <a:p>
            <a:pPr marL="0" indent="0">
              <a:buNone/>
            </a:pPr>
            <a:r>
              <a:rPr lang="en-US" dirty="0"/>
              <a:t>A Run-time </a:t>
            </a:r>
            <a:r>
              <a:rPr lang="en-US" dirty="0" smtClean="0"/>
              <a:t>System</a:t>
            </a:r>
          </a:p>
          <a:p>
            <a:r>
              <a:rPr lang="en-US" dirty="0" smtClean="0"/>
              <a:t> Supports single tier programming so it “sees every packet on the network”</a:t>
            </a:r>
          </a:p>
          <a:p>
            <a:r>
              <a:rPr lang="en-US" dirty="0" smtClean="0"/>
              <a:t>Deals </a:t>
            </a:r>
            <a:r>
              <a:rPr lang="en-US" dirty="0"/>
              <a:t>with asynchronous </a:t>
            </a:r>
            <a:r>
              <a:rPr lang="en-US" dirty="0" smtClean="0"/>
              <a:t>behavior</a:t>
            </a:r>
            <a:endParaRPr lang="en-US" dirty="0"/>
          </a:p>
        </p:txBody>
      </p:sp>
      <p:pic>
        <p:nvPicPr>
          <p:cNvPr id="7" name="Content Placeholder 6"/>
          <p:cNvPicPr>
            <a:picLocks noGrp="1"/>
          </p:cNvPicPr>
          <p:nvPr>
            <p:ph sz="quarter" idx="14"/>
          </p:nvPr>
        </p:nvPicPr>
        <p:blipFill>
          <a:blip r:embed="rId2">
            <a:extLst>
              <a:ext uri="{28A0092B-C50C-407E-A947-70E740481C1C}">
                <a14:useLocalDpi xmlns:a14="http://schemas.microsoft.com/office/drawing/2010/main" val="0"/>
              </a:ext>
            </a:extLst>
          </a:blip>
          <a:srcRect t="-6641" b="-6641"/>
          <a:stretch>
            <a:fillRect/>
          </a:stretch>
        </p:blipFill>
        <p:spPr bwMode="auto">
          <a:xfrm>
            <a:off x="4781550" y="1771650"/>
            <a:ext cx="3686175" cy="4354513"/>
          </a:xfrm>
          <a:prstGeom prst="rect">
            <a:avLst/>
          </a:prstGeom>
          <a:noFill/>
          <a:ln>
            <a:noFill/>
          </a:ln>
        </p:spPr>
      </p:pic>
    </p:spTree>
    <p:extLst>
      <p:ext uri="{BB962C8B-B14F-4D97-AF65-F5344CB8AC3E}">
        <p14:creationId xmlns:p14="http://schemas.microsoft.com/office/powerpoint/2010/main" val="4207427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pPr marL="0" indent="0" algn="just">
              <a:buNone/>
            </a:pPr>
            <a:r>
              <a:rPr lang="en-US" sz="3400" b="1" dirty="0" err="1">
                <a:latin typeface="Calibri"/>
                <a:cs typeface="Calibri"/>
              </a:rPr>
              <a:t>def</a:t>
            </a:r>
            <a:r>
              <a:rPr lang="en-US" sz="3400" b="1" dirty="0">
                <a:latin typeface="Calibri"/>
                <a:cs typeface="Calibri"/>
              </a:rPr>
              <a:t> </a:t>
            </a:r>
            <a:r>
              <a:rPr lang="en-US" sz="3400" b="1" dirty="0" err="1">
                <a:latin typeface="Calibri"/>
                <a:cs typeface="Calibri"/>
              </a:rPr>
              <a:t>web_query</a:t>
            </a:r>
            <a:r>
              <a:rPr lang="en-US" sz="3400" b="1" dirty="0">
                <a:latin typeface="Calibri"/>
                <a:cs typeface="Calibri"/>
              </a:rPr>
              <a:t>():</a:t>
            </a:r>
            <a:endParaRPr lang="en-IN" sz="3400" dirty="0">
              <a:latin typeface="Calibri"/>
              <a:cs typeface="Calibri"/>
            </a:endParaRPr>
          </a:p>
          <a:p>
            <a:pPr marL="0" indent="0" algn="just">
              <a:buNone/>
            </a:pPr>
            <a:r>
              <a:rPr lang="en-US" sz="3400" b="1" dirty="0">
                <a:latin typeface="Calibri"/>
                <a:cs typeface="Calibri"/>
              </a:rPr>
              <a:t>return \</a:t>
            </a:r>
            <a:endParaRPr lang="en-IN" sz="3400" dirty="0">
              <a:latin typeface="Calibri"/>
              <a:cs typeface="Calibri"/>
            </a:endParaRPr>
          </a:p>
          <a:p>
            <a:pPr marL="0" indent="0" algn="just">
              <a:buNone/>
            </a:pPr>
            <a:r>
              <a:rPr lang="en-US" sz="3400" b="1" dirty="0">
                <a:latin typeface="Calibri"/>
                <a:cs typeface="Calibri"/>
              </a:rPr>
              <a:t>(Select (sizes) * Where (</a:t>
            </a:r>
            <a:r>
              <a:rPr lang="en-US" sz="3400" b="1" dirty="0" err="1">
                <a:latin typeface="Calibri"/>
                <a:cs typeface="Calibri"/>
              </a:rPr>
              <a:t>inport_fp</a:t>
            </a:r>
            <a:r>
              <a:rPr lang="en-US" sz="3400" b="1" dirty="0">
                <a:latin typeface="Calibri"/>
                <a:cs typeface="Calibri"/>
              </a:rPr>
              <a:t>(2) &amp; </a:t>
            </a:r>
            <a:r>
              <a:rPr lang="en-US" sz="3400" b="1" dirty="0" err="1">
                <a:latin typeface="Calibri"/>
                <a:cs typeface="Calibri"/>
              </a:rPr>
              <a:t>srcport_fp</a:t>
            </a:r>
            <a:r>
              <a:rPr lang="en-US" sz="3400" b="1" dirty="0">
                <a:latin typeface="Calibri"/>
                <a:cs typeface="Calibri"/>
              </a:rPr>
              <a:t>(80))) * Every (30))</a:t>
            </a:r>
            <a:endParaRPr lang="en-IN" sz="3400" dirty="0">
              <a:latin typeface="Calibri"/>
              <a:cs typeface="Calibri"/>
            </a:endParaRPr>
          </a:p>
          <a:p>
            <a:pPr marL="0" indent="0" algn="just">
              <a:buNone/>
            </a:pPr>
            <a:endParaRPr lang="en-US" dirty="0" smtClean="0">
              <a:latin typeface="Calibri"/>
              <a:cs typeface="Calibri"/>
            </a:endParaRPr>
          </a:p>
          <a:p>
            <a:pPr marL="0" indent="0" algn="just">
              <a:buNone/>
            </a:pPr>
            <a:endParaRPr lang="en-US" dirty="0" smtClean="0">
              <a:latin typeface="Calibri"/>
              <a:cs typeface="Calibri"/>
            </a:endParaRPr>
          </a:p>
          <a:p>
            <a:pPr marL="514350" indent="-514350" algn="just">
              <a:buFont typeface="+mj-lt"/>
              <a:buAutoNum type="arabicPeriod"/>
            </a:pPr>
            <a:r>
              <a:rPr lang="en-US" dirty="0" smtClean="0">
                <a:latin typeface="Calibri"/>
                <a:cs typeface="Calibri"/>
              </a:rPr>
              <a:t>The </a:t>
            </a:r>
            <a:r>
              <a:rPr lang="en-US" dirty="0">
                <a:latin typeface="Calibri"/>
                <a:cs typeface="Calibri"/>
              </a:rPr>
              <a:t>first statement indicates that this is a definition of a method named </a:t>
            </a:r>
            <a:r>
              <a:rPr lang="en-US" dirty="0" err="1">
                <a:latin typeface="Calibri"/>
                <a:cs typeface="Calibri"/>
              </a:rPr>
              <a:t>web_query</a:t>
            </a:r>
            <a:r>
              <a:rPr lang="en-US" dirty="0">
                <a:latin typeface="Calibri"/>
                <a:cs typeface="Calibri"/>
              </a:rPr>
              <a:t>. </a:t>
            </a:r>
            <a:endParaRPr lang="en-US" dirty="0" smtClean="0">
              <a:latin typeface="Calibri"/>
              <a:cs typeface="Calibri"/>
            </a:endParaRPr>
          </a:p>
          <a:p>
            <a:pPr marL="514350" indent="-514350" algn="just">
              <a:buFont typeface="+mj-lt"/>
              <a:buAutoNum type="arabicPeriod"/>
            </a:pPr>
            <a:r>
              <a:rPr lang="en-US" dirty="0" smtClean="0">
                <a:latin typeface="Calibri"/>
                <a:cs typeface="Calibri"/>
              </a:rPr>
              <a:t>The </a:t>
            </a:r>
            <a:r>
              <a:rPr lang="en-US" dirty="0">
                <a:latin typeface="Calibri"/>
                <a:cs typeface="Calibri"/>
              </a:rPr>
              <a:t>second statement suggests that this method has a return type of stream of integers. </a:t>
            </a:r>
            <a:endParaRPr lang="en-US" dirty="0" smtClean="0">
              <a:latin typeface="Calibri"/>
              <a:cs typeface="Calibri"/>
            </a:endParaRPr>
          </a:p>
          <a:p>
            <a:pPr marL="514350" indent="-514350" algn="just">
              <a:buFont typeface="+mj-lt"/>
              <a:buAutoNum type="arabicPeriod"/>
            </a:pPr>
            <a:r>
              <a:rPr lang="en-US" dirty="0" smtClean="0">
                <a:latin typeface="Calibri"/>
                <a:cs typeface="Calibri"/>
              </a:rPr>
              <a:t>The </a:t>
            </a:r>
            <a:r>
              <a:rPr lang="en-US" dirty="0">
                <a:latin typeface="Calibri"/>
                <a:cs typeface="Calibri"/>
              </a:rPr>
              <a:t>third statement is a simple SQL type query; it selects all packets arriving on physical port 2 and from TCP source port 80. It sums the sizes of all such packets every 30 seconds and returns the stream of integers. The results of this type of query can be used for traffic analysis, for monitoring security and for decisions regarding forwarding policy. Using the following command we can simply print the results to a printer. </a:t>
            </a:r>
            <a:endParaRPr lang="en-IN" dirty="0">
              <a:latin typeface="Calibri"/>
              <a:cs typeface="Calibri"/>
            </a:endParaRPr>
          </a:p>
        </p:txBody>
      </p:sp>
      <p:sp>
        <p:nvSpPr>
          <p:cNvPr id="2" name="Title 1"/>
          <p:cNvSpPr>
            <a:spLocks noGrp="1"/>
          </p:cNvSpPr>
          <p:nvPr>
            <p:ph type="title"/>
          </p:nvPr>
        </p:nvSpPr>
        <p:spPr/>
        <p:txBody>
          <a:bodyPr/>
          <a:lstStyle/>
          <a:p>
            <a:pPr algn="just"/>
            <a:r>
              <a:rPr lang="en-US" dirty="0" smtClean="0">
                <a:latin typeface="Calibri"/>
                <a:cs typeface="Calibri"/>
              </a:rPr>
              <a:t>Example of Frenetic</a:t>
            </a:r>
            <a:endParaRPr lang="en-US" dirty="0">
              <a:latin typeface="Calibri"/>
              <a:cs typeface="Calibri"/>
            </a:endParaRPr>
          </a:p>
        </p:txBody>
      </p:sp>
    </p:spTree>
    <p:extLst>
      <p:ext uri="{BB962C8B-B14F-4D97-AF65-F5344CB8AC3E}">
        <p14:creationId xmlns:p14="http://schemas.microsoft.com/office/powerpoint/2010/main" val="4234340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normAutofit/>
          </a:bodyPr>
          <a:lstStyle/>
          <a:p>
            <a:r>
              <a:rPr lang="en-US" dirty="0" smtClean="0">
                <a:latin typeface="Calibri"/>
                <a:cs typeface="Calibri"/>
              </a:rPr>
              <a:t>Thank you !</a:t>
            </a:r>
            <a:endParaRPr lang="en-US" dirty="0"/>
          </a:p>
        </p:txBody>
      </p:sp>
    </p:spTree>
    <p:extLst>
      <p:ext uri="{BB962C8B-B14F-4D97-AF65-F5344CB8AC3E}">
        <p14:creationId xmlns:p14="http://schemas.microsoft.com/office/powerpoint/2010/main" val="664228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89667"/>
            <a:ext cx="8229600" cy="4525963"/>
          </a:xfrm>
        </p:spPr>
        <p:txBody>
          <a:bodyPr/>
          <a:lstStyle/>
          <a:p>
            <a:pPr algn="just"/>
            <a:endParaRPr lang="en-US" dirty="0" smtClean="0">
              <a:latin typeface="Calibri"/>
              <a:cs typeface="Calibri"/>
            </a:endParaRPr>
          </a:p>
          <a:p>
            <a:pPr algn="just"/>
            <a:endParaRPr lang="en-US" dirty="0">
              <a:latin typeface="Calibri"/>
              <a:cs typeface="Calibri"/>
            </a:endParaRPr>
          </a:p>
          <a:p>
            <a:pPr algn="just"/>
            <a:r>
              <a:rPr lang="en-US" dirty="0" smtClean="0">
                <a:latin typeface="Calibri"/>
                <a:cs typeface="Calibri"/>
              </a:rPr>
              <a:t>Software </a:t>
            </a:r>
            <a:r>
              <a:rPr lang="en-US" dirty="0">
                <a:latin typeface="Calibri"/>
                <a:cs typeface="Calibri"/>
              </a:rPr>
              <a:t>Defined Networking (SDN) provides an abstract layer over the physical network layer. This abstract layer acts as a controller and allows network administrators to have a programmable control of network traffic</a:t>
            </a:r>
            <a:r>
              <a:rPr lang="en-IN" dirty="0" smtClean="0">
                <a:effectLst/>
                <a:latin typeface="Calibri"/>
                <a:cs typeface="Calibri"/>
              </a:rPr>
              <a:t> </a:t>
            </a:r>
          </a:p>
          <a:p>
            <a:pPr algn="just"/>
            <a:endParaRPr lang="en-IN" dirty="0">
              <a:latin typeface="Calibri"/>
              <a:cs typeface="Calibri"/>
            </a:endParaRPr>
          </a:p>
          <a:p>
            <a:pPr algn="just"/>
            <a:r>
              <a:rPr lang="en-IN" dirty="0">
                <a:latin typeface="Calibri"/>
                <a:cs typeface="Calibri"/>
              </a:rPr>
              <a:t>SDN is a new network architecture that decouples the software that controls a network from the devices that implement it.</a:t>
            </a:r>
            <a:endParaRPr lang="en-US" dirty="0">
              <a:latin typeface="Calibri"/>
              <a:cs typeface="Calibri"/>
            </a:endParaRPr>
          </a:p>
        </p:txBody>
      </p:sp>
      <p:sp>
        <p:nvSpPr>
          <p:cNvPr id="2" name="Title 1"/>
          <p:cNvSpPr>
            <a:spLocks noGrp="1"/>
          </p:cNvSpPr>
          <p:nvPr>
            <p:ph type="title"/>
          </p:nvPr>
        </p:nvSpPr>
        <p:spPr/>
        <p:txBody>
          <a:bodyPr>
            <a:normAutofit/>
          </a:bodyPr>
          <a:lstStyle/>
          <a:p>
            <a:r>
              <a:rPr lang="en-US" sz="3200" dirty="0">
                <a:latin typeface="Calibri"/>
                <a:cs typeface="Calibri"/>
              </a:rPr>
              <a:t>What is SDN ?</a:t>
            </a:r>
          </a:p>
        </p:txBody>
      </p:sp>
    </p:spTree>
    <p:extLst>
      <p:ext uri="{BB962C8B-B14F-4D97-AF65-F5344CB8AC3E}">
        <p14:creationId xmlns:p14="http://schemas.microsoft.com/office/powerpoint/2010/main" val="4113983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l="3017" r="3017"/>
          <a:stretch>
            <a:fillRect/>
          </a:stretch>
        </p:blipFill>
        <p:spPr bwMode="auto">
          <a:xfrm>
            <a:off x="817786" y="2870277"/>
            <a:ext cx="7695187" cy="3621209"/>
          </a:xfrm>
          <a:prstGeom prst="rect">
            <a:avLst/>
          </a:prstGeom>
          <a:noFill/>
          <a:ln>
            <a:noFill/>
          </a:ln>
        </p:spPr>
      </p:pic>
      <p:sp>
        <p:nvSpPr>
          <p:cNvPr id="2" name="Title 1"/>
          <p:cNvSpPr>
            <a:spLocks noGrp="1"/>
          </p:cNvSpPr>
          <p:nvPr>
            <p:ph type="title"/>
          </p:nvPr>
        </p:nvSpPr>
        <p:spPr/>
        <p:txBody>
          <a:bodyPr/>
          <a:lstStyle/>
          <a:p>
            <a:pPr algn="just"/>
            <a:r>
              <a:rPr lang="en-US" dirty="0" smtClean="0">
                <a:latin typeface="Calibri"/>
                <a:cs typeface="Calibri"/>
              </a:rPr>
              <a:t>Traditional Network Versus SDN</a:t>
            </a:r>
            <a:endParaRPr lang="en-US" dirty="0">
              <a:latin typeface="Calibri"/>
              <a:cs typeface="Calibri"/>
            </a:endParaRPr>
          </a:p>
        </p:txBody>
      </p:sp>
    </p:spTree>
    <p:extLst>
      <p:ext uri="{BB962C8B-B14F-4D97-AF65-F5344CB8AC3E}">
        <p14:creationId xmlns:p14="http://schemas.microsoft.com/office/powerpoint/2010/main" val="1199202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728132" y="440266"/>
            <a:ext cx="8060267" cy="5554134"/>
          </a:xfrm>
          <a:prstGeom prst="rect">
            <a:avLst/>
          </a:prstGeom>
          <a:noFill/>
          <a:ln>
            <a:noFill/>
          </a:ln>
        </p:spPr>
      </p:pic>
      <p:sp>
        <p:nvSpPr>
          <p:cNvPr id="6" name="TextBox 5"/>
          <p:cNvSpPr txBox="1"/>
          <p:nvPr/>
        </p:nvSpPr>
        <p:spPr>
          <a:xfrm>
            <a:off x="3606800" y="5994400"/>
            <a:ext cx="2047894" cy="369332"/>
          </a:xfrm>
          <a:prstGeom prst="rect">
            <a:avLst/>
          </a:prstGeom>
          <a:noFill/>
        </p:spPr>
        <p:txBody>
          <a:bodyPr wrap="none" rtlCol="0">
            <a:spAutoFit/>
          </a:bodyPr>
          <a:lstStyle/>
          <a:p>
            <a:r>
              <a:rPr lang="en-US" dirty="0" smtClean="0"/>
              <a:t>Architecture of SDN</a:t>
            </a:r>
            <a:endParaRPr lang="en-US" dirty="0"/>
          </a:p>
        </p:txBody>
      </p:sp>
    </p:spTree>
    <p:extLst>
      <p:ext uri="{BB962C8B-B14F-4D97-AF65-F5344CB8AC3E}">
        <p14:creationId xmlns:p14="http://schemas.microsoft.com/office/powerpoint/2010/main" val="2073899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8667" y="491067"/>
            <a:ext cx="8348133" cy="5855230"/>
          </a:xfrm>
        </p:spPr>
        <p:txBody>
          <a:bodyPr>
            <a:normAutofit fontScale="85000" lnSpcReduction="10000"/>
          </a:bodyPr>
          <a:lstStyle/>
          <a:p>
            <a:pPr algn="just"/>
            <a:r>
              <a:rPr lang="en-US" dirty="0">
                <a:latin typeface="Calibri"/>
                <a:cs typeface="Calibri"/>
              </a:rPr>
              <a:t>1) </a:t>
            </a:r>
            <a:r>
              <a:rPr lang="en-US" u="sng" dirty="0">
                <a:latin typeface="Calibri"/>
                <a:cs typeface="Calibri"/>
              </a:rPr>
              <a:t>Control Plane</a:t>
            </a:r>
            <a:r>
              <a:rPr lang="en-US" dirty="0">
                <a:latin typeface="Calibri"/>
                <a:cs typeface="Calibri"/>
              </a:rPr>
              <a:t>: The control plane/controller presents an abstract view of the complete network infrastructure, enabling the administrator to apply custom policies/protocols across the network hardware. </a:t>
            </a:r>
            <a:r>
              <a:rPr lang="en-US" dirty="0" smtClean="0">
                <a:latin typeface="Calibri"/>
                <a:cs typeface="Calibri"/>
              </a:rPr>
              <a:t>Ex :The </a:t>
            </a:r>
            <a:r>
              <a:rPr lang="en-US" dirty="0">
                <a:latin typeface="Calibri"/>
                <a:cs typeface="Calibri"/>
              </a:rPr>
              <a:t>network operating system (NOX) controller is the most widely deployed controller.</a:t>
            </a:r>
            <a:endParaRPr lang="en-IN" dirty="0">
              <a:latin typeface="Calibri"/>
              <a:cs typeface="Calibri"/>
            </a:endParaRPr>
          </a:p>
          <a:p>
            <a:pPr marL="0" indent="0" algn="just">
              <a:buNone/>
            </a:pPr>
            <a:r>
              <a:rPr lang="en-US" dirty="0">
                <a:latin typeface="Calibri"/>
                <a:cs typeface="Calibri"/>
              </a:rPr>
              <a:t> </a:t>
            </a:r>
            <a:endParaRPr lang="en-IN" dirty="0">
              <a:latin typeface="Calibri"/>
              <a:cs typeface="Calibri"/>
            </a:endParaRPr>
          </a:p>
          <a:p>
            <a:pPr algn="just"/>
            <a:r>
              <a:rPr lang="en-US" dirty="0">
                <a:latin typeface="Calibri"/>
                <a:cs typeface="Calibri"/>
              </a:rPr>
              <a:t>2) </a:t>
            </a:r>
            <a:r>
              <a:rPr lang="en-US" u="sng" dirty="0">
                <a:latin typeface="Calibri"/>
                <a:cs typeface="Calibri"/>
              </a:rPr>
              <a:t>Northbound Application Interfaces</a:t>
            </a:r>
            <a:r>
              <a:rPr lang="en-US" dirty="0">
                <a:latin typeface="Calibri"/>
                <a:cs typeface="Calibri"/>
              </a:rPr>
              <a:t>: </a:t>
            </a:r>
            <a:r>
              <a:rPr lang="en-US" dirty="0" smtClean="0">
                <a:latin typeface="Calibri"/>
                <a:cs typeface="Calibri"/>
              </a:rPr>
              <a:t>They are </a:t>
            </a:r>
            <a:r>
              <a:rPr lang="en-US" dirty="0">
                <a:latin typeface="Calibri"/>
                <a:cs typeface="Calibri"/>
              </a:rPr>
              <a:t>the software interfaces between the software modules of the controller platform and the SDN applications running atop the network platform. These APIs expose universal network abstraction data models and functionality for use by network applications. The “northbound APIs” are open source-based.</a:t>
            </a:r>
            <a:endParaRPr lang="en-IN" dirty="0">
              <a:latin typeface="Calibri"/>
              <a:cs typeface="Calibri"/>
            </a:endParaRPr>
          </a:p>
          <a:p>
            <a:pPr marL="0" indent="0" algn="just">
              <a:buNone/>
            </a:pPr>
            <a:r>
              <a:rPr lang="en-US" dirty="0">
                <a:latin typeface="Calibri"/>
                <a:cs typeface="Calibri"/>
              </a:rPr>
              <a:t> </a:t>
            </a:r>
            <a:endParaRPr lang="en-IN" dirty="0">
              <a:latin typeface="Calibri"/>
              <a:cs typeface="Calibri"/>
            </a:endParaRPr>
          </a:p>
          <a:p>
            <a:pPr algn="just"/>
            <a:r>
              <a:rPr lang="en-US" dirty="0">
                <a:latin typeface="Calibri"/>
                <a:cs typeface="Calibri"/>
              </a:rPr>
              <a:t>3) </a:t>
            </a:r>
            <a:r>
              <a:rPr lang="en-US" u="sng" dirty="0">
                <a:latin typeface="Calibri"/>
                <a:cs typeface="Calibri"/>
              </a:rPr>
              <a:t>East-West Protocols</a:t>
            </a:r>
            <a:r>
              <a:rPr lang="en-US" dirty="0">
                <a:latin typeface="Calibri"/>
                <a:cs typeface="Calibri"/>
              </a:rPr>
              <a:t>: In the case of a multi-controller-based architecture, the East-West interface protocol manages interactions between the various controllers.</a:t>
            </a:r>
            <a:endParaRPr lang="en-IN" dirty="0">
              <a:latin typeface="Calibri"/>
              <a:cs typeface="Calibri"/>
            </a:endParaRPr>
          </a:p>
          <a:p>
            <a:pPr marL="0" indent="0" algn="just">
              <a:buNone/>
            </a:pPr>
            <a:r>
              <a:rPr lang="en-US" dirty="0">
                <a:latin typeface="Calibri"/>
                <a:cs typeface="Calibri"/>
              </a:rPr>
              <a:t> </a:t>
            </a:r>
            <a:endParaRPr lang="en-IN" dirty="0">
              <a:latin typeface="Calibri"/>
              <a:cs typeface="Calibri"/>
            </a:endParaRPr>
          </a:p>
          <a:p>
            <a:pPr algn="just"/>
            <a:r>
              <a:rPr lang="en-US" dirty="0">
                <a:latin typeface="Calibri"/>
                <a:cs typeface="Calibri"/>
              </a:rPr>
              <a:t>4) </a:t>
            </a:r>
            <a:r>
              <a:rPr lang="en-US" u="sng" dirty="0">
                <a:latin typeface="Calibri"/>
                <a:cs typeface="Calibri"/>
              </a:rPr>
              <a:t>Data Plane and Southbound Protocols</a:t>
            </a:r>
            <a:r>
              <a:rPr lang="en-US" dirty="0">
                <a:latin typeface="Calibri"/>
                <a:cs typeface="Calibri"/>
              </a:rPr>
              <a:t>: The data plane represents the forwarding hardware in the SDN network </a:t>
            </a:r>
            <a:r>
              <a:rPr lang="en-US" dirty="0" smtClean="0">
                <a:latin typeface="Calibri"/>
                <a:cs typeface="Calibri"/>
              </a:rPr>
              <a:t>architecture. They are </a:t>
            </a:r>
            <a:r>
              <a:rPr lang="en-US" dirty="0">
                <a:latin typeface="Calibri"/>
                <a:cs typeface="Calibri"/>
              </a:rPr>
              <a:t>protocols to control and manage the </a:t>
            </a:r>
            <a:r>
              <a:rPr lang="en-US" dirty="0" smtClean="0">
                <a:latin typeface="Calibri"/>
                <a:cs typeface="Calibri"/>
              </a:rPr>
              <a:t>interface </a:t>
            </a:r>
            <a:r>
              <a:rPr lang="en-US" dirty="0">
                <a:latin typeface="Calibri"/>
                <a:cs typeface="Calibri"/>
              </a:rPr>
              <a:t>between various pieces of network equipment. </a:t>
            </a:r>
            <a:r>
              <a:rPr lang="en-US" dirty="0" smtClean="0">
                <a:latin typeface="Calibri"/>
                <a:cs typeface="Calibri"/>
              </a:rPr>
              <a:t>Ex. </a:t>
            </a:r>
            <a:r>
              <a:rPr lang="en-US" dirty="0" err="1" smtClean="0">
                <a:latin typeface="Calibri"/>
                <a:cs typeface="Calibri"/>
              </a:rPr>
              <a:t>OpenFlow</a:t>
            </a:r>
            <a:r>
              <a:rPr lang="en-US" dirty="0" smtClean="0">
                <a:latin typeface="Calibri"/>
                <a:cs typeface="Calibri"/>
              </a:rPr>
              <a:t> protocol.</a:t>
            </a:r>
            <a:r>
              <a:rPr lang="en-IN" dirty="0" smtClean="0">
                <a:effectLst/>
                <a:latin typeface="Calibri"/>
                <a:cs typeface="Calibri"/>
              </a:rPr>
              <a:t> </a:t>
            </a:r>
            <a:endParaRPr lang="en-US" dirty="0">
              <a:latin typeface="Calibri"/>
              <a:cs typeface="Calibri"/>
            </a:endParaRPr>
          </a:p>
        </p:txBody>
      </p:sp>
    </p:spTree>
    <p:extLst>
      <p:ext uri="{BB962C8B-B14F-4D97-AF65-F5344CB8AC3E}">
        <p14:creationId xmlns:p14="http://schemas.microsoft.com/office/powerpoint/2010/main" val="2085846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algn="just"/>
            <a:r>
              <a:rPr lang="en-US" dirty="0" smtClean="0">
                <a:latin typeface="Calibri"/>
                <a:cs typeface="Calibri"/>
              </a:rPr>
              <a:t>Outcome of Research at Stanford &amp; University of California at Berkeley</a:t>
            </a:r>
          </a:p>
          <a:p>
            <a:pPr algn="just"/>
            <a:r>
              <a:rPr lang="en-US" dirty="0" err="1" smtClean="0">
                <a:latin typeface="Calibri"/>
                <a:cs typeface="Calibri"/>
              </a:rPr>
              <a:t>OpenFlow</a:t>
            </a:r>
            <a:r>
              <a:rPr lang="en-US" dirty="0" smtClean="0">
                <a:latin typeface="Calibri"/>
                <a:cs typeface="Calibri"/>
              </a:rPr>
              <a:t> </a:t>
            </a:r>
            <a:r>
              <a:rPr lang="en-US" dirty="0">
                <a:latin typeface="Calibri"/>
                <a:cs typeface="Calibri"/>
              </a:rPr>
              <a:t>is the protocol used for managing the southbound interface of the generalized SDN architecture. </a:t>
            </a:r>
            <a:endParaRPr lang="en-US" dirty="0" smtClean="0">
              <a:latin typeface="Calibri"/>
              <a:cs typeface="Calibri"/>
            </a:endParaRPr>
          </a:p>
          <a:p>
            <a:pPr algn="just"/>
            <a:r>
              <a:rPr lang="en-US" dirty="0" smtClean="0">
                <a:latin typeface="Calibri"/>
                <a:cs typeface="Calibri"/>
              </a:rPr>
              <a:t>It </a:t>
            </a:r>
            <a:r>
              <a:rPr lang="en-US" dirty="0">
                <a:latin typeface="Calibri"/>
                <a:cs typeface="Calibri"/>
              </a:rPr>
              <a:t>is the first standard interface defined to facilitate interaction between the control and data planes of the SDN architecture.</a:t>
            </a:r>
            <a:r>
              <a:rPr lang="en-IN" dirty="0" smtClean="0">
                <a:effectLst/>
                <a:latin typeface="Calibri"/>
                <a:cs typeface="Calibri"/>
              </a:rPr>
              <a:t> </a:t>
            </a:r>
          </a:p>
          <a:p>
            <a:pPr algn="just"/>
            <a:r>
              <a:rPr lang="en-US" dirty="0">
                <a:latin typeface="Calibri"/>
                <a:cs typeface="Calibri"/>
              </a:rPr>
              <a:t>The </a:t>
            </a:r>
            <a:r>
              <a:rPr lang="en-US" dirty="0" err="1">
                <a:latin typeface="Calibri"/>
                <a:cs typeface="Calibri"/>
              </a:rPr>
              <a:t>OpenFlow</a:t>
            </a:r>
            <a:r>
              <a:rPr lang="en-US" dirty="0">
                <a:latin typeface="Calibri"/>
                <a:cs typeface="Calibri"/>
              </a:rPr>
              <a:t> specification is controlled and defined by the nonprofit open network foundation (ONF), </a:t>
            </a:r>
          </a:p>
        </p:txBody>
      </p:sp>
      <p:sp>
        <p:nvSpPr>
          <p:cNvPr id="2" name="Title 1"/>
          <p:cNvSpPr>
            <a:spLocks noGrp="1"/>
          </p:cNvSpPr>
          <p:nvPr>
            <p:ph type="title"/>
          </p:nvPr>
        </p:nvSpPr>
        <p:spPr/>
        <p:txBody>
          <a:bodyPr/>
          <a:lstStyle/>
          <a:p>
            <a:pPr algn="just"/>
            <a:r>
              <a:rPr lang="en-US" dirty="0" smtClean="0">
                <a:latin typeface="Calibri"/>
                <a:cs typeface="Calibri"/>
              </a:rPr>
              <a:t>What is </a:t>
            </a:r>
            <a:r>
              <a:rPr lang="en-US" dirty="0" err="1" smtClean="0">
                <a:latin typeface="Calibri"/>
                <a:cs typeface="Calibri"/>
              </a:rPr>
              <a:t>OpenFlow</a:t>
            </a:r>
            <a:r>
              <a:rPr lang="en-US" dirty="0" smtClean="0">
                <a:latin typeface="Calibri"/>
                <a:cs typeface="Calibri"/>
              </a:rPr>
              <a:t> ?</a:t>
            </a:r>
            <a:endParaRPr lang="en-US" dirty="0">
              <a:latin typeface="Calibri"/>
              <a:cs typeface="Calibri"/>
            </a:endParaRPr>
          </a:p>
        </p:txBody>
      </p:sp>
    </p:spTree>
    <p:extLst>
      <p:ext uri="{BB962C8B-B14F-4D97-AF65-F5344CB8AC3E}">
        <p14:creationId xmlns:p14="http://schemas.microsoft.com/office/powerpoint/2010/main" val="977328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Processing of </a:t>
            </a:r>
            <a:r>
              <a:rPr lang="en-US" dirty="0" err="1" smtClean="0"/>
              <a:t>OpenFlow</a:t>
            </a:r>
            <a:endParaRPr lang="en-US" dirty="0"/>
          </a:p>
        </p:txBody>
      </p:sp>
      <p:pic>
        <p:nvPicPr>
          <p:cNvPr id="4" name="Content Placeholder 3"/>
          <p:cNvPicPr>
            <a:picLocks noGrp="1"/>
          </p:cNvPicPr>
          <p:nvPr>
            <p:ph sz="quarter" idx="13"/>
          </p:nvPr>
        </p:nvPicPr>
        <p:blipFill>
          <a:blip r:embed="rId2">
            <a:extLst>
              <a:ext uri="{28A0092B-C50C-407E-A947-70E740481C1C}">
                <a14:useLocalDpi xmlns:a14="http://schemas.microsoft.com/office/drawing/2010/main" val="0"/>
              </a:ext>
            </a:extLst>
          </a:blip>
          <a:srcRect l="13840" r="13840"/>
          <a:stretch>
            <a:fillRect/>
          </a:stretch>
        </p:blipFill>
        <p:spPr bwMode="auto">
          <a:prstGeom prst="rect">
            <a:avLst/>
          </a:prstGeom>
          <a:noFill/>
          <a:ln>
            <a:noFill/>
          </a:ln>
        </p:spPr>
      </p:pic>
      <p:sp>
        <p:nvSpPr>
          <p:cNvPr id="5" name="Content Placeholder 4"/>
          <p:cNvSpPr>
            <a:spLocks noGrp="1"/>
          </p:cNvSpPr>
          <p:nvPr>
            <p:ph sz="quarter" idx="14"/>
          </p:nvPr>
        </p:nvSpPr>
        <p:spPr/>
        <p:txBody>
          <a:bodyPr/>
          <a:lstStyle/>
          <a:p>
            <a:r>
              <a:rPr lang="en-US" dirty="0" smtClean="0"/>
              <a:t>Role of Switch</a:t>
            </a:r>
          </a:p>
          <a:p>
            <a:r>
              <a:rPr lang="en-US" dirty="0" smtClean="0"/>
              <a:t>Role of Controller</a:t>
            </a:r>
          </a:p>
          <a:p>
            <a:pPr marL="0" indent="0">
              <a:buNone/>
            </a:pPr>
            <a:r>
              <a:rPr lang="en-US" dirty="0" smtClean="0"/>
              <a:t>(Controller Handles only new or unexpected packets)</a:t>
            </a:r>
            <a:endParaRPr lang="en-US" dirty="0"/>
          </a:p>
        </p:txBody>
      </p:sp>
    </p:spTree>
    <p:extLst>
      <p:ext uri="{BB962C8B-B14F-4D97-AF65-F5344CB8AC3E}">
        <p14:creationId xmlns:p14="http://schemas.microsoft.com/office/powerpoint/2010/main" val="2150362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smtClean="0">
                <a:latin typeface="Calibri"/>
                <a:cs typeface="Calibri"/>
              </a:rPr>
              <a:t>Decoupling is not possible</a:t>
            </a:r>
            <a:r>
              <a:rPr lang="en-IN" dirty="0" smtClean="0">
                <a:effectLst/>
                <a:latin typeface="Calibri"/>
                <a:cs typeface="Calibri"/>
              </a:rPr>
              <a:t> </a:t>
            </a:r>
          </a:p>
          <a:p>
            <a:pPr algn="just"/>
            <a:r>
              <a:rPr lang="en-US" dirty="0">
                <a:latin typeface="Calibri"/>
                <a:cs typeface="Calibri"/>
              </a:rPr>
              <a:t>No higher layer of abstraction is present</a:t>
            </a:r>
            <a:r>
              <a:rPr lang="en-IN" dirty="0" smtClean="0">
                <a:effectLst/>
                <a:latin typeface="Calibri"/>
                <a:cs typeface="Calibri"/>
              </a:rPr>
              <a:t> </a:t>
            </a:r>
          </a:p>
          <a:p>
            <a:pPr algn="just"/>
            <a:r>
              <a:rPr lang="en-US" dirty="0" smtClean="0">
                <a:latin typeface="Calibri"/>
                <a:cs typeface="Calibri"/>
              </a:rPr>
              <a:t>Programs </a:t>
            </a:r>
            <a:r>
              <a:rPr lang="en-US" dirty="0">
                <a:latin typeface="Calibri"/>
                <a:cs typeface="Calibri"/>
              </a:rPr>
              <a:t>are susceptible to subtle network race conditions</a:t>
            </a:r>
            <a:r>
              <a:rPr lang="en-IN" dirty="0" smtClean="0">
                <a:effectLst/>
                <a:latin typeface="Calibri"/>
                <a:cs typeface="Calibri"/>
              </a:rPr>
              <a:t> </a:t>
            </a:r>
          </a:p>
          <a:p>
            <a:pPr algn="just"/>
            <a:r>
              <a:rPr lang="en-IN" dirty="0" smtClean="0">
                <a:latin typeface="Calibri"/>
                <a:cs typeface="Calibri"/>
              </a:rPr>
              <a:t>Packet handling rules from one module can affect the other</a:t>
            </a:r>
            <a:endParaRPr lang="en-US" dirty="0">
              <a:latin typeface="Calibri"/>
              <a:cs typeface="Calibri"/>
            </a:endParaRPr>
          </a:p>
        </p:txBody>
      </p:sp>
      <p:sp>
        <p:nvSpPr>
          <p:cNvPr id="2" name="Title 1"/>
          <p:cNvSpPr>
            <a:spLocks noGrp="1"/>
          </p:cNvSpPr>
          <p:nvPr>
            <p:ph type="title"/>
          </p:nvPr>
        </p:nvSpPr>
        <p:spPr/>
        <p:txBody>
          <a:bodyPr/>
          <a:lstStyle/>
          <a:p>
            <a:pPr algn="just"/>
            <a:r>
              <a:rPr lang="en-US" dirty="0" smtClean="0">
                <a:latin typeface="Calibri"/>
                <a:cs typeface="Calibri"/>
              </a:rPr>
              <a:t>Problems with </a:t>
            </a:r>
            <a:r>
              <a:rPr lang="en-US" dirty="0" err="1" smtClean="0">
                <a:latin typeface="Calibri"/>
                <a:cs typeface="Calibri"/>
              </a:rPr>
              <a:t>OpenFlow</a:t>
            </a:r>
            <a:endParaRPr lang="en-US" dirty="0">
              <a:latin typeface="Calibri"/>
              <a:cs typeface="Calibri"/>
            </a:endParaRPr>
          </a:p>
        </p:txBody>
      </p:sp>
    </p:spTree>
    <p:extLst>
      <p:ext uri="{BB962C8B-B14F-4D97-AF65-F5344CB8AC3E}">
        <p14:creationId xmlns:p14="http://schemas.microsoft.com/office/powerpoint/2010/main" val="3135332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dirty="0" smtClean="0">
                <a:latin typeface="Calibri"/>
                <a:cs typeface="Calibri"/>
              </a:rPr>
              <a:t>Frenetic </a:t>
            </a:r>
            <a:r>
              <a:rPr lang="en-US" dirty="0">
                <a:latin typeface="Calibri"/>
                <a:cs typeface="Calibri"/>
              </a:rPr>
              <a:t>is a language that </a:t>
            </a:r>
            <a:r>
              <a:rPr lang="en-US" dirty="0" smtClean="0">
                <a:latin typeface="Calibri"/>
                <a:cs typeface="Calibri"/>
              </a:rPr>
              <a:t>gives  a </a:t>
            </a:r>
            <a:r>
              <a:rPr lang="en-US" dirty="0">
                <a:latin typeface="Calibri"/>
                <a:cs typeface="Calibri"/>
              </a:rPr>
              <a:t>high level view of </a:t>
            </a:r>
            <a:r>
              <a:rPr lang="en-US" dirty="0" err="1">
                <a:latin typeface="Calibri"/>
                <a:cs typeface="Calibri"/>
              </a:rPr>
              <a:t>OpenFlow</a:t>
            </a:r>
            <a:r>
              <a:rPr lang="en-US" dirty="0">
                <a:latin typeface="Calibri"/>
                <a:cs typeface="Calibri"/>
              </a:rPr>
              <a:t> networks</a:t>
            </a:r>
            <a:r>
              <a:rPr lang="en-IN" dirty="0" smtClean="0">
                <a:effectLst/>
                <a:latin typeface="Calibri"/>
                <a:cs typeface="Calibri"/>
              </a:rPr>
              <a:t> </a:t>
            </a:r>
          </a:p>
          <a:p>
            <a:pPr algn="just"/>
            <a:r>
              <a:rPr lang="en-US" dirty="0">
                <a:latin typeface="Calibri"/>
                <a:cs typeface="Calibri"/>
              </a:rPr>
              <a:t>Frenetic aims to bridge </a:t>
            </a:r>
            <a:r>
              <a:rPr lang="en-US" dirty="0" smtClean="0">
                <a:latin typeface="Calibri"/>
                <a:cs typeface="Calibri"/>
              </a:rPr>
              <a:t>the gap between </a:t>
            </a:r>
            <a:r>
              <a:rPr lang="en-US" dirty="0" err="1" smtClean="0">
                <a:latin typeface="Calibri"/>
                <a:cs typeface="Calibri"/>
              </a:rPr>
              <a:t>OpenFlow</a:t>
            </a:r>
            <a:r>
              <a:rPr lang="en-US" dirty="0" smtClean="0">
                <a:latin typeface="Calibri"/>
                <a:cs typeface="Calibri"/>
              </a:rPr>
              <a:t> networks and their limitations</a:t>
            </a:r>
          </a:p>
          <a:p>
            <a:pPr marL="0" indent="0" algn="just">
              <a:buNone/>
            </a:pPr>
            <a:r>
              <a:rPr lang="en-US" dirty="0" smtClean="0">
                <a:latin typeface="Calibri"/>
                <a:cs typeface="Calibri"/>
              </a:rPr>
              <a:t>Advantages :</a:t>
            </a:r>
          </a:p>
          <a:p>
            <a:pPr algn="just"/>
            <a:r>
              <a:rPr lang="en-US" dirty="0">
                <a:latin typeface="Calibri"/>
                <a:cs typeface="Calibri"/>
              </a:rPr>
              <a:t>Declarative design</a:t>
            </a:r>
            <a:r>
              <a:rPr lang="en-IN" dirty="0" smtClean="0">
                <a:effectLst/>
                <a:latin typeface="Calibri"/>
                <a:cs typeface="Calibri"/>
              </a:rPr>
              <a:t> </a:t>
            </a:r>
          </a:p>
          <a:p>
            <a:pPr algn="just"/>
            <a:r>
              <a:rPr lang="en-US" dirty="0">
                <a:latin typeface="Calibri"/>
                <a:cs typeface="Calibri"/>
              </a:rPr>
              <a:t>Modular Design so only limited network-wide effects</a:t>
            </a:r>
            <a:r>
              <a:rPr lang="en-IN" dirty="0" smtClean="0">
                <a:effectLst/>
                <a:latin typeface="Calibri"/>
                <a:cs typeface="Calibri"/>
              </a:rPr>
              <a:t> </a:t>
            </a:r>
          </a:p>
          <a:p>
            <a:pPr algn="just"/>
            <a:r>
              <a:rPr lang="en-US" dirty="0">
                <a:latin typeface="Calibri"/>
                <a:cs typeface="Calibri"/>
              </a:rPr>
              <a:t>race-free semantics</a:t>
            </a:r>
            <a:r>
              <a:rPr lang="en-IN" dirty="0" smtClean="0">
                <a:effectLst/>
                <a:latin typeface="Calibri"/>
                <a:cs typeface="Calibri"/>
              </a:rPr>
              <a:t> </a:t>
            </a:r>
            <a:endParaRPr lang="en-US" dirty="0" smtClean="0">
              <a:latin typeface="Calibri"/>
              <a:cs typeface="Calibri"/>
            </a:endParaRPr>
          </a:p>
        </p:txBody>
      </p:sp>
      <p:sp>
        <p:nvSpPr>
          <p:cNvPr id="2" name="Title 1"/>
          <p:cNvSpPr>
            <a:spLocks noGrp="1"/>
          </p:cNvSpPr>
          <p:nvPr>
            <p:ph type="title"/>
          </p:nvPr>
        </p:nvSpPr>
        <p:spPr/>
        <p:txBody>
          <a:bodyPr/>
          <a:lstStyle/>
          <a:p>
            <a:pPr algn="just"/>
            <a:r>
              <a:rPr lang="en-US" dirty="0" smtClean="0">
                <a:latin typeface="Calibri"/>
                <a:cs typeface="Calibri"/>
              </a:rPr>
              <a:t>What is Frenetic ?</a:t>
            </a:r>
            <a:endParaRPr lang="en-US" dirty="0">
              <a:latin typeface="Calibri"/>
              <a:cs typeface="Calibri"/>
            </a:endParaRPr>
          </a:p>
        </p:txBody>
      </p:sp>
    </p:spTree>
    <p:extLst>
      <p:ext uri="{BB962C8B-B14F-4D97-AF65-F5344CB8AC3E}">
        <p14:creationId xmlns:p14="http://schemas.microsoft.com/office/powerpoint/2010/main" val="16253201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Waveform.thmx</Template>
  <TotalTime>459</TotalTime>
  <Words>488</Words>
  <Application>Microsoft Macintosh PowerPoint</Application>
  <PresentationFormat>On-screen Show (4:3)</PresentationFormat>
  <Paragraphs>57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Waveform</vt:lpstr>
      <vt:lpstr>Software Defined Networking using Frenetic</vt:lpstr>
      <vt:lpstr>What is SDN ?</vt:lpstr>
      <vt:lpstr>Traditional Network Versus SDN</vt:lpstr>
      <vt:lpstr>PowerPoint Presentation</vt:lpstr>
      <vt:lpstr>PowerPoint Presentation</vt:lpstr>
      <vt:lpstr>What is OpenFlow ?</vt:lpstr>
      <vt:lpstr>Processing of OpenFlow</vt:lpstr>
      <vt:lpstr>Problems with OpenFlow</vt:lpstr>
      <vt:lpstr>What is Frenetic ?</vt:lpstr>
      <vt:lpstr>Frenetic continued..</vt:lpstr>
      <vt:lpstr>Example of Frenetic</vt:lpstr>
      <vt:lpstr>Thank you !</vt:lpstr>
    </vt:vector>
  </TitlesOfParts>
  <Company>HSBC GLT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Defined Networks</dc:title>
  <dc:creator>Gunjan Sharma</dc:creator>
  <cp:lastModifiedBy>Gunjan Sharma</cp:lastModifiedBy>
  <cp:revision>20</cp:revision>
  <dcterms:created xsi:type="dcterms:W3CDTF">2014-11-30T21:37:08Z</dcterms:created>
  <dcterms:modified xsi:type="dcterms:W3CDTF">2014-12-01T05:16:53Z</dcterms:modified>
</cp:coreProperties>
</file>