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3"/>
  </p:notes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282" r:id="rId43"/>
    <p:sldId id="278" r:id="rId44"/>
    <p:sldId id="279" r:id="rId45"/>
    <p:sldId id="280" r:id="rId46"/>
    <p:sldId id="281" r:id="rId47"/>
    <p:sldId id="303" r:id="rId48"/>
    <p:sldId id="304" r:id="rId49"/>
    <p:sldId id="305" r:id="rId50"/>
    <p:sldId id="337" r:id="rId51"/>
    <p:sldId id="306" r:id="rId52"/>
    <p:sldId id="338" r:id="rId53"/>
    <p:sldId id="307" r:id="rId54"/>
    <p:sldId id="308" r:id="rId55"/>
    <p:sldId id="309" r:id="rId56"/>
    <p:sldId id="310" r:id="rId57"/>
    <p:sldId id="311" r:id="rId58"/>
    <p:sldId id="312" r:id="rId59"/>
    <p:sldId id="313" r:id="rId60"/>
    <p:sldId id="314" r:id="rId61"/>
    <p:sldId id="315" r:id="rId62"/>
    <p:sldId id="316" r:id="rId63"/>
    <p:sldId id="317" r:id="rId64"/>
    <p:sldId id="339" r:id="rId65"/>
    <p:sldId id="318" r:id="rId66"/>
    <p:sldId id="340" r:id="rId67"/>
    <p:sldId id="319" r:id="rId68"/>
    <p:sldId id="320" r:id="rId69"/>
    <p:sldId id="302" r:id="rId70"/>
    <p:sldId id="397" r:id="rId71"/>
    <p:sldId id="398"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41" r:id="rId89"/>
    <p:sldId id="342" r:id="rId90"/>
    <p:sldId id="343" r:id="rId91"/>
    <p:sldId id="344" r:id="rId92"/>
    <p:sldId id="345" r:id="rId93"/>
    <p:sldId id="346" r:id="rId94"/>
    <p:sldId id="347" r:id="rId95"/>
    <p:sldId id="348" r:id="rId96"/>
    <p:sldId id="357" r:id="rId97"/>
    <p:sldId id="358" r:id="rId98"/>
    <p:sldId id="359" r:id="rId99"/>
    <p:sldId id="360" r:id="rId100"/>
    <p:sldId id="361" r:id="rId101"/>
    <p:sldId id="362" r:id="rId102"/>
    <p:sldId id="363" r:id="rId103"/>
    <p:sldId id="364" r:id="rId104"/>
    <p:sldId id="365" r:id="rId105"/>
    <p:sldId id="349" r:id="rId106"/>
    <p:sldId id="350" r:id="rId107"/>
    <p:sldId id="366" r:id="rId108"/>
    <p:sldId id="372" r:id="rId109"/>
    <p:sldId id="373" r:id="rId110"/>
    <p:sldId id="374" r:id="rId111"/>
    <p:sldId id="367" r:id="rId112"/>
    <p:sldId id="368" r:id="rId113"/>
    <p:sldId id="369" r:id="rId114"/>
    <p:sldId id="370" r:id="rId115"/>
    <p:sldId id="371" r:id="rId116"/>
    <p:sldId id="375" r:id="rId117"/>
    <p:sldId id="376" r:id="rId118"/>
    <p:sldId id="377" r:id="rId119"/>
    <p:sldId id="378" r:id="rId120"/>
    <p:sldId id="379" r:id="rId121"/>
    <p:sldId id="352" r:id="rId122"/>
    <p:sldId id="380" r:id="rId123"/>
    <p:sldId id="395" r:id="rId124"/>
    <p:sldId id="396" r:id="rId125"/>
    <p:sldId id="394" r:id="rId126"/>
    <p:sldId id="381" r:id="rId127"/>
    <p:sldId id="382" r:id="rId128"/>
    <p:sldId id="383" r:id="rId129"/>
    <p:sldId id="384" r:id="rId130"/>
    <p:sldId id="385" r:id="rId131"/>
    <p:sldId id="386" r:id="rId132"/>
    <p:sldId id="387" r:id="rId133"/>
    <p:sldId id="393" r:id="rId134"/>
    <p:sldId id="388" r:id="rId135"/>
    <p:sldId id="389" r:id="rId136"/>
    <p:sldId id="390" r:id="rId137"/>
    <p:sldId id="392" r:id="rId138"/>
    <p:sldId id="391" r:id="rId139"/>
    <p:sldId id="399" r:id="rId140"/>
    <p:sldId id="400" r:id="rId141"/>
    <p:sldId id="401"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8D762E-0076-41FC-92B2-BD22547C6303}">
          <p14:sldIdLst>
            <p14:sldId id="256"/>
            <p14:sldId id="257"/>
            <p14:sldId id="263"/>
            <p14:sldId id="264"/>
            <p14:sldId id="265"/>
            <p14:sldId id="258"/>
            <p14:sldId id="259"/>
            <p14:sldId id="260"/>
            <p14:sldId id="261"/>
            <p14:sldId id="262"/>
            <p14:sldId id="266"/>
            <p14:sldId id="267"/>
            <p14:sldId id="268"/>
            <p14:sldId id="269"/>
            <p14:sldId id="270"/>
            <p14:sldId id="271"/>
            <p14:sldId id="272"/>
            <p14:sldId id="276"/>
            <p14:sldId id="273"/>
            <p14:sldId id="274"/>
            <p14:sldId id="275"/>
            <p14:sldId id="277"/>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Lst>
        </p14:section>
        <p14:section name="Untitled Section" id="{D01E3C38-AEE1-44C1-809E-22B1921FBF1B}">
          <p14:sldIdLst>
            <p14:sldId id="282"/>
            <p14:sldId id="278"/>
            <p14:sldId id="279"/>
            <p14:sldId id="280"/>
            <p14:sldId id="281"/>
            <p14:sldId id="303"/>
            <p14:sldId id="304"/>
            <p14:sldId id="305"/>
            <p14:sldId id="337"/>
            <p14:sldId id="306"/>
            <p14:sldId id="338"/>
            <p14:sldId id="307"/>
            <p14:sldId id="308"/>
            <p14:sldId id="309"/>
            <p14:sldId id="310"/>
            <p14:sldId id="311"/>
            <p14:sldId id="312"/>
            <p14:sldId id="313"/>
            <p14:sldId id="314"/>
            <p14:sldId id="315"/>
            <p14:sldId id="316"/>
            <p14:sldId id="317"/>
            <p14:sldId id="339"/>
            <p14:sldId id="318"/>
            <p14:sldId id="340"/>
            <p14:sldId id="319"/>
            <p14:sldId id="320"/>
            <p14:sldId id="302"/>
            <p14:sldId id="397"/>
            <p14:sldId id="398"/>
            <p14:sldId id="321"/>
            <p14:sldId id="322"/>
            <p14:sldId id="323"/>
            <p14:sldId id="324"/>
            <p14:sldId id="325"/>
            <p14:sldId id="326"/>
            <p14:sldId id="327"/>
            <p14:sldId id="328"/>
            <p14:sldId id="329"/>
            <p14:sldId id="330"/>
            <p14:sldId id="331"/>
            <p14:sldId id="332"/>
            <p14:sldId id="333"/>
            <p14:sldId id="334"/>
            <p14:sldId id="335"/>
            <p14:sldId id="336"/>
            <p14:sldId id="341"/>
            <p14:sldId id="342"/>
            <p14:sldId id="343"/>
            <p14:sldId id="344"/>
            <p14:sldId id="345"/>
            <p14:sldId id="346"/>
            <p14:sldId id="347"/>
            <p14:sldId id="348"/>
            <p14:sldId id="357"/>
            <p14:sldId id="358"/>
            <p14:sldId id="359"/>
            <p14:sldId id="360"/>
            <p14:sldId id="361"/>
            <p14:sldId id="362"/>
            <p14:sldId id="363"/>
            <p14:sldId id="364"/>
            <p14:sldId id="365"/>
            <p14:sldId id="349"/>
            <p14:sldId id="350"/>
            <p14:sldId id="366"/>
            <p14:sldId id="372"/>
            <p14:sldId id="373"/>
            <p14:sldId id="374"/>
            <p14:sldId id="367"/>
            <p14:sldId id="368"/>
            <p14:sldId id="369"/>
            <p14:sldId id="370"/>
            <p14:sldId id="371"/>
            <p14:sldId id="375"/>
            <p14:sldId id="376"/>
            <p14:sldId id="377"/>
            <p14:sldId id="378"/>
            <p14:sldId id="379"/>
            <p14:sldId id="352"/>
            <p14:sldId id="380"/>
            <p14:sldId id="395"/>
            <p14:sldId id="396"/>
            <p14:sldId id="394"/>
            <p14:sldId id="381"/>
            <p14:sldId id="382"/>
            <p14:sldId id="383"/>
            <p14:sldId id="384"/>
            <p14:sldId id="385"/>
            <p14:sldId id="386"/>
            <p14:sldId id="387"/>
            <p14:sldId id="393"/>
            <p14:sldId id="388"/>
            <p14:sldId id="389"/>
            <p14:sldId id="390"/>
            <p14:sldId id="392"/>
            <p14:sldId id="391"/>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4" d="100"/>
          <a:sy n="84" d="100"/>
        </p:scale>
        <p:origin x="6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AF7CF-7709-3548-B3AF-00A85E4AA8CD}" type="doc">
      <dgm:prSet loTypeId="urn:microsoft.com/office/officeart/2005/8/layout/bList2" loCatId="" qsTypeId="urn:microsoft.com/office/officeart/2005/8/quickstyle/simple4" qsCatId="simple" csTypeId="urn:microsoft.com/office/officeart/2005/8/colors/accent1_2" csCatId="accent1" phldr="1"/>
      <dgm:spPr/>
    </dgm:pt>
    <dgm:pt modelId="{3B4727C5-7B14-DD49-A38B-27B27320C686}">
      <dgm:prSet phldrT="[Text]"/>
      <dgm:spPr/>
      <dgm:t>
        <a:bodyPr/>
        <a:lstStyle/>
        <a:p>
          <a:r>
            <a:rPr lang="en-US" dirty="0" smtClean="0"/>
            <a:t>File driven</a:t>
          </a:r>
          <a:endParaRPr lang="en-US" dirty="0"/>
        </a:p>
      </dgm:t>
    </dgm:pt>
    <dgm:pt modelId="{E3BC6F74-4192-884C-8698-FB2BC1DD93D9}" type="parTrans" cxnId="{24F06A5E-A797-D847-8707-AA66DE8C1E93}">
      <dgm:prSet/>
      <dgm:spPr/>
      <dgm:t>
        <a:bodyPr/>
        <a:lstStyle/>
        <a:p>
          <a:endParaRPr lang="en-US"/>
        </a:p>
      </dgm:t>
    </dgm:pt>
    <dgm:pt modelId="{3AA6D81F-79D7-D143-A622-59CCC417173D}" type="sibTrans" cxnId="{24F06A5E-A797-D847-8707-AA66DE8C1E93}">
      <dgm:prSet/>
      <dgm:spPr/>
      <dgm:t>
        <a:bodyPr/>
        <a:lstStyle/>
        <a:p>
          <a:endParaRPr lang="en-US"/>
        </a:p>
      </dgm:t>
    </dgm:pt>
    <dgm:pt modelId="{48D73E5B-7610-1940-880C-63F1D95AD6FC}">
      <dgm:prSet phldrT="[Text]"/>
      <dgm:spPr/>
      <dgm:t>
        <a:bodyPr/>
        <a:lstStyle/>
        <a:p>
          <a:r>
            <a:rPr lang="en-US" dirty="0" smtClean="0"/>
            <a:t>Database driven</a:t>
          </a:r>
          <a:endParaRPr lang="en-US" dirty="0"/>
        </a:p>
      </dgm:t>
    </dgm:pt>
    <dgm:pt modelId="{AD3C09CF-5F1B-E642-A444-3BD20DF5F564}" type="parTrans" cxnId="{458CF18F-A8C5-444D-985B-2D1302D867FC}">
      <dgm:prSet/>
      <dgm:spPr/>
      <dgm:t>
        <a:bodyPr/>
        <a:lstStyle/>
        <a:p>
          <a:endParaRPr lang="en-US"/>
        </a:p>
      </dgm:t>
    </dgm:pt>
    <dgm:pt modelId="{116D1EDB-DE66-0E40-856A-D64994135A11}" type="sibTrans" cxnId="{458CF18F-A8C5-444D-985B-2D1302D867FC}">
      <dgm:prSet/>
      <dgm:spPr/>
      <dgm:t>
        <a:bodyPr/>
        <a:lstStyle/>
        <a:p>
          <a:endParaRPr lang="en-US"/>
        </a:p>
      </dgm:t>
    </dgm:pt>
    <dgm:pt modelId="{06E68C14-7948-7241-8AA5-DA045B83DCC5}">
      <dgm:prSet phldrT="[Text]"/>
      <dgm:spPr/>
      <dgm:t>
        <a:bodyPr/>
        <a:lstStyle/>
        <a:p>
          <a:r>
            <a:rPr lang="en-US" dirty="0" smtClean="0"/>
            <a:t>Message driven</a:t>
          </a:r>
          <a:endParaRPr lang="en-US" dirty="0"/>
        </a:p>
      </dgm:t>
    </dgm:pt>
    <dgm:pt modelId="{C0ACE6B4-C15D-1B47-8A2A-C56537AF74E7}" type="parTrans" cxnId="{BF7A15D7-EC51-1448-9133-F88F5B4F81AF}">
      <dgm:prSet/>
      <dgm:spPr/>
      <dgm:t>
        <a:bodyPr/>
        <a:lstStyle/>
        <a:p>
          <a:endParaRPr lang="en-US"/>
        </a:p>
      </dgm:t>
    </dgm:pt>
    <dgm:pt modelId="{291D6586-C5AE-C74C-8CA8-5163F8A1A397}" type="sibTrans" cxnId="{BF7A15D7-EC51-1448-9133-F88F5B4F81AF}">
      <dgm:prSet/>
      <dgm:spPr/>
      <dgm:t>
        <a:bodyPr/>
        <a:lstStyle/>
        <a:p>
          <a:endParaRPr lang="en-US"/>
        </a:p>
      </dgm:t>
    </dgm:pt>
    <dgm:pt modelId="{AA1040B5-AE28-0544-B807-33F694B33991}">
      <dgm:prSet/>
      <dgm:spPr/>
      <dgm:t>
        <a:bodyPr/>
        <a:lstStyle/>
        <a:p>
          <a:r>
            <a:rPr lang="en-US" dirty="0" smtClean="0"/>
            <a:t>Records or values are retrieved from files</a:t>
          </a:r>
          <a:endParaRPr lang="en-US" dirty="0"/>
        </a:p>
      </dgm:t>
    </dgm:pt>
    <dgm:pt modelId="{8D6F9662-B882-BF4F-A925-C6FE2439486C}" type="parTrans" cxnId="{465046FB-F16A-AF4B-817F-DB39AEE75522}">
      <dgm:prSet/>
      <dgm:spPr/>
      <dgm:t>
        <a:bodyPr/>
        <a:lstStyle/>
        <a:p>
          <a:endParaRPr lang="en-US"/>
        </a:p>
      </dgm:t>
    </dgm:pt>
    <dgm:pt modelId="{5141647F-3869-C341-98B6-5E10573DB2FE}" type="sibTrans" cxnId="{465046FB-F16A-AF4B-817F-DB39AEE75522}">
      <dgm:prSet/>
      <dgm:spPr/>
      <dgm:t>
        <a:bodyPr/>
        <a:lstStyle/>
        <a:p>
          <a:endParaRPr lang="en-US"/>
        </a:p>
      </dgm:t>
    </dgm:pt>
    <dgm:pt modelId="{58359891-0F18-F948-A663-53F60A953231}">
      <dgm:prSet/>
      <dgm:spPr/>
      <dgm:t>
        <a:bodyPr/>
        <a:lstStyle/>
        <a:p>
          <a:r>
            <a:rPr lang="en-US" dirty="0" smtClean="0"/>
            <a:t>Rows or values are retrieved from file</a:t>
          </a:r>
          <a:endParaRPr lang="en-US" dirty="0"/>
        </a:p>
      </dgm:t>
    </dgm:pt>
    <dgm:pt modelId="{3C07D6DC-D249-034F-A5D7-8197429101C6}" type="parTrans" cxnId="{02811FCB-B280-B24B-BF0C-6C02B80E7FD5}">
      <dgm:prSet/>
      <dgm:spPr/>
      <dgm:t>
        <a:bodyPr/>
        <a:lstStyle/>
        <a:p>
          <a:endParaRPr lang="en-US"/>
        </a:p>
      </dgm:t>
    </dgm:pt>
    <dgm:pt modelId="{B29943C9-96A4-224F-A0FB-D6DB22B2DF51}" type="sibTrans" cxnId="{02811FCB-B280-B24B-BF0C-6C02B80E7FD5}">
      <dgm:prSet/>
      <dgm:spPr/>
      <dgm:t>
        <a:bodyPr/>
        <a:lstStyle/>
        <a:p>
          <a:endParaRPr lang="en-US"/>
        </a:p>
      </dgm:t>
    </dgm:pt>
    <dgm:pt modelId="{564304F0-64C5-F64F-8B8E-EF9A6E7E8EF6}">
      <dgm:prSet/>
      <dgm:spPr/>
      <dgm:t>
        <a:bodyPr/>
        <a:lstStyle/>
        <a:p>
          <a:r>
            <a:rPr lang="en-US" dirty="0" smtClean="0"/>
            <a:t>Messages are retrieved from a message queue</a:t>
          </a:r>
          <a:endParaRPr lang="en-US" dirty="0"/>
        </a:p>
      </dgm:t>
    </dgm:pt>
    <dgm:pt modelId="{08FC5B03-DC3C-AD4E-91DC-7829CC6F1C3B}" type="parTrans" cxnId="{D17090FD-BF1D-6D41-9A31-6FA54B27E9B7}">
      <dgm:prSet/>
      <dgm:spPr/>
      <dgm:t>
        <a:bodyPr/>
        <a:lstStyle/>
        <a:p>
          <a:endParaRPr lang="en-US"/>
        </a:p>
      </dgm:t>
    </dgm:pt>
    <dgm:pt modelId="{AF082A41-9F1E-FD44-82CF-76806A548855}" type="sibTrans" cxnId="{D17090FD-BF1D-6D41-9A31-6FA54B27E9B7}">
      <dgm:prSet/>
      <dgm:spPr/>
      <dgm:t>
        <a:bodyPr/>
        <a:lstStyle/>
        <a:p>
          <a:endParaRPr lang="en-US"/>
        </a:p>
      </dgm:t>
    </dgm:pt>
    <dgm:pt modelId="{4D98DD21-F998-824F-A217-1C99C2032CCE}" type="pres">
      <dgm:prSet presAssocID="{8DDAF7CF-7709-3548-B3AF-00A85E4AA8CD}" presName="diagram" presStyleCnt="0">
        <dgm:presLayoutVars>
          <dgm:dir/>
          <dgm:animLvl val="lvl"/>
          <dgm:resizeHandles val="exact"/>
        </dgm:presLayoutVars>
      </dgm:prSet>
      <dgm:spPr/>
    </dgm:pt>
    <dgm:pt modelId="{0091E824-6FBC-1942-BC87-08003077FBC3}" type="pres">
      <dgm:prSet presAssocID="{3B4727C5-7B14-DD49-A38B-27B27320C686}" presName="compNode" presStyleCnt="0"/>
      <dgm:spPr/>
    </dgm:pt>
    <dgm:pt modelId="{967CB663-964A-074F-9D32-11384DD60257}" type="pres">
      <dgm:prSet presAssocID="{3B4727C5-7B14-DD49-A38B-27B27320C686}" presName="childRect" presStyleLbl="bgAcc1" presStyleIdx="0" presStyleCnt="3">
        <dgm:presLayoutVars>
          <dgm:bulletEnabled val="1"/>
        </dgm:presLayoutVars>
      </dgm:prSet>
      <dgm:spPr/>
      <dgm:t>
        <a:bodyPr/>
        <a:lstStyle/>
        <a:p>
          <a:endParaRPr lang="en-US"/>
        </a:p>
      </dgm:t>
    </dgm:pt>
    <dgm:pt modelId="{55FCF837-980B-E548-88C9-2EDE6070EB6A}" type="pres">
      <dgm:prSet presAssocID="{3B4727C5-7B14-DD49-A38B-27B27320C686}" presName="parentText" presStyleLbl="node1" presStyleIdx="0" presStyleCnt="0">
        <dgm:presLayoutVars>
          <dgm:chMax val="0"/>
          <dgm:bulletEnabled val="1"/>
        </dgm:presLayoutVars>
      </dgm:prSet>
      <dgm:spPr/>
      <dgm:t>
        <a:bodyPr/>
        <a:lstStyle/>
        <a:p>
          <a:endParaRPr lang="en-US"/>
        </a:p>
      </dgm:t>
    </dgm:pt>
    <dgm:pt modelId="{BEF6BB38-6450-A748-B2E1-D538E426AED8}" type="pres">
      <dgm:prSet presAssocID="{3B4727C5-7B14-DD49-A38B-27B27320C686}" presName="parentRect" presStyleLbl="alignNode1" presStyleIdx="0" presStyleCnt="3"/>
      <dgm:spPr/>
      <dgm:t>
        <a:bodyPr/>
        <a:lstStyle/>
        <a:p>
          <a:endParaRPr lang="en-US"/>
        </a:p>
      </dgm:t>
    </dgm:pt>
    <dgm:pt modelId="{E67538B1-5BDF-7D48-9220-3D5357B299A2}" type="pres">
      <dgm:prSet presAssocID="{3B4727C5-7B14-DD49-A38B-27B27320C686}"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775FCDC-C5F8-784B-A9A8-6D86A6292334}" type="pres">
      <dgm:prSet presAssocID="{3AA6D81F-79D7-D143-A622-59CCC417173D}" presName="sibTrans" presStyleLbl="sibTrans2D1" presStyleIdx="0" presStyleCnt="0"/>
      <dgm:spPr/>
      <dgm:t>
        <a:bodyPr/>
        <a:lstStyle/>
        <a:p>
          <a:endParaRPr lang="en-US"/>
        </a:p>
      </dgm:t>
    </dgm:pt>
    <dgm:pt modelId="{49A897A7-08C1-074E-86C0-D0240253A654}" type="pres">
      <dgm:prSet presAssocID="{48D73E5B-7610-1940-880C-63F1D95AD6FC}" presName="compNode" presStyleCnt="0"/>
      <dgm:spPr/>
    </dgm:pt>
    <dgm:pt modelId="{3E6A4019-D6CF-444F-BFA6-785DA44BB6D0}" type="pres">
      <dgm:prSet presAssocID="{48D73E5B-7610-1940-880C-63F1D95AD6FC}" presName="childRect" presStyleLbl="bgAcc1" presStyleIdx="1" presStyleCnt="3">
        <dgm:presLayoutVars>
          <dgm:bulletEnabled val="1"/>
        </dgm:presLayoutVars>
      </dgm:prSet>
      <dgm:spPr/>
      <dgm:t>
        <a:bodyPr/>
        <a:lstStyle/>
        <a:p>
          <a:endParaRPr lang="en-US"/>
        </a:p>
      </dgm:t>
    </dgm:pt>
    <dgm:pt modelId="{FD6E31DD-99DB-B941-9562-43EB6ECEE5F6}" type="pres">
      <dgm:prSet presAssocID="{48D73E5B-7610-1940-880C-63F1D95AD6FC}" presName="parentText" presStyleLbl="node1" presStyleIdx="0" presStyleCnt="0">
        <dgm:presLayoutVars>
          <dgm:chMax val="0"/>
          <dgm:bulletEnabled val="1"/>
        </dgm:presLayoutVars>
      </dgm:prSet>
      <dgm:spPr/>
      <dgm:t>
        <a:bodyPr/>
        <a:lstStyle/>
        <a:p>
          <a:endParaRPr lang="en-US"/>
        </a:p>
      </dgm:t>
    </dgm:pt>
    <dgm:pt modelId="{CC59A1F1-9721-F948-A446-AA994B519590}" type="pres">
      <dgm:prSet presAssocID="{48D73E5B-7610-1940-880C-63F1D95AD6FC}" presName="parentRect" presStyleLbl="alignNode1" presStyleIdx="1" presStyleCnt="3"/>
      <dgm:spPr/>
      <dgm:t>
        <a:bodyPr/>
        <a:lstStyle/>
        <a:p>
          <a:endParaRPr lang="en-US"/>
        </a:p>
      </dgm:t>
    </dgm:pt>
    <dgm:pt modelId="{7A239BD6-71A6-3C46-8FE1-3878AE120DAD}" type="pres">
      <dgm:prSet presAssocID="{48D73E5B-7610-1940-880C-63F1D95AD6FC}"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B1EE8D9E-9301-F740-96E8-38FEC11B18B9}" type="pres">
      <dgm:prSet presAssocID="{116D1EDB-DE66-0E40-856A-D64994135A11}" presName="sibTrans" presStyleLbl="sibTrans2D1" presStyleIdx="0" presStyleCnt="0"/>
      <dgm:spPr/>
      <dgm:t>
        <a:bodyPr/>
        <a:lstStyle/>
        <a:p>
          <a:endParaRPr lang="en-US"/>
        </a:p>
      </dgm:t>
    </dgm:pt>
    <dgm:pt modelId="{AC3DF4C6-3958-964C-B660-7B046AAAA09C}" type="pres">
      <dgm:prSet presAssocID="{06E68C14-7948-7241-8AA5-DA045B83DCC5}" presName="compNode" presStyleCnt="0"/>
      <dgm:spPr/>
    </dgm:pt>
    <dgm:pt modelId="{AE44FAB1-79C4-1644-ADC4-1E57A4B2ADDF}" type="pres">
      <dgm:prSet presAssocID="{06E68C14-7948-7241-8AA5-DA045B83DCC5}" presName="childRect" presStyleLbl="bgAcc1" presStyleIdx="2" presStyleCnt="3">
        <dgm:presLayoutVars>
          <dgm:bulletEnabled val="1"/>
        </dgm:presLayoutVars>
      </dgm:prSet>
      <dgm:spPr/>
      <dgm:t>
        <a:bodyPr/>
        <a:lstStyle/>
        <a:p>
          <a:endParaRPr lang="en-US"/>
        </a:p>
      </dgm:t>
    </dgm:pt>
    <dgm:pt modelId="{04026CB2-D0F2-1E4F-A623-B147123D9BB7}" type="pres">
      <dgm:prSet presAssocID="{06E68C14-7948-7241-8AA5-DA045B83DCC5}" presName="parentText" presStyleLbl="node1" presStyleIdx="0" presStyleCnt="0">
        <dgm:presLayoutVars>
          <dgm:chMax val="0"/>
          <dgm:bulletEnabled val="1"/>
        </dgm:presLayoutVars>
      </dgm:prSet>
      <dgm:spPr/>
      <dgm:t>
        <a:bodyPr/>
        <a:lstStyle/>
        <a:p>
          <a:endParaRPr lang="en-US"/>
        </a:p>
      </dgm:t>
    </dgm:pt>
    <dgm:pt modelId="{190A0D7F-1B1C-F24F-BD60-DE6D30F9F5F8}" type="pres">
      <dgm:prSet presAssocID="{06E68C14-7948-7241-8AA5-DA045B83DCC5}" presName="parentRect" presStyleLbl="alignNode1" presStyleIdx="2" presStyleCnt="3"/>
      <dgm:spPr/>
      <dgm:t>
        <a:bodyPr/>
        <a:lstStyle/>
        <a:p>
          <a:endParaRPr lang="en-US"/>
        </a:p>
      </dgm:t>
    </dgm:pt>
    <dgm:pt modelId="{4BD69623-F07D-0542-8FF0-7B60F61E6D9D}" type="pres">
      <dgm:prSet presAssocID="{06E68C14-7948-7241-8AA5-DA045B83DCC5}"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E2B8E3C1-5B6B-4E21-A6A9-74D122F84A26}" type="presOf" srcId="{06E68C14-7948-7241-8AA5-DA045B83DCC5}" destId="{04026CB2-D0F2-1E4F-A623-B147123D9BB7}" srcOrd="0" destOrd="0" presId="urn:microsoft.com/office/officeart/2005/8/layout/bList2"/>
    <dgm:cxn modelId="{465046FB-F16A-AF4B-817F-DB39AEE75522}" srcId="{3B4727C5-7B14-DD49-A38B-27B27320C686}" destId="{AA1040B5-AE28-0544-B807-33F694B33991}" srcOrd="0" destOrd="0" parTransId="{8D6F9662-B882-BF4F-A925-C6FE2439486C}" sibTransId="{5141647F-3869-C341-98B6-5E10573DB2FE}"/>
    <dgm:cxn modelId="{FB142E80-FBB8-4598-8FFE-444F194F60BA}" type="presOf" srcId="{AA1040B5-AE28-0544-B807-33F694B33991}" destId="{967CB663-964A-074F-9D32-11384DD60257}" srcOrd="0" destOrd="0" presId="urn:microsoft.com/office/officeart/2005/8/layout/bList2"/>
    <dgm:cxn modelId="{EB88D5D8-FF78-48BC-9BB9-8E4DE5B3C0CB}" type="presOf" srcId="{48D73E5B-7610-1940-880C-63F1D95AD6FC}" destId="{FD6E31DD-99DB-B941-9562-43EB6ECEE5F6}" srcOrd="0" destOrd="0" presId="urn:microsoft.com/office/officeart/2005/8/layout/bList2"/>
    <dgm:cxn modelId="{2EA8C02A-F524-41CC-9FDF-44A0B0864FA1}" type="presOf" srcId="{564304F0-64C5-F64F-8B8E-EF9A6E7E8EF6}" destId="{AE44FAB1-79C4-1644-ADC4-1E57A4B2ADDF}" srcOrd="0" destOrd="0" presId="urn:microsoft.com/office/officeart/2005/8/layout/bList2"/>
    <dgm:cxn modelId="{F62CF433-1D9E-4812-83F0-A05822030A0E}" type="presOf" srcId="{3AA6D81F-79D7-D143-A622-59CCC417173D}" destId="{8775FCDC-C5F8-784B-A9A8-6D86A6292334}" srcOrd="0" destOrd="0" presId="urn:microsoft.com/office/officeart/2005/8/layout/bList2"/>
    <dgm:cxn modelId="{6A6B1EBA-0941-4A93-AD0D-00B0D5875337}" type="presOf" srcId="{116D1EDB-DE66-0E40-856A-D64994135A11}" destId="{B1EE8D9E-9301-F740-96E8-38FEC11B18B9}" srcOrd="0" destOrd="0" presId="urn:microsoft.com/office/officeart/2005/8/layout/bList2"/>
    <dgm:cxn modelId="{F7BF8EAE-3EB6-4D5E-9D49-B9521CE6AA18}" type="presOf" srcId="{06E68C14-7948-7241-8AA5-DA045B83DCC5}" destId="{190A0D7F-1B1C-F24F-BD60-DE6D30F9F5F8}" srcOrd="1" destOrd="0" presId="urn:microsoft.com/office/officeart/2005/8/layout/bList2"/>
    <dgm:cxn modelId="{458CF18F-A8C5-444D-985B-2D1302D867FC}" srcId="{8DDAF7CF-7709-3548-B3AF-00A85E4AA8CD}" destId="{48D73E5B-7610-1940-880C-63F1D95AD6FC}" srcOrd="1" destOrd="0" parTransId="{AD3C09CF-5F1B-E642-A444-3BD20DF5F564}" sibTransId="{116D1EDB-DE66-0E40-856A-D64994135A11}"/>
    <dgm:cxn modelId="{92999FC9-F90D-4BE4-B6D1-E8F52EB31E05}" type="presOf" srcId="{3B4727C5-7B14-DD49-A38B-27B27320C686}" destId="{BEF6BB38-6450-A748-B2E1-D538E426AED8}" srcOrd="1" destOrd="0" presId="urn:microsoft.com/office/officeart/2005/8/layout/bList2"/>
    <dgm:cxn modelId="{18B039E3-E37E-4235-940C-169995297960}" type="presOf" srcId="{58359891-0F18-F948-A663-53F60A953231}" destId="{3E6A4019-D6CF-444F-BFA6-785DA44BB6D0}" srcOrd="0" destOrd="0" presId="urn:microsoft.com/office/officeart/2005/8/layout/bList2"/>
    <dgm:cxn modelId="{6E4C9581-EF7E-4B3C-AC06-BD293C04ACFC}" type="presOf" srcId="{3B4727C5-7B14-DD49-A38B-27B27320C686}" destId="{55FCF837-980B-E548-88C9-2EDE6070EB6A}" srcOrd="0" destOrd="0" presId="urn:microsoft.com/office/officeart/2005/8/layout/bList2"/>
    <dgm:cxn modelId="{D17090FD-BF1D-6D41-9A31-6FA54B27E9B7}" srcId="{06E68C14-7948-7241-8AA5-DA045B83DCC5}" destId="{564304F0-64C5-F64F-8B8E-EF9A6E7E8EF6}" srcOrd="0" destOrd="0" parTransId="{08FC5B03-DC3C-AD4E-91DC-7829CC6F1C3B}" sibTransId="{AF082A41-9F1E-FD44-82CF-76806A548855}"/>
    <dgm:cxn modelId="{BF7A15D7-EC51-1448-9133-F88F5B4F81AF}" srcId="{8DDAF7CF-7709-3548-B3AF-00A85E4AA8CD}" destId="{06E68C14-7948-7241-8AA5-DA045B83DCC5}" srcOrd="2" destOrd="0" parTransId="{C0ACE6B4-C15D-1B47-8A2A-C56537AF74E7}" sibTransId="{291D6586-C5AE-C74C-8CA8-5163F8A1A397}"/>
    <dgm:cxn modelId="{24F06A5E-A797-D847-8707-AA66DE8C1E93}" srcId="{8DDAF7CF-7709-3548-B3AF-00A85E4AA8CD}" destId="{3B4727C5-7B14-DD49-A38B-27B27320C686}" srcOrd="0" destOrd="0" parTransId="{E3BC6F74-4192-884C-8698-FB2BC1DD93D9}" sibTransId="{3AA6D81F-79D7-D143-A622-59CCC417173D}"/>
    <dgm:cxn modelId="{02811FCB-B280-B24B-BF0C-6C02B80E7FD5}" srcId="{48D73E5B-7610-1940-880C-63F1D95AD6FC}" destId="{58359891-0F18-F948-A663-53F60A953231}" srcOrd="0" destOrd="0" parTransId="{3C07D6DC-D249-034F-A5D7-8197429101C6}" sibTransId="{B29943C9-96A4-224F-A0FB-D6DB22B2DF51}"/>
    <dgm:cxn modelId="{87EC9E3D-B0C6-4121-B3E9-DDF46A78A50A}" type="presOf" srcId="{8DDAF7CF-7709-3548-B3AF-00A85E4AA8CD}" destId="{4D98DD21-F998-824F-A217-1C99C2032CCE}" srcOrd="0" destOrd="0" presId="urn:microsoft.com/office/officeart/2005/8/layout/bList2"/>
    <dgm:cxn modelId="{E4C03179-4518-4650-BACE-4EBC634C8BF4}" type="presOf" srcId="{48D73E5B-7610-1940-880C-63F1D95AD6FC}" destId="{CC59A1F1-9721-F948-A446-AA994B519590}" srcOrd="1" destOrd="0" presId="urn:microsoft.com/office/officeart/2005/8/layout/bList2"/>
    <dgm:cxn modelId="{1BBF8149-7F87-4561-8C40-7C8AD3662CFC}" type="presParOf" srcId="{4D98DD21-F998-824F-A217-1C99C2032CCE}" destId="{0091E824-6FBC-1942-BC87-08003077FBC3}" srcOrd="0" destOrd="0" presId="urn:microsoft.com/office/officeart/2005/8/layout/bList2"/>
    <dgm:cxn modelId="{D4E15B6B-0033-4E3C-BE05-41B591380B32}" type="presParOf" srcId="{0091E824-6FBC-1942-BC87-08003077FBC3}" destId="{967CB663-964A-074F-9D32-11384DD60257}" srcOrd="0" destOrd="0" presId="urn:microsoft.com/office/officeart/2005/8/layout/bList2"/>
    <dgm:cxn modelId="{F0F47203-1722-4357-96BA-F25B9DD826EC}" type="presParOf" srcId="{0091E824-6FBC-1942-BC87-08003077FBC3}" destId="{55FCF837-980B-E548-88C9-2EDE6070EB6A}" srcOrd="1" destOrd="0" presId="urn:microsoft.com/office/officeart/2005/8/layout/bList2"/>
    <dgm:cxn modelId="{28F26F93-21BA-47D7-ADDA-5E567C514005}" type="presParOf" srcId="{0091E824-6FBC-1942-BC87-08003077FBC3}" destId="{BEF6BB38-6450-A748-B2E1-D538E426AED8}" srcOrd="2" destOrd="0" presId="urn:microsoft.com/office/officeart/2005/8/layout/bList2"/>
    <dgm:cxn modelId="{5B0C2F24-AC84-4736-95F0-49F7B8150DE1}" type="presParOf" srcId="{0091E824-6FBC-1942-BC87-08003077FBC3}" destId="{E67538B1-5BDF-7D48-9220-3D5357B299A2}" srcOrd="3" destOrd="0" presId="urn:microsoft.com/office/officeart/2005/8/layout/bList2"/>
    <dgm:cxn modelId="{C1EE1FB1-BFA9-48D2-8659-1705A7422C90}" type="presParOf" srcId="{4D98DD21-F998-824F-A217-1C99C2032CCE}" destId="{8775FCDC-C5F8-784B-A9A8-6D86A6292334}" srcOrd="1" destOrd="0" presId="urn:microsoft.com/office/officeart/2005/8/layout/bList2"/>
    <dgm:cxn modelId="{A4C29B22-97AE-4AA1-8532-DA86EBAA2458}" type="presParOf" srcId="{4D98DD21-F998-824F-A217-1C99C2032CCE}" destId="{49A897A7-08C1-074E-86C0-D0240253A654}" srcOrd="2" destOrd="0" presId="urn:microsoft.com/office/officeart/2005/8/layout/bList2"/>
    <dgm:cxn modelId="{91E920AA-0CBE-41DC-870D-E2A62C6BB71C}" type="presParOf" srcId="{49A897A7-08C1-074E-86C0-D0240253A654}" destId="{3E6A4019-D6CF-444F-BFA6-785DA44BB6D0}" srcOrd="0" destOrd="0" presId="urn:microsoft.com/office/officeart/2005/8/layout/bList2"/>
    <dgm:cxn modelId="{F65BAC01-456F-45EC-B25B-26FD5A86F88B}" type="presParOf" srcId="{49A897A7-08C1-074E-86C0-D0240253A654}" destId="{FD6E31DD-99DB-B941-9562-43EB6ECEE5F6}" srcOrd="1" destOrd="0" presId="urn:microsoft.com/office/officeart/2005/8/layout/bList2"/>
    <dgm:cxn modelId="{06181D73-B81B-4F0B-B61A-325355A81C7B}" type="presParOf" srcId="{49A897A7-08C1-074E-86C0-D0240253A654}" destId="{CC59A1F1-9721-F948-A446-AA994B519590}" srcOrd="2" destOrd="0" presId="urn:microsoft.com/office/officeart/2005/8/layout/bList2"/>
    <dgm:cxn modelId="{EEFC1A77-11DF-48A5-A0A0-9289E878E22C}" type="presParOf" srcId="{49A897A7-08C1-074E-86C0-D0240253A654}" destId="{7A239BD6-71A6-3C46-8FE1-3878AE120DAD}" srcOrd="3" destOrd="0" presId="urn:microsoft.com/office/officeart/2005/8/layout/bList2"/>
    <dgm:cxn modelId="{3B83C2A8-A2F0-43AC-B1F0-09DA1BE4CFB4}" type="presParOf" srcId="{4D98DD21-F998-824F-A217-1C99C2032CCE}" destId="{B1EE8D9E-9301-F740-96E8-38FEC11B18B9}" srcOrd="3" destOrd="0" presId="urn:microsoft.com/office/officeart/2005/8/layout/bList2"/>
    <dgm:cxn modelId="{62889710-E101-4BCB-BE89-3C2C806AF2C9}" type="presParOf" srcId="{4D98DD21-F998-824F-A217-1C99C2032CCE}" destId="{AC3DF4C6-3958-964C-B660-7B046AAAA09C}" srcOrd="4" destOrd="0" presId="urn:microsoft.com/office/officeart/2005/8/layout/bList2"/>
    <dgm:cxn modelId="{2FC08461-61E4-4E90-8DF0-F72FC2B8D474}" type="presParOf" srcId="{AC3DF4C6-3958-964C-B660-7B046AAAA09C}" destId="{AE44FAB1-79C4-1644-ADC4-1E57A4B2ADDF}" srcOrd="0" destOrd="0" presId="urn:microsoft.com/office/officeart/2005/8/layout/bList2"/>
    <dgm:cxn modelId="{88770D78-B40B-44C6-B522-F2C1089ACE30}" type="presParOf" srcId="{AC3DF4C6-3958-964C-B660-7B046AAAA09C}" destId="{04026CB2-D0F2-1E4F-A623-B147123D9BB7}" srcOrd="1" destOrd="0" presId="urn:microsoft.com/office/officeart/2005/8/layout/bList2"/>
    <dgm:cxn modelId="{A975C985-8D2B-4E28-BDAF-F4A08962AF01}" type="presParOf" srcId="{AC3DF4C6-3958-964C-B660-7B046AAAA09C}" destId="{190A0D7F-1B1C-F24F-BD60-DE6D30F9F5F8}" srcOrd="2" destOrd="0" presId="urn:microsoft.com/office/officeart/2005/8/layout/bList2"/>
    <dgm:cxn modelId="{B9AE409B-EE4A-4262-85ED-E1C9CD42A837}" type="presParOf" srcId="{AC3DF4C6-3958-964C-B660-7B046AAAA09C}" destId="{4BD69623-F07D-0542-8FF0-7B60F61E6D9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CB663-964A-074F-9D32-11384DD60257}">
      <dsp:nvSpPr>
        <dsp:cNvPr id="0" name=""/>
        <dsp:cNvSpPr/>
      </dsp:nvSpPr>
      <dsp:spPr>
        <a:xfrm>
          <a:off x="5535" y="738933"/>
          <a:ext cx="2390683" cy="17845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Records or values are retrieved from files</a:t>
          </a:r>
          <a:endParaRPr lang="en-US" sz="2600" kern="1200" dirty="0"/>
        </a:p>
      </dsp:txBody>
      <dsp:txXfrm>
        <a:off x="47350" y="780748"/>
        <a:ext cx="2307053" cy="1742779"/>
      </dsp:txXfrm>
    </dsp:sp>
    <dsp:sp modelId="{BEF6BB38-6450-A748-B2E1-D538E426AED8}">
      <dsp:nvSpPr>
        <dsp:cNvPr id="0" name=""/>
        <dsp:cNvSpPr/>
      </dsp:nvSpPr>
      <dsp:spPr>
        <a:xfrm>
          <a:off x="5535" y="2523528"/>
          <a:ext cx="2390683" cy="7673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2870" tIns="0" rIns="34290" bIns="0" numCol="1" spcCol="1270" anchor="ctr" anchorCtr="0">
          <a:noAutofit/>
        </a:bodyPr>
        <a:lstStyle/>
        <a:p>
          <a:pPr lvl="0" algn="l" defTabSz="1200150">
            <a:lnSpc>
              <a:spcPct val="90000"/>
            </a:lnSpc>
            <a:spcBef>
              <a:spcPct val="0"/>
            </a:spcBef>
            <a:spcAft>
              <a:spcPct val="35000"/>
            </a:spcAft>
          </a:pPr>
          <a:r>
            <a:rPr lang="en-US" sz="2700" kern="1200" dirty="0" smtClean="0"/>
            <a:t>File driven</a:t>
          </a:r>
          <a:endParaRPr lang="en-US" sz="2700" kern="1200" dirty="0"/>
        </a:p>
      </dsp:txBody>
      <dsp:txXfrm>
        <a:off x="5535" y="2523528"/>
        <a:ext cx="1683579" cy="767375"/>
      </dsp:txXfrm>
    </dsp:sp>
    <dsp:sp modelId="{E67538B1-5BDF-7D48-9220-3D5357B299A2}">
      <dsp:nvSpPr>
        <dsp:cNvPr id="0" name=""/>
        <dsp:cNvSpPr/>
      </dsp:nvSpPr>
      <dsp:spPr>
        <a:xfrm>
          <a:off x="1756743" y="2645419"/>
          <a:ext cx="836739" cy="8367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6A4019-D6CF-444F-BFA6-785DA44BB6D0}">
      <dsp:nvSpPr>
        <dsp:cNvPr id="0" name=""/>
        <dsp:cNvSpPr/>
      </dsp:nvSpPr>
      <dsp:spPr>
        <a:xfrm>
          <a:off x="2800779" y="738933"/>
          <a:ext cx="2390683" cy="17845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Rows or values are retrieved from file</a:t>
          </a:r>
          <a:endParaRPr lang="en-US" sz="2600" kern="1200" dirty="0"/>
        </a:p>
      </dsp:txBody>
      <dsp:txXfrm>
        <a:off x="2842594" y="780748"/>
        <a:ext cx="2307053" cy="1742779"/>
      </dsp:txXfrm>
    </dsp:sp>
    <dsp:sp modelId="{CC59A1F1-9721-F948-A446-AA994B519590}">
      <dsp:nvSpPr>
        <dsp:cNvPr id="0" name=""/>
        <dsp:cNvSpPr/>
      </dsp:nvSpPr>
      <dsp:spPr>
        <a:xfrm>
          <a:off x="2800779" y="2523528"/>
          <a:ext cx="2390683" cy="7673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2870" tIns="0" rIns="34290" bIns="0" numCol="1" spcCol="1270" anchor="ctr" anchorCtr="0">
          <a:noAutofit/>
        </a:bodyPr>
        <a:lstStyle/>
        <a:p>
          <a:pPr lvl="0" algn="l" defTabSz="1200150">
            <a:lnSpc>
              <a:spcPct val="90000"/>
            </a:lnSpc>
            <a:spcBef>
              <a:spcPct val="0"/>
            </a:spcBef>
            <a:spcAft>
              <a:spcPct val="35000"/>
            </a:spcAft>
          </a:pPr>
          <a:r>
            <a:rPr lang="en-US" sz="2700" kern="1200" dirty="0" smtClean="0"/>
            <a:t>Database driven</a:t>
          </a:r>
          <a:endParaRPr lang="en-US" sz="2700" kern="1200" dirty="0"/>
        </a:p>
      </dsp:txBody>
      <dsp:txXfrm>
        <a:off x="2800779" y="2523528"/>
        <a:ext cx="1683579" cy="767375"/>
      </dsp:txXfrm>
    </dsp:sp>
    <dsp:sp modelId="{7A239BD6-71A6-3C46-8FE1-3878AE120DAD}">
      <dsp:nvSpPr>
        <dsp:cNvPr id="0" name=""/>
        <dsp:cNvSpPr/>
      </dsp:nvSpPr>
      <dsp:spPr>
        <a:xfrm>
          <a:off x="4551988" y="2645419"/>
          <a:ext cx="836739" cy="83673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44FAB1-79C4-1644-ADC4-1E57A4B2ADDF}">
      <dsp:nvSpPr>
        <dsp:cNvPr id="0" name=""/>
        <dsp:cNvSpPr/>
      </dsp:nvSpPr>
      <dsp:spPr>
        <a:xfrm>
          <a:off x="5596024" y="738933"/>
          <a:ext cx="2390683" cy="17845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Messages are retrieved from a message queue</a:t>
          </a:r>
          <a:endParaRPr lang="en-US" sz="2600" kern="1200" dirty="0"/>
        </a:p>
      </dsp:txBody>
      <dsp:txXfrm>
        <a:off x="5637839" y="780748"/>
        <a:ext cx="2307053" cy="1742779"/>
      </dsp:txXfrm>
    </dsp:sp>
    <dsp:sp modelId="{190A0D7F-1B1C-F24F-BD60-DE6D30F9F5F8}">
      <dsp:nvSpPr>
        <dsp:cNvPr id="0" name=""/>
        <dsp:cNvSpPr/>
      </dsp:nvSpPr>
      <dsp:spPr>
        <a:xfrm>
          <a:off x="5596024" y="2523528"/>
          <a:ext cx="2390683" cy="7673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2870" tIns="0" rIns="34290" bIns="0" numCol="1" spcCol="1270" anchor="ctr" anchorCtr="0">
          <a:noAutofit/>
        </a:bodyPr>
        <a:lstStyle/>
        <a:p>
          <a:pPr lvl="0" algn="l" defTabSz="1200150">
            <a:lnSpc>
              <a:spcPct val="90000"/>
            </a:lnSpc>
            <a:spcBef>
              <a:spcPct val="0"/>
            </a:spcBef>
            <a:spcAft>
              <a:spcPct val="35000"/>
            </a:spcAft>
          </a:pPr>
          <a:r>
            <a:rPr lang="en-US" sz="2700" kern="1200" dirty="0" smtClean="0"/>
            <a:t>Message driven</a:t>
          </a:r>
          <a:endParaRPr lang="en-US" sz="2700" kern="1200" dirty="0"/>
        </a:p>
      </dsp:txBody>
      <dsp:txXfrm>
        <a:off x="5596024" y="2523528"/>
        <a:ext cx="1683579" cy="767375"/>
      </dsp:txXfrm>
    </dsp:sp>
    <dsp:sp modelId="{4BD69623-F07D-0542-8FF0-7B60F61E6D9D}">
      <dsp:nvSpPr>
        <dsp:cNvPr id="0" name=""/>
        <dsp:cNvSpPr/>
      </dsp:nvSpPr>
      <dsp:spPr>
        <a:xfrm>
          <a:off x="7347232" y="2645419"/>
          <a:ext cx="836739" cy="83673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E0117-96F2-4F2B-B726-6A33F85880BF}" type="datetimeFigureOut">
              <a:rPr lang="en-IN" smtClean="0"/>
              <a:t>12-03-2018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35920-2FE0-44DA-ABC8-92313E6571FC}" type="slidenum">
              <a:rPr lang="en-IN" smtClean="0"/>
              <a:t>‹#›</a:t>
            </a:fld>
            <a:endParaRPr lang="en-IN"/>
          </a:p>
        </p:txBody>
      </p:sp>
    </p:spTree>
    <p:extLst>
      <p:ext uri="{BB962C8B-B14F-4D97-AF65-F5344CB8AC3E}">
        <p14:creationId xmlns:p14="http://schemas.microsoft.com/office/powerpoint/2010/main" val="242857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66A3B3-D4B0-4969-8896-257A2FF994C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1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104510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221522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346701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466A3B3-D4B0-4969-8896-257A2FF994C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193279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274029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203154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42536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E69342-1160-4101-857D-34BAEE2DBAB5}" type="datetimeFigureOut">
              <a:rPr lang="en-IN" smtClean="0"/>
              <a:t>12-03-2018</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66A3B3-D4B0-4969-8896-257A2FF994CD}" type="slidenum">
              <a:rPr lang="en-IN" smtClean="0"/>
              <a:t>‹#›</a:t>
            </a:fld>
            <a:endParaRPr lang="en-IN" dirty="0"/>
          </a:p>
        </p:txBody>
      </p:sp>
    </p:spTree>
    <p:extLst>
      <p:ext uri="{BB962C8B-B14F-4D97-AF65-F5344CB8AC3E}">
        <p14:creationId xmlns:p14="http://schemas.microsoft.com/office/powerpoint/2010/main" val="179903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69342-1160-4101-857D-34BAEE2DBAB5}" type="datetimeFigureOut">
              <a:rPr lang="en-IN" smtClean="0"/>
              <a:t>12-03-2018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466A3B3-D4B0-4969-8896-257A2FF994CD}" type="slidenum">
              <a:rPr lang="en-IN" smtClean="0"/>
              <a:t>‹#›</a:t>
            </a:fld>
            <a:endParaRPr lang="en-IN" dirty="0"/>
          </a:p>
        </p:txBody>
      </p:sp>
    </p:spTree>
    <p:extLst>
      <p:ext uri="{BB962C8B-B14F-4D97-AF65-F5344CB8AC3E}">
        <p14:creationId xmlns:p14="http://schemas.microsoft.com/office/powerpoint/2010/main" val="100373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E69342-1160-4101-857D-34BAEE2DBAB5}" type="datetimeFigureOut">
              <a:rPr lang="en-IN" smtClean="0"/>
              <a:t>12-03-2018</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66A3B3-D4B0-4969-8896-257A2FF994C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6477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hyperlink" Target="http://www.eaipatterns.com/MessageChannel.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hyperlink" Target="http://www.eaipatterns.com/Sequencer.html" TargetMode="External"/><Relationship Id="rId3" Type="http://schemas.openxmlformats.org/officeDocument/2006/relationships/hyperlink" Target="http://www.eaipatterns.com/MessagingGateway.html" TargetMode="External"/><Relationship Id="rId7" Type="http://schemas.openxmlformats.org/officeDocument/2006/relationships/hyperlink" Target="http://www.eaipatterns.com/MessageRouter.html" TargetMode="External"/><Relationship Id="rId2" Type="http://schemas.openxmlformats.org/officeDocument/2006/relationships/hyperlink" Target="http://www.eaipatterns.com/ChannelAdapter.html" TargetMode="External"/><Relationship Id="rId1" Type="http://schemas.openxmlformats.org/officeDocument/2006/relationships/slideLayout" Target="../slideLayouts/slideLayout2.xml"/><Relationship Id="rId6" Type="http://schemas.openxmlformats.org/officeDocument/2006/relationships/hyperlink" Target="http://www.eaipatterns.com/Filter.html" TargetMode="External"/><Relationship Id="rId5" Type="http://schemas.openxmlformats.org/officeDocument/2006/relationships/hyperlink" Target="http://www.eaipatterns.com/MessageTransformationIntro.html" TargetMode="External"/><Relationship Id="rId4" Type="http://schemas.openxmlformats.org/officeDocument/2006/relationships/hyperlink" Target="http://www.eaipatterns.com/MessagingAdapter.html" TargetMode="External"/><Relationship Id="rId9" Type="http://schemas.openxmlformats.org/officeDocument/2006/relationships/hyperlink" Target="http://www.eaipatterns.com/Aggregator.html"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12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javainuse.com/spring/bootbatch" TargetMode="External"/><Relationship Id="rId2" Type="http://schemas.openxmlformats.org/officeDocument/2006/relationships/hyperlink" Target="http://www.javainuse.com/spring/springbatchtaskl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wmf"/><Relationship Id="rId1" Type="http://schemas.openxmlformats.org/officeDocument/2006/relationships/slideLayout" Target="../slideLayouts/slideLayout6.xml"/><Relationship Id="rId5" Type="http://schemas.openxmlformats.org/officeDocument/2006/relationships/image" Target="../media/image7.tiff"/><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Batch</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129198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History of Batch Processing in Enterprise</a:t>
            </a:r>
            <a:endParaRPr lang="en-IN" dirty="0"/>
          </a:p>
        </p:txBody>
      </p:sp>
      <p:sp>
        <p:nvSpPr>
          <p:cNvPr id="4" name="Pentagon 3"/>
          <p:cNvSpPr/>
          <p:nvPr/>
        </p:nvSpPr>
        <p:spPr bwMode="auto">
          <a:xfrm>
            <a:off x="1503001" y="2271177"/>
            <a:ext cx="8423999" cy="313267"/>
          </a:xfrm>
          <a:prstGeom prst="homePlate">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 name="Oval 4"/>
          <p:cNvSpPr/>
          <p:nvPr/>
        </p:nvSpPr>
        <p:spPr bwMode="auto">
          <a:xfrm>
            <a:off x="1674367" y="2116662"/>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bg1"/>
                </a:solidFill>
                <a:effectLst/>
                <a:uLnTx/>
                <a:uFillTx/>
              </a:rPr>
              <a:t>1950</a:t>
            </a:r>
          </a:p>
        </p:txBody>
      </p:sp>
      <p:sp>
        <p:nvSpPr>
          <p:cNvPr id="6" name="Oval 5"/>
          <p:cNvSpPr/>
          <p:nvPr/>
        </p:nvSpPr>
        <p:spPr bwMode="auto">
          <a:xfrm>
            <a:off x="2807786" y="2116664"/>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bg1"/>
                </a:solidFill>
                <a:effectLst/>
                <a:uLnTx/>
                <a:uFillTx/>
              </a:rPr>
              <a:t>1960</a:t>
            </a:r>
          </a:p>
        </p:txBody>
      </p:sp>
      <p:sp>
        <p:nvSpPr>
          <p:cNvPr id="7" name="Oval 6"/>
          <p:cNvSpPr/>
          <p:nvPr/>
        </p:nvSpPr>
        <p:spPr bwMode="auto">
          <a:xfrm>
            <a:off x="3941205" y="2116664"/>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rPr>
              <a:t>1970</a:t>
            </a:r>
          </a:p>
        </p:txBody>
      </p:sp>
      <p:sp>
        <p:nvSpPr>
          <p:cNvPr id="8" name="Oval 7"/>
          <p:cNvSpPr/>
          <p:nvPr/>
        </p:nvSpPr>
        <p:spPr bwMode="auto">
          <a:xfrm>
            <a:off x="5074624" y="2116659"/>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rPr>
              <a:t>1980</a:t>
            </a:r>
          </a:p>
        </p:txBody>
      </p:sp>
      <p:sp>
        <p:nvSpPr>
          <p:cNvPr id="9" name="Oval 8"/>
          <p:cNvSpPr/>
          <p:nvPr/>
        </p:nvSpPr>
        <p:spPr bwMode="auto">
          <a:xfrm>
            <a:off x="6208043" y="2116662"/>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rPr>
              <a:t>1990</a:t>
            </a:r>
          </a:p>
        </p:txBody>
      </p:sp>
      <p:sp>
        <p:nvSpPr>
          <p:cNvPr id="10" name="Oval 9"/>
          <p:cNvSpPr/>
          <p:nvPr/>
        </p:nvSpPr>
        <p:spPr bwMode="auto">
          <a:xfrm>
            <a:off x="7341462" y="2116660"/>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rPr>
              <a:t>2000</a:t>
            </a:r>
          </a:p>
        </p:txBody>
      </p:sp>
      <p:sp>
        <p:nvSpPr>
          <p:cNvPr id="11" name="Oval 10"/>
          <p:cNvSpPr/>
          <p:nvPr/>
        </p:nvSpPr>
        <p:spPr bwMode="auto">
          <a:xfrm>
            <a:off x="8474884" y="2116659"/>
            <a:ext cx="622299" cy="622299"/>
          </a:xfrm>
          <a:prstGeom prst="ellipse">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rPr>
              <a:t>2010</a:t>
            </a:r>
          </a:p>
        </p:txBody>
      </p:sp>
      <p:sp>
        <p:nvSpPr>
          <p:cNvPr id="12" name="TextBox 11"/>
          <p:cNvSpPr txBox="1"/>
          <p:nvPr/>
        </p:nvSpPr>
        <p:spPr>
          <a:xfrm>
            <a:off x="3170531" y="3774523"/>
            <a:ext cx="620683" cy="369332"/>
          </a:xfrm>
          <a:prstGeom prst="rect">
            <a:avLst/>
          </a:prstGeom>
          <a:solidFill>
            <a:schemeClr val="accent1">
              <a:lumMod val="20000"/>
              <a:lumOff val="80000"/>
            </a:schemeClr>
          </a:solidFill>
          <a:ln w="19050">
            <a:solidFill>
              <a:schemeClr val="accent1"/>
            </a:solidFill>
          </a:ln>
          <a:effectLst/>
        </p:spPr>
        <p:txBody>
          <a:bodyPr wrap="none" rtlCol="0">
            <a:spAutoFit/>
          </a:bodyPr>
          <a:lstStyle/>
          <a:p>
            <a:r>
              <a:rPr lang="en-US" b="1" dirty="0" smtClean="0"/>
              <a:t>JCL</a:t>
            </a:r>
            <a:endParaRPr lang="en-US" b="1" dirty="0"/>
          </a:p>
        </p:txBody>
      </p:sp>
      <p:sp>
        <p:nvSpPr>
          <p:cNvPr id="13" name="TextBox 12"/>
          <p:cNvSpPr txBox="1"/>
          <p:nvPr/>
        </p:nvSpPr>
        <p:spPr>
          <a:xfrm>
            <a:off x="7179155" y="3441635"/>
            <a:ext cx="748923" cy="369332"/>
          </a:xfrm>
          <a:prstGeom prst="rect">
            <a:avLst/>
          </a:prstGeom>
          <a:solidFill>
            <a:schemeClr val="bg1"/>
          </a:solidFill>
          <a:ln w="19050">
            <a:solidFill>
              <a:schemeClr val="accent1"/>
            </a:solidFill>
          </a:ln>
          <a:effectLst/>
        </p:spPr>
        <p:txBody>
          <a:bodyPr wrap="none" rtlCol="0">
            <a:spAutoFit/>
          </a:bodyPr>
          <a:lstStyle/>
          <a:p>
            <a:r>
              <a:rPr lang="en-US" b="1" dirty="0" smtClean="0"/>
              <a:t>J2EE</a:t>
            </a:r>
            <a:endParaRPr lang="en-US" b="1" dirty="0"/>
          </a:p>
        </p:txBody>
      </p:sp>
      <p:sp>
        <p:nvSpPr>
          <p:cNvPr id="14" name="TextBox 13"/>
          <p:cNvSpPr txBox="1"/>
          <p:nvPr/>
        </p:nvSpPr>
        <p:spPr>
          <a:xfrm>
            <a:off x="5074624" y="4964133"/>
            <a:ext cx="1107996" cy="646331"/>
          </a:xfrm>
          <a:prstGeom prst="rect">
            <a:avLst/>
          </a:prstGeom>
          <a:solidFill>
            <a:schemeClr val="bg1"/>
          </a:solidFill>
          <a:ln w="19050">
            <a:solidFill>
              <a:schemeClr val="accent1"/>
            </a:solidFill>
          </a:ln>
          <a:effectLst/>
        </p:spPr>
        <p:txBody>
          <a:bodyPr wrap="none" rtlCol="0">
            <a:spAutoFit/>
          </a:bodyPr>
          <a:lstStyle/>
          <a:p>
            <a:r>
              <a:rPr lang="en-US" b="1" dirty="0" smtClean="0"/>
              <a:t>MS-DOS</a:t>
            </a:r>
            <a:br>
              <a:rPr lang="en-US" b="1" dirty="0" smtClean="0"/>
            </a:br>
            <a:r>
              <a:rPr lang="en-US" b="1" dirty="0" smtClean="0"/>
              <a:t>Bat</a:t>
            </a:r>
            <a:endParaRPr lang="en-US" b="1" dirty="0"/>
          </a:p>
        </p:txBody>
      </p:sp>
      <p:sp>
        <p:nvSpPr>
          <p:cNvPr id="15" name="TextBox 14"/>
          <p:cNvSpPr txBox="1"/>
          <p:nvPr/>
        </p:nvSpPr>
        <p:spPr>
          <a:xfrm>
            <a:off x="3940497" y="4051052"/>
            <a:ext cx="736099" cy="646331"/>
          </a:xfrm>
          <a:prstGeom prst="rect">
            <a:avLst/>
          </a:prstGeom>
          <a:solidFill>
            <a:schemeClr val="bg1"/>
          </a:solidFill>
          <a:ln w="19050">
            <a:solidFill>
              <a:schemeClr val="accent1"/>
            </a:solidFill>
          </a:ln>
          <a:effectLst/>
        </p:spPr>
        <p:txBody>
          <a:bodyPr wrap="none" rtlCol="0">
            <a:spAutoFit/>
          </a:bodyPr>
          <a:lstStyle/>
          <a:p>
            <a:r>
              <a:rPr lang="en-US" b="1" dirty="0" smtClean="0"/>
              <a:t>UNIX</a:t>
            </a:r>
            <a:br>
              <a:rPr lang="en-US" b="1" dirty="0" smtClean="0"/>
            </a:br>
            <a:r>
              <a:rPr lang="en-US" b="1" dirty="0" err="1" smtClean="0"/>
              <a:t>Sh</a:t>
            </a:r>
            <a:endParaRPr lang="en-US" b="1" dirty="0"/>
          </a:p>
        </p:txBody>
      </p:sp>
      <p:sp>
        <p:nvSpPr>
          <p:cNvPr id="16" name="TextBox 15"/>
          <p:cNvSpPr txBox="1"/>
          <p:nvPr/>
        </p:nvSpPr>
        <p:spPr>
          <a:xfrm>
            <a:off x="2296666" y="2805894"/>
            <a:ext cx="1338828" cy="646331"/>
          </a:xfrm>
          <a:prstGeom prst="rect">
            <a:avLst/>
          </a:prstGeom>
          <a:solidFill>
            <a:schemeClr val="bg1"/>
          </a:solidFill>
          <a:ln w="19050">
            <a:solidFill>
              <a:schemeClr val="accent1"/>
            </a:solidFill>
          </a:ln>
        </p:spPr>
        <p:txBody>
          <a:bodyPr wrap="none" rtlCol="0">
            <a:spAutoFit/>
          </a:bodyPr>
          <a:lstStyle/>
          <a:p>
            <a:r>
              <a:rPr lang="en-US" b="1" dirty="0" smtClean="0"/>
              <a:t>Mainframe</a:t>
            </a:r>
            <a:br>
              <a:rPr lang="en-US" b="1" dirty="0" smtClean="0"/>
            </a:br>
            <a:r>
              <a:rPr lang="en-US" b="1" dirty="0" smtClean="0"/>
              <a:t>COBOL</a:t>
            </a:r>
            <a:endParaRPr lang="en-US" b="1" dirty="0"/>
          </a:p>
        </p:txBody>
      </p:sp>
      <p:sp>
        <p:nvSpPr>
          <p:cNvPr id="17" name="TextBox 16"/>
          <p:cNvSpPr txBox="1"/>
          <p:nvPr/>
        </p:nvSpPr>
        <p:spPr>
          <a:xfrm>
            <a:off x="6583128" y="3019908"/>
            <a:ext cx="697627" cy="369332"/>
          </a:xfrm>
          <a:prstGeom prst="rect">
            <a:avLst/>
          </a:prstGeom>
          <a:solidFill>
            <a:schemeClr val="bg1"/>
          </a:solidFill>
          <a:ln w="19050">
            <a:solidFill>
              <a:schemeClr val="accent1"/>
            </a:solidFill>
          </a:ln>
          <a:effectLst/>
        </p:spPr>
        <p:txBody>
          <a:bodyPr wrap="none" rtlCol="0">
            <a:spAutoFit/>
          </a:bodyPr>
          <a:lstStyle/>
          <a:p>
            <a:r>
              <a:rPr lang="en-US" b="1" smtClean="0"/>
              <a:t>Java</a:t>
            </a:r>
            <a:endParaRPr lang="en-US" b="1" dirty="0"/>
          </a:p>
        </p:txBody>
      </p:sp>
      <p:cxnSp>
        <p:nvCxnSpPr>
          <p:cNvPr id="18" name="Elbow Connector 17"/>
          <p:cNvCxnSpPr>
            <a:stCxn id="16" idx="3"/>
          </p:cNvCxnSpPr>
          <p:nvPr/>
        </p:nvCxnSpPr>
        <p:spPr>
          <a:xfrm flipV="1">
            <a:off x="3635494" y="2784492"/>
            <a:ext cx="6161965" cy="344568"/>
          </a:xfrm>
          <a:prstGeom prst="bentConnector3">
            <a:avLst>
              <a:gd name="adj1" fmla="val 14935"/>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3635494" y="3129060"/>
            <a:ext cx="3543661" cy="497241"/>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7" idx="3"/>
            <a:endCxn id="13" idx="0"/>
          </p:cNvCxnSpPr>
          <p:nvPr/>
        </p:nvCxnSpPr>
        <p:spPr>
          <a:xfrm>
            <a:off x="7280755" y="3204574"/>
            <a:ext cx="272862" cy="237061"/>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79621" y="3892667"/>
            <a:ext cx="1082348" cy="369332"/>
          </a:xfrm>
          <a:prstGeom prst="rect">
            <a:avLst/>
          </a:prstGeom>
          <a:solidFill>
            <a:schemeClr val="accent1">
              <a:lumMod val="20000"/>
              <a:lumOff val="80000"/>
            </a:schemeClr>
          </a:solidFill>
          <a:ln w="19050">
            <a:solidFill>
              <a:schemeClr val="accent1"/>
            </a:solidFill>
          </a:ln>
          <a:effectLst/>
        </p:spPr>
        <p:txBody>
          <a:bodyPr wrap="none" rtlCol="0">
            <a:spAutoFit/>
          </a:bodyPr>
          <a:lstStyle/>
          <a:p>
            <a:r>
              <a:rPr lang="en-US" b="1" dirty="0" smtClean="0"/>
              <a:t>JSR 352</a:t>
            </a:r>
            <a:endParaRPr lang="en-US" b="1" dirty="0"/>
          </a:p>
        </p:txBody>
      </p:sp>
      <p:cxnSp>
        <p:nvCxnSpPr>
          <p:cNvPr id="22" name="Elbow Connector 21"/>
          <p:cNvCxnSpPr>
            <a:stCxn id="12" idx="3"/>
          </p:cNvCxnSpPr>
          <p:nvPr/>
        </p:nvCxnSpPr>
        <p:spPr>
          <a:xfrm>
            <a:off x="3791214" y="3959189"/>
            <a:ext cx="6002836" cy="400500"/>
          </a:xfrm>
          <a:prstGeom prst="bentConnector3">
            <a:avLst>
              <a:gd name="adj1" fmla="val 37306"/>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2"/>
            <a:endCxn id="15" idx="1"/>
          </p:cNvCxnSpPr>
          <p:nvPr/>
        </p:nvCxnSpPr>
        <p:spPr>
          <a:xfrm rot="16200000" flipH="1">
            <a:off x="3595504" y="4029224"/>
            <a:ext cx="230363" cy="459624"/>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39" idx="0"/>
          </p:cNvCxnSpPr>
          <p:nvPr/>
        </p:nvCxnSpPr>
        <p:spPr>
          <a:xfrm rot="16200000" flipH="1">
            <a:off x="4281213" y="4724717"/>
            <a:ext cx="266749" cy="212080"/>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51271" y="3411530"/>
            <a:ext cx="1069524" cy="369332"/>
          </a:xfrm>
          <a:prstGeom prst="rect">
            <a:avLst/>
          </a:prstGeom>
          <a:solidFill>
            <a:schemeClr val="bg1"/>
          </a:solidFill>
          <a:ln w="19050">
            <a:solidFill>
              <a:schemeClr val="accent1"/>
            </a:solidFill>
          </a:ln>
          <a:effectLst/>
        </p:spPr>
        <p:txBody>
          <a:bodyPr wrap="none" rtlCol="0">
            <a:spAutoFit/>
          </a:bodyPr>
          <a:lstStyle/>
          <a:p>
            <a:r>
              <a:rPr lang="en-US" b="1" smtClean="0"/>
              <a:t>Java EE</a:t>
            </a:r>
            <a:endParaRPr lang="en-US" b="1" dirty="0"/>
          </a:p>
        </p:txBody>
      </p:sp>
      <p:cxnSp>
        <p:nvCxnSpPr>
          <p:cNvPr id="26" name="Elbow Connector 25"/>
          <p:cNvCxnSpPr>
            <a:stCxn id="13" idx="3"/>
            <a:endCxn id="25" idx="1"/>
          </p:cNvCxnSpPr>
          <p:nvPr/>
        </p:nvCxnSpPr>
        <p:spPr>
          <a:xfrm flipV="1">
            <a:off x="7928078" y="3596196"/>
            <a:ext cx="323193" cy="30105"/>
          </a:xfrm>
          <a:prstGeom prst="bentConnector3">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2"/>
            <a:endCxn id="12" idx="1"/>
          </p:cNvCxnSpPr>
          <p:nvPr/>
        </p:nvCxnSpPr>
        <p:spPr>
          <a:xfrm rot="16200000" flipH="1">
            <a:off x="2814823" y="3603481"/>
            <a:ext cx="506964" cy="204451"/>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8853" y="4969018"/>
            <a:ext cx="977896" cy="646331"/>
          </a:xfrm>
          <a:prstGeom prst="rect">
            <a:avLst/>
          </a:prstGeom>
          <a:solidFill>
            <a:schemeClr val="bg1"/>
          </a:solidFill>
          <a:ln w="19050">
            <a:solidFill>
              <a:schemeClr val="accent1"/>
            </a:solidFill>
          </a:ln>
          <a:effectLst/>
        </p:spPr>
        <p:txBody>
          <a:bodyPr wrap="none" rtlCol="0">
            <a:spAutoFit/>
          </a:bodyPr>
          <a:lstStyle/>
          <a:p>
            <a:r>
              <a:rPr lang="en-US" b="1" dirty="0" smtClean="0"/>
              <a:t>Win NT</a:t>
            </a:r>
            <a:br>
              <a:rPr lang="en-US" b="1" dirty="0" smtClean="0"/>
            </a:br>
            <a:r>
              <a:rPr lang="en-US" b="1" dirty="0" smtClean="0"/>
              <a:t>Bat</a:t>
            </a:r>
            <a:endParaRPr lang="en-US" b="1" dirty="0"/>
          </a:p>
        </p:txBody>
      </p:sp>
      <p:cxnSp>
        <p:nvCxnSpPr>
          <p:cNvPr id="29" name="Elbow Connector 28"/>
          <p:cNvCxnSpPr>
            <a:stCxn id="14" idx="3"/>
            <a:endCxn id="28" idx="1"/>
          </p:cNvCxnSpPr>
          <p:nvPr/>
        </p:nvCxnSpPr>
        <p:spPr>
          <a:xfrm>
            <a:off x="6182620" y="5287299"/>
            <a:ext cx="526233" cy="4885"/>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8" idx="3"/>
            <a:endCxn id="41" idx="1"/>
          </p:cNvCxnSpPr>
          <p:nvPr/>
        </p:nvCxnSpPr>
        <p:spPr>
          <a:xfrm>
            <a:off x="7686749" y="5292184"/>
            <a:ext cx="241329" cy="209811"/>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5" idx="3"/>
          </p:cNvCxnSpPr>
          <p:nvPr/>
        </p:nvCxnSpPr>
        <p:spPr>
          <a:xfrm>
            <a:off x="9320795" y="3596196"/>
            <a:ext cx="476664" cy="6350"/>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940" y="4532018"/>
            <a:ext cx="748923" cy="369332"/>
          </a:xfrm>
          <a:prstGeom prst="rect">
            <a:avLst/>
          </a:prstGeom>
          <a:solidFill>
            <a:schemeClr val="bg1"/>
          </a:solidFill>
          <a:ln w="19050">
            <a:solidFill>
              <a:schemeClr val="accent1"/>
            </a:solidFill>
          </a:ln>
          <a:effectLst/>
        </p:spPr>
        <p:txBody>
          <a:bodyPr wrap="none" rtlCol="0">
            <a:spAutoFit/>
          </a:bodyPr>
          <a:lstStyle/>
          <a:p>
            <a:r>
              <a:rPr lang="en-US" b="1" smtClean="0"/>
              <a:t>Bash</a:t>
            </a:r>
            <a:endParaRPr lang="en-US" b="1" dirty="0"/>
          </a:p>
        </p:txBody>
      </p:sp>
      <p:cxnSp>
        <p:nvCxnSpPr>
          <p:cNvPr id="33" name="Elbow Connector 32"/>
          <p:cNvCxnSpPr>
            <a:stCxn id="15" idx="3"/>
            <a:endCxn id="32" idx="1"/>
          </p:cNvCxnSpPr>
          <p:nvPr/>
        </p:nvCxnSpPr>
        <p:spPr>
          <a:xfrm>
            <a:off x="4676596" y="4374218"/>
            <a:ext cx="1165344" cy="342466"/>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2" idx="3"/>
          </p:cNvCxnSpPr>
          <p:nvPr/>
        </p:nvCxnSpPr>
        <p:spPr>
          <a:xfrm>
            <a:off x="6590863" y="4716684"/>
            <a:ext cx="3144568" cy="160510"/>
          </a:xfrm>
          <a:prstGeom prst="bentConnector3">
            <a:avLst>
              <a:gd name="adj1" fmla="val 19844"/>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54489" y="3540823"/>
            <a:ext cx="351378" cy="369332"/>
          </a:xfrm>
          <a:prstGeom prst="rect">
            <a:avLst/>
          </a:prstGeom>
          <a:solidFill>
            <a:schemeClr val="bg1"/>
          </a:solidFill>
          <a:ln w="19050">
            <a:solidFill>
              <a:schemeClr val="accent1"/>
            </a:solidFill>
          </a:ln>
          <a:effectLst/>
        </p:spPr>
        <p:txBody>
          <a:bodyPr wrap="none" rtlCol="0">
            <a:spAutoFit/>
          </a:bodyPr>
          <a:lstStyle/>
          <a:p>
            <a:r>
              <a:rPr lang="en-US" b="1" smtClean="0"/>
              <a:t>C</a:t>
            </a:r>
            <a:endParaRPr lang="en-US" b="1" dirty="0"/>
          </a:p>
        </p:txBody>
      </p:sp>
      <p:cxnSp>
        <p:nvCxnSpPr>
          <p:cNvPr id="36" name="Elbow Connector 35"/>
          <p:cNvCxnSpPr>
            <a:stCxn id="35" idx="3"/>
            <a:endCxn id="17" idx="2"/>
          </p:cNvCxnSpPr>
          <p:nvPr/>
        </p:nvCxnSpPr>
        <p:spPr>
          <a:xfrm flipV="1">
            <a:off x="4305867" y="3389240"/>
            <a:ext cx="2626075" cy="336249"/>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2" idx="3"/>
            <a:endCxn id="21" idx="1"/>
          </p:cNvCxnSpPr>
          <p:nvPr/>
        </p:nvCxnSpPr>
        <p:spPr>
          <a:xfrm>
            <a:off x="3791214" y="3959189"/>
            <a:ext cx="4988407" cy="118144"/>
          </a:xfrm>
          <a:prstGeom prst="bentConnector3">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5" idx="2"/>
            <a:endCxn id="21" idx="0"/>
          </p:cNvCxnSpPr>
          <p:nvPr/>
        </p:nvCxnSpPr>
        <p:spPr>
          <a:xfrm rot="16200000" flipH="1">
            <a:off x="8997512" y="3569383"/>
            <a:ext cx="111805" cy="534762"/>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39753" y="4964132"/>
            <a:ext cx="761747" cy="646331"/>
          </a:xfrm>
          <a:prstGeom prst="rect">
            <a:avLst/>
          </a:prstGeom>
          <a:solidFill>
            <a:schemeClr val="bg1"/>
          </a:solidFill>
          <a:ln w="19050">
            <a:solidFill>
              <a:schemeClr val="accent1"/>
            </a:solidFill>
          </a:ln>
          <a:effectLst/>
        </p:spPr>
        <p:txBody>
          <a:bodyPr wrap="none" rtlCol="0">
            <a:spAutoFit/>
          </a:bodyPr>
          <a:lstStyle/>
          <a:p>
            <a:r>
              <a:rPr lang="en-US" b="1" smtClean="0"/>
              <a:t>CP/M</a:t>
            </a:r>
            <a:br>
              <a:rPr lang="en-US" b="1" smtClean="0"/>
            </a:br>
            <a:r>
              <a:rPr lang="en-US" b="1" smtClean="0"/>
              <a:t>Sub</a:t>
            </a:r>
          </a:p>
        </p:txBody>
      </p:sp>
      <p:cxnSp>
        <p:nvCxnSpPr>
          <p:cNvPr id="40" name="Elbow Connector 39"/>
          <p:cNvCxnSpPr>
            <a:stCxn id="39" idx="3"/>
            <a:endCxn id="14" idx="1"/>
          </p:cNvCxnSpPr>
          <p:nvPr/>
        </p:nvCxnSpPr>
        <p:spPr>
          <a:xfrm>
            <a:off x="4901500" y="5287298"/>
            <a:ext cx="173124" cy="1"/>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928078" y="5178829"/>
            <a:ext cx="877163" cy="646331"/>
          </a:xfrm>
          <a:prstGeom prst="rect">
            <a:avLst/>
          </a:prstGeom>
          <a:solidFill>
            <a:schemeClr val="bg1"/>
          </a:solidFill>
          <a:ln w="19050">
            <a:solidFill>
              <a:schemeClr val="accent1"/>
            </a:solidFill>
          </a:ln>
          <a:effectLst/>
        </p:spPr>
        <p:txBody>
          <a:bodyPr wrap="none" rtlCol="0">
            <a:spAutoFit/>
          </a:bodyPr>
          <a:lstStyle/>
          <a:p>
            <a:r>
              <a:rPr lang="en-US" b="1" dirty="0" smtClean="0"/>
              <a:t>Power</a:t>
            </a:r>
            <a:br>
              <a:rPr lang="en-US" b="1" dirty="0" smtClean="0"/>
            </a:br>
            <a:r>
              <a:rPr lang="en-US" b="1" dirty="0" smtClean="0"/>
              <a:t>Shell</a:t>
            </a:r>
            <a:endParaRPr lang="en-US" b="1" dirty="0"/>
          </a:p>
        </p:txBody>
      </p:sp>
      <p:cxnSp>
        <p:nvCxnSpPr>
          <p:cNvPr id="42" name="Elbow Connector 41"/>
          <p:cNvCxnSpPr>
            <a:stCxn id="41" idx="3"/>
          </p:cNvCxnSpPr>
          <p:nvPr/>
        </p:nvCxnSpPr>
        <p:spPr>
          <a:xfrm>
            <a:off x="8805241" y="5501995"/>
            <a:ext cx="930190" cy="12700"/>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8" idx="3"/>
          </p:cNvCxnSpPr>
          <p:nvPr/>
        </p:nvCxnSpPr>
        <p:spPr>
          <a:xfrm flipV="1">
            <a:off x="7686749" y="4964132"/>
            <a:ext cx="2048682" cy="328052"/>
          </a:xfrm>
          <a:prstGeom prst="bentConnector3">
            <a:avLst>
              <a:gd name="adj1" fmla="val 7846"/>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80975" y="3652098"/>
            <a:ext cx="1287532" cy="369332"/>
          </a:xfrm>
          <a:prstGeom prst="rect">
            <a:avLst/>
          </a:prstGeom>
          <a:solidFill>
            <a:schemeClr val="bg1"/>
          </a:solidFill>
          <a:ln w="19050">
            <a:solidFill>
              <a:schemeClr val="accent1"/>
            </a:solidFill>
          </a:ln>
          <a:effectLst/>
        </p:spPr>
        <p:txBody>
          <a:bodyPr wrap="none" rtlCol="0">
            <a:spAutoFit/>
          </a:bodyPr>
          <a:lstStyle/>
          <a:p>
            <a:r>
              <a:rPr lang="en-US" b="1" smtClean="0"/>
              <a:t>FORTLAN</a:t>
            </a:r>
            <a:endParaRPr lang="en-US" b="1" dirty="0"/>
          </a:p>
        </p:txBody>
      </p:sp>
      <p:cxnSp>
        <p:nvCxnSpPr>
          <p:cNvPr id="45" name="Elbow Connector 44"/>
          <p:cNvCxnSpPr>
            <a:stCxn id="44" idx="0"/>
            <a:endCxn id="16" idx="1"/>
          </p:cNvCxnSpPr>
          <p:nvPr/>
        </p:nvCxnSpPr>
        <p:spPr>
          <a:xfrm rot="5400000" flipH="1" flipV="1">
            <a:off x="1949184" y="3304617"/>
            <a:ext cx="523038" cy="171925"/>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03056" y="5673245"/>
            <a:ext cx="902811" cy="369332"/>
          </a:xfrm>
          <a:prstGeom prst="rect">
            <a:avLst/>
          </a:prstGeom>
          <a:solidFill>
            <a:schemeClr val="bg1"/>
          </a:solidFill>
          <a:ln w="19050">
            <a:solidFill>
              <a:schemeClr val="accent1"/>
            </a:solidFill>
          </a:ln>
          <a:effectLst/>
        </p:spPr>
        <p:txBody>
          <a:bodyPr wrap="none" rtlCol="0">
            <a:spAutoFit/>
          </a:bodyPr>
          <a:lstStyle/>
          <a:p>
            <a:r>
              <a:rPr lang="en-US" b="1" dirty="0" smtClean="0"/>
              <a:t>BASIC</a:t>
            </a:r>
            <a:endParaRPr lang="en-US" b="1" dirty="0"/>
          </a:p>
        </p:txBody>
      </p:sp>
      <p:cxnSp>
        <p:nvCxnSpPr>
          <p:cNvPr id="47" name="Elbow Connector 46"/>
          <p:cNvCxnSpPr>
            <a:stCxn id="44" idx="2"/>
            <a:endCxn id="46" idx="1"/>
          </p:cNvCxnSpPr>
          <p:nvPr/>
        </p:nvCxnSpPr>
        <p:spPr>
          <a:xfrm rot="16200000" flipH="1">
            <a:off x="1845658" y="4300512"/>
            <a:ext cx="1836481" cy="1278315"/>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338229" y="5889648"/>
            <a:ext cx="505267" cy="369332"/>
          </a:xfrm>
          <a:prstGeom prst="rect">
            <a:avLst/>
          </a:prstGeom>
          <a:solidFill>
            <a:schemeClr val="bg1"/>
          </a:solidFill>
          <a:ln w="19050">
            <a:solidFill>
              <a:schemeClr val="accent1"/>
            </a:solidFill>
          </a:ln>
          <a:effectLst/>
        </p:spPr>
        <p:txBody>
          <a:bodyPr wrap="none" rtlCol="0">
            <a:spAutoFit/>
          </a:bodyPr>
          <a:lstStyle/>
          <a:p>
            <a:r>
              <a:rPr lang="en-US" b="1" smtClean="0"/>
              <a:t>VB</a:t>
            </a:r>
            <a:endParaRPr lang="en-US" b="1" dirty="0"/>
          </a:p>
        </p:txBody>
      </p:sp>
      <p:cxnSp>
        <p:nvCxnSpPr>
          <p:cNvPr id="49" name="Elbow Connector 48"/>
          <p:cNvCxnSpPr>
            <a:stCxn id="46" idx="3"/>
            <a:endCxn id="48" idx="1"/>
          </p:cNvCxnSpPr>
          <p:nvPr/>
        </p:nvCxnSpPr>
        <p:spPr>
          <a:xfrm>
            <a:off x="4305867" y="5857911"/>
            <a:ext cx="2032362" cy="216403"/>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7861" y="5889648"/>
            <a:ext cx="479618" cy="369332"/>
          </a:xfrm>
          <a:prstGeom prst="rect">
            <a:avLst/>
          </a:prstGeom>
          <a:solidFill>
            <a:schemeClr val="bg1"/>
          </a:solidFill>
          <a:ln w="19050">
            <a:solidFill>
              <a:schemeClr val="accent1"/>
            </a:solidFill>
          </a:ln>
          <a:effectLst/>
        </p:spPr>
        <p:txBody>
          <a:bodyPr wrap="none" rtlCol="0">
            <a:spAutoFit/>
          </a:bodyPr>
          <a:lstStyle/>
          <a:p>
            <a:r>
              <a:rPr lang="en-US" b="1" dirty="0" smtClean="0"/>
              <a:t>C#</a:t>
            </a:r>
            <a:endParaRPr lang="en-US" b="1" dirty="0"/>
          </a:p>
        </p:txBody>
      </p:sp>
      <p:cxnSp>
        <p:nvCxnSpPr>
          <p:cNvPr id="51" name="Elbow Connector 50"/>
          <p:cNvCxnSpPr>
            <a:stCxn id="48" idx="3"/>
            <a:endCxn id="50" idx="1"/>
          </p:cNvCxnSpPr>
          <p:nvPr/>
        </p:nvCxnSpPr>
        <p:spPr>
          <a:xfrm>
            <a:off x="6843496" y="6074314"/>
            <a:ext cx="754365" cy="12700"/>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0" idx="3"/>
          </p:cNvCxnSpPr>
          <p:nvPr/>
        </p:nvCxnSpPr>
        <p:spPr>
          <a:xfrm flipV="1">
            <a:off x="8077479" y="6049856"/>
            <a:ext cx="1733434" cy="24458"/>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168834" y="4634384"/>
            <a:ext cx="607859" cy="369332"/>
          </a:xfrm>
          <a:prstGeom prst="rect">
            <a:avLst/>
          </a:prstGeom>
          <a:solidFill>
            <a:schemeClr val="bg1"/>
          </a:solidFill>
          <a:ln w="19050">
            <a:solidFill>
              <a:schemeClr val="accent1"/>
            </a:solidFill>
          </a:ln>
          <a:effectLst/>
        </p:spPr>
        <p:txBody>
          <a:bodyPr wrap="none" rtlCol="0">
            <a:spAutoFit/>
          </a:bodyPr>
          <a:lstStyle/>
          <a:p>
            <a:r>
              <a:rPr lang="en-US" altLang="ja-JP" b="1" dirty="0" smtClean="0"/>
              <a:t>PL/I</a:t>
            </a:r>
            <a:endParaRPr lang="en-US" b="1" dirty="0"/>
          </a:p>
        </p:txBody>
      </p:sp>
      <p:cxnSp>
        <p:nvCxnSpPr>
          <p:cNvPr id="54" name="Elbow Connector 53"/>
          <p:cNvCxnSpPr>
            <a:stCxn id="16" idx="2"/>
            <a:endCxn id="53" idx="1"/>
          </p:cNvCxnSpPr>
          <p:nvPr/>
        </p:nvCxnSpPr>
        <p:spPr>
          <a:xfrm rot="16200000" flipH="1">
            <a:off x="2384045" y="4034260"/>
            <a:ext cx="1366825" cy="202754"/>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3" idx="3"/>
            <a:endCxn id="17" idx="1"/>
          </p:cNvCxnSpPr>
          <p:nvPr/>
        </p:nvCxnSpPr>
        <p:spPr>
          <a:xfrm flipV="1">
            <a:off x="3776693" y="3204574"/>
            <a:ext cx="2806435" cy="1614476"/>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7" idx="3"/>
          </p:cNvCxnSpPr>
          <p:nvPr/>
        </p:nvCxnSpPr>
        <p:spPr>
          <a:xfrm flipV="1">
            <a:off x="7280755" y="3100749"/>
            <a:ext cx="2614895" cy="103825"/>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3" idx="2"/>
            <a:endCxn id="39" idx="1"/>
          </p:cNvCxnSpPr>
          <p:nvPr/>
        </p:nvCxnSpPr>
        <p:spPr>
          <a:xfrm rot="16200000" flipH="1">
            <a:off x="3664467" y="4812012"/>
            <a:ext cx="283582" cy="666989"/>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756207" y="4450679"/>
            <a:ext cx="1043876" cy="369332"/>
          </a:xfrm>
          <a:prstGeom prst="rect">
            <a:avLst/>
          </a:prstGeom>
          <a:solidFill>
            <a:schemeClr val="bg1"/>
          </a:solidFill>
          <a:ln w="19050">
            <a:solidFill>
              <a:schemeClr val="accent1"/>
            </a:solidFill>
          </a:ln>
          <a:effectLst/>
        </p:spPr>
        <p:txBody>
          <a:bodyPr wrap="none" rtlCol="0">
            <a:spAutoFit/>
          </a:bodyPr>
          <a:lstStyle/>
          <a:p>
            <a:r>
              <a:rPr lang="en-US" b="1" dirty="0" smtClean="0"/>
              <a:t>Hadoop</a:t>
            </a:r>
            <a:endParaRPr lang="en-US" b="1" dirty="0"/>
          </a:p>
        </p:txBody>
      </p:sp>
      <p:cxnSp>
        <p:nvCxnSpPr>
          <p:cNvPr id="59" name="Elbow Connector 58"/>
          <p:cNvCxnSpPr>
            <a:stCxn id="13" idx="2"/>
            <a:endCxn id="58" idx="1"/>
          </p:cNvCxnSpPr>
          <p:nvPr/>
        </p:nvCxnSpPr>
        <p:spPr>
          <a:xfrm rot="16200000" flipH="1">
            <a:off x="7242723" y="4121861"/>
            <a:ext cx="824378" cy="202590"/>
          </a:xfrm>
          <a:prstGeom prst="bentConnector2">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8" idx="3"/>
          </p:cNvCxnSpPr>
          <p:nvPr/>
        </p:nvCxnSpPr>
        <p:spPr>
          <a:xfrm flipV="1">
            <a:off x="8800083" y="4634384"/>
            <a:ext cx="993967" cy="961"/>
          </a:xfrm>
          <a:prstGeom prst="bentConnector3">
            <a:avLst>
              <a:gd name="adj1" fmla="val 50000"/>
            </a:avLst>
          </a:prstGeom>
          <a:ln>
            <a:solidFill>
              <a:schemeClr val="accent1"/>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551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Core </a:t>
            </a:r>
            <a:r>
              <a:rPr lang="en-US" sz="3600" dirty="0"/>
              <a:t>concepts of Spring Integration messaging system</a:t>
            </a:r>
            <a:br>
              <a:rPr lang="en-US" sz="3600" dirty="0"/>
            </a:br>
            <a:endParaRPr lang="en-IN" sz="3600" dirty="0"/>
          </a:p>
        </p:txBody>
      </p:sp>
      <p:sp>
        <p:nvSpPr>
          <p:cNvPr id="3" name="Content Placeholder 2"/>
          <p:cNvSpPr>
            <a:spLocks noGrp="1"/>
          </p:cNvSpPr>
          <p:nvPr>
            <p:ph idx="1"/>
          </p:nvPr>
        </p:nvSpPr>
        <p:spPr/>
        <p:txBody>
          <a:bodyPr/>
          <a:lstStyle/>
          <a:p>
            <a:r>
              <a:rPr lang="en-US" dirty="0"/>
              <a:t>The basic concepts of a message-driven architecture are: message, message</a:t>
            </a:r>
            <a:r>
              <a:rPr lang="en-US" dirty="0">
                <a:hlinkClick r:id="rId2"/>
              </a:rPr>
              <a:t> </a:t>
            </a:r>
            <a:r>
              <a:rPr lang="en-US" dirty="0"/>
              <a:t>channel and message endpoint.</a:t>
            </a:r>
          </a:p>
          <a:p>
            <a:r>
              <a:rPr lang="en-US" dirty="0"/>
              <a:t>The API is pretty simple:</a:t>
            </a:r>
          </a:p>
          <a:p>
            <a:r>
              <a:rPr lang="en-US" dirty="0"/>
              <a:t>A </a:t>
            </a:r>
            <a:r>
              <a:rPr lang="en-US" b="1" dirty="0"/>
              <a:t>message</a:t>
            </a:r>
            <a:r>
              <a:rPr lang="en-US" dirty="0"/>
              <a:t> is sent to an </a:t>
            </a:r>
            <a:r>
              <a:rPr lang="en-US" b="1" dirty="0"/>
              <a:t>endpoint</a:t>
            </a:r>
            <a:endParaRPr lang="en-US" dirty="0"/>
          </a:p>
          <a:p>
            <a:r>
              <a:rPr lang="en-US" b="1" dirty="0"/>
              <a:t>Endpoints</a:t>
            </a:r>
            <a:r>
              <a:rPr lang="en-US" dirty="0"/>
              <a:t> are connected among them through </a:t>
            </a:r>
            <a:r>
              <a:rPr lang="en-US" b="1" dirty="0" err="1"/>
              <a:t>MessageChannels</a:t>
            </a:r>
            <a:endParaRPr lang="en-US" dirty="0"/>
          </a:p>
          <a:p>
            <a:r>
              <a:rPr lang="en-US" dirty="0"/>
              <a:t>An </a:t>
            </a:r>
            <a:r>
              <a:rPr lang="en-US" b="1" dirty="0"/>
              <a:t>endpoint</a:t>
            </a:r>
            <a:r>
              <a:rPr lang="en-US" dirty="0"/>
              <a:t> can receive </a:t>
            </a:r>
            <a:r>
              <a:rPr lang="en-US" b="1" dirty="0"/>
              <a:t>messages</a:t>
            </a:r>
            <a:r>
              <a:rPr lang="en-US" dirty="0"/>
              <a:t> from a </a:t>
            </a:r>
            <a:r>
              <a:rPr lang="en-US" b="1" dirty="0" err="1"/>
              <a:t>MessageChannel</a:t>
            </a:r>
            <a:endParaRPr lang="en-US" dirty="0"/>
          </a:p>
          <a:p>
            <a:endParaRPr lang="en-IN" dirty="0"/>
          </a:p>
        </p:txBody>
      </p:sp>
    </p:spTree>
    <p:extLst>
      <p:ext uri="{BB962C8B-B14F-4D97-AF65-F5344CB8AC3E}">
        <p14:creationId xmlns:p14="http://schemas.microsoft.com/office/powerpoint/2010/main" val="13918804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a:t>
            </a:r>
            <a:endParaRPr lang="en-IN" dirty="0"/>
          </a:p>
        </p:txBody>
      </p:sp>
      <p:pic>
        <p:nvPicPr>
          <p:cNvPr id="3074" name="Picture 2" descr="https://www.javacodegeeks.com/wp-content/uploads/2015/09/ch2_pi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526" y="1990344"/>
            <a:ext cx="3701779" cy="36606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javacodegeeks.com/wp-content/uploads/2015/09/ch2_pi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529" y="2710434"/>
            <a:ext cx="4674151" cy="215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784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Header</a:t>
            </a:r>
            <a:endParaRPr lang="en-IN" dirty="0"/>
          </a:p>
        </p:txBody>
      </p:sp>
      <p:sp>
        <p:nvSpPr>
          <p:cNvPr id="3" name="Content Placeholder 2"/>
          <p:cNvSpPr>
            <a:spLocks noGrp="1"/>
          </p:cNvSpPr>
          <p:nvPr>
            <p:ph idx="1"/>
          </p:nvPr>
        </p:nvSpPr>
        <p:spPr/>
        <p:txBody>
          <a:bodyPr/>
          <a:lstStyle/>
          <a:p>
            <a:r>
              <a:rPr lang="en-US" b="1" dirty="0"/>
              <a:t>Header</a:t>
            </a:r>
            <a:r>
              <a:rPr lang="en-US" dirty="0"/>
              <a:t>: Contains meta-information about the message. </a:t>
            </a:r>
            <a:endParaRPr lang="en-US" dirty="0" smtClean="0"/>
          </a:p>
          <a:p>
            <a:r>
              <a:rPr lang="en-US" dirty="0" smtClean="0"/>
              <a:t>Once </a:t>
            </a:r>
            <a:r>
              <a:rPr lang="en-US" dirty="0"/>
              <a:t>the message has been created, you cannot modify it. </a:t>
            </a:r>
            <a:endParaRPr lang="en-US" dirty="0" smtClean="0"/>
          </a:p>
          <a:p>
            <a:r>
              <a:rPr lang="en-US" dirty="0" smtClean="0"/>
              <a:t>You </a:t>
            </a:r>
            <a:r>
              <a:rPr lang="en-US" dirty="0"/>
              <a:t>can add your own headers in the form of key-value pair, but they are mainly used to pass transport information. </a:t>
            </a:r>
            <a:endParaRPr lang="en-US" dirty="0" smtClean="0"/>
          </a:p>
          <a:p>
            <a:r>
              <a:rPr lang="en-US" dirty="0" smtClean="0"/>
              <a:t>For </a:t>
            </a:r>
            <a:r>
              <a:rPr lang="en-US" dirty="0"/>
              <a:t>example, if you want to send an e-mail, it will contain headers like to, subject, from…</a:t>
            </a:r>
          </a:p>
          <a:p>
            <a:endParaRPr lang="en-IN" dirty="0"/>
          </a:p>
        </p:txBody>
      </p:sp>
    </p:spTree>
    <p:extLst>
      <p:ext uri="{BB962C8B-B14F-4D97-AF65-F5344CB8AC3E}">
        <p14:creationId xmlns:p14="http://schemas.microsoft.com/office/powerpoint/2010/main" val="33093944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Payload</a:t>
            </a:r>
            <a:endParaRPr lang="en-IN" dirty="0"/>
          </a:p>
        </p:txBody>
      </p:sp>
      <p:sp>
        <p:nvSpPr>
          <p:cNvPr id="3" name="Content Placeholder 2"/>
          <p:cNvSpPr>
            <a:spLocks noGrp="1"/>
          </p:cNvSpPr>
          <p:nvPr>
            <p:ph idx="1"/>
          </p:nvPr>
        </p:nvSpPr>
        <p:spPr/>
        <p:txBody>
          <a:bodyPr/>
          <a:lstStyle/>
          <a:p>
            <a:r>
              <a:rPr lang="en-US" dirty="0"/>
              <a:t>This is just a normal Java class that will contain the information you want to share. </a:t>
            </a:r>
            <a:endParaRPr lang="en-US" dirty="0" smtClean="0"/>
          </a:p>
          <a:p>
            <a:r>
              <a:rPr lang="en-US" dirty="0" smtClean="0"/>
              <a:t>It </a:t>
            </a:r>
            <a:r>
              <a:rPr lang="en-US" dirty="0"/>
              <a:t>can be any Java </a:t>
            </a:r>
            <a:r>
              <a:rPr lang="en-US" dirty="0" smtClean="0"/>
              <a:t>type.</a:t>
            </a:r>
          </a:p>
          <a:p>
            <a:endParaRPr lang="en-US" dirty="0"/>
          </a:p>
          <a:p>
            <a:r>
              <a:rPr lang="en-US" dirty="0"/>
              <a:t>Message&lt;String&gt; message = </a:t>
            </a:r>
            <a:r>
              <a:rPr lang="en-US" dirty="0" err="1"/>
              <a:t>MessageBuilder</a:t>
            </a:r>
            <a:endParaRPr lang="en-US" dirty="0"/>
          </a:p>
          <a:p>
            <a:r>
              <a:rPr lang="en-US" dirty="0"/>
              <a:t>                .</a:t>
            </a:r>
            <a:r>
              <a:rPr lang="en-US" dirty="0" err="1"/>
              <a:t>withPayload</a:t>
            </a:r>
            <a:r>
              <a:rPr lang="en-US" dirty="0"/>
              <a:t>("my message payload")</a:t>
            </a:r>
          </a:p>
          <a:p>
            <a:r>
              <a:rPr lang="en-US" dirty="0"/>
              <a:t>                .</a:t>
            </a:r>
            <a:r>
              <a:rPr lang="en-US" dirty="0" err="1"/>
              <a:t>setHeader</a:t>
            </a:r>
            <a:r>
              <a:rPr lang="en-US" dirty="0"/>
              <a:t>("key1", "value1")</a:t>
            </a:r>
          </a:p>
          <a:p>
            <a:r>
              <a:rPr lang="en-US" dirty="0"/>
              <a:t>                .</a:t>
            </a:r>
            <a:r>
              <a:rPr lang="en-US" dirty="0" err="1"/>
              <a:t>setHeader</a:t>
            </a:r>
            <a:r>
              <a:rPr lang="en-US" dirty="0"/>
              <a:t>("key2", "value2")</a:t>
            </a:r>
          </a:p>
          <a:p>
            <a:r>
              <a:rPr lang="en-US" dirty="0"/>
              <a:t>                .build();</a:t>
            </a:r>
            <a:endParaRPr lang="en-IN" dirty="0"/>
          </a:p>
        </p:txBody>
      </p:sp>
    </p:spTree>
    <p:extLst>
      <p:ext uri="{BB962C8B-B14F-4D97-AF65-F5344CB8AC3E}">
        <p14:creationId xmlns:p14="http://schemas.microsoft.com/office/powerpoint/2010/main" val="25844548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Channel</a:t>
            </a:r>
            <a:br>
              <a:rPr lang="en-IN" dirty="0"/>
            </a:br>
            <a:endParaRPr lang="en-IN" dirty="0"/>
          </a:p>
        </p:txBody>
      </p:sp>
      <p:sp>
        <p:nvSpPr>
          <p:cNvPr id="3" name="Content Placeholder 2"/>
          <p:cNvSpPr>
            <a:spLocks noGrp="1"/>
          </p:cNvSpPr>
          <p:nvPr>
            <p:ph idx="1"/>
          </p:nvPr>
        </p:nvSpPr>
        <p:spPr>
          <a:xfrm>
            <a:off x="1097280" y="1845734"/>
            <a:ext cx="10058400" cy="1985602"/>
          </a:xfrm>
        </p:spPr>
        <p:txBody>
          <a:bodyPr/>
          <a:lstStyle/>
          <a:p>
            <a:r>
              <a:rPr lang="en-US" dirty="0"/>
              <a:t>A message channel is a pipe that connects endpoints, and where messages travel through. </a:t>
            </a:r>
            <a:endParaRPr lang="en-US" dirty="0" smtClean="0"/>
          </a:p>
          <a:p>
            <a:r>
              <a:rPr lang="en-US" dirty="0" smtClean="0"/>
              <a:t>Producers </a:t>
            </a:r>
            <a:r>
              <a:rPr lang="en-US" dirty="0"/>
              <a:t>send messages to a channel and consumers receive them from a channel. </a:t>
            </a:r>
            <a:endParaRPr lang="en-US" dirty="0" smtClean="0"/>
          </a:p>
          <a:p>
            <a:r>
              <a:rPr lang="en-US" dirty="0" smtClean="0"/>
              <a:t>With </a:t>
            </a:r>
            <a:r>
              <a:rPr lang="en-US" dirty="0"/>
              <a:t>this mechanism, you don’t need any kind of broker.</a:t>
            </a:r>
          </a:p>
          <a:p>
            <a:r>
              <a:rPr lang="en-US" dirty="0"/>
              <a:t>A message channel can also be used as an interception point or for message monitoring.</a:t>
            </a:r>
          </a:p>
          <a:p>
            <a:endParaRPr lang="en-IN" dirty="0"/>
          </a:p>
        </p:txBody>
      </p:sp>
      <p:pic>
        <p:nvPicPr>
          <p:cNvPr id="5122" name="Picture 2" descr="https://www.javacodegeeks.com/wp-content/uploads/2015/09/ch2_pic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511" y="3979425"/>
            <a:ext cx="808672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5809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Integration</a:t>
            </a:r>
            <a:endParaRPr lang="en-US" dirty="0"/>
          </a:p>
        </p:txBody>
      </p:sp>
      <p:sp>
        <p:nvSpPr>
          <p:cNvPr id="4" name="Rounded Rectangle 3"/>
          <p:cNvSpPr/>
          <p:nvPr/>
        </p:nvSpPr>
        <p:spPr>
          <a:xfrm>
            <a:off x="2324101" y="3252157"/>
            <a:ext cx="1625180" cy="1423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Producer</a:t>
            </a:r>
          </a:p>
          <a:p>
            <a:pPr algn="ctr"/>
            <a:r>
              <a:rPr lang="en-US" sz="2400" dirty="0" smtClean="0"/>
              <a:t>(Sender)</a:t>
            </a:r>
            <a:endParaRPr lang="en-US" sz="2400" dirty="0"/>
          </a:p>
        </p:txBody>
      </p:sp>
      <p:sp>
        <p:nvSpPr>
          <p:cNvPr id="5" name="Rounded Rectangle 4"/>
          <p:cNvSpPr/>
          <p:nvPr/>
        </p:nvSpPr>
        <p:spPr>
          <a:xfrm>
            <a:off x="8656426" y="3252157"/>
            <a:ext cx="1611524" cy="14233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Consumer</a:t>
            </a:r>
          </a:p>
          <a:p>
            <a:pPr algn="ctr"/>
            <a:r>
              <a:rPr lang="en-US" sz="2400" dirty="0" smtClean="0"/>
              <a:t>(Receiver)</a:t>
            </a:r>
            <a:endParaRPr lang="en-US" sz="2400" dirty="0"/>
          </a:p>
        </p:txBody>
      </p:sp>
      <p:sp>
        <p:nvSpPr>
          <p:cNvPr id="7" name="Can 6"/>
          <p:cNvSpPr/>
          <p:nvPr/>
        </p:nvSpPr>
        <p:spPr>
          <a:xfrm rot="5400000">
            <a:off x="6035434" y="2100530"/>
            <a:ext cx="534838" cy="3726612"/>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Pipe</a:t>
            </a:r>
            <a:endParaRPr lang="en-US" dirty="0">
              <a:solidFill>
                <a:schemeClr val="bg1"/>
              </a:solidFill>
            </a:endParaRPr>
          </a:p>
        </p:txBody>
      </p:sp>
      <p:sp>
        <p:nvSpPr>
          <p:cNvPr id="9" name="Notched Right Arrow 8"/>
          <p:cNvSpPr/>
          <p:nvPr/>
        </p:nvSpPr>
        <p:spPr>
          <a:xfrm>
            <a:off x="4076700" y="3829050"/>
            <a:ext cx="338406" cy="266700"/>
          </a:xfrm>
          <a:prstGeom prst="notched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lded Corner 9"/>
          <p:cNvSpPr/>
          <p:nvPr/>
        </p:nvSpPr>
        <p:spPr>
          <a:xfrm>
            <a:off x="4076700" y="4363888"/>
            <a:ext cx="1028700" cy="737557"/>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a:t>
            </a:r>
            <a:endParaRPr lang="en-US" dirty="0">
              <a:solidFill>
                <a:schemeClr val="bg1"/>
              </a:solidFill>
            </a:endParaRPr>
          </a:p>
        </p:txBody>
      </p:sp>
      <p:sp>
        <p:nvSpPr>
          <p:cNvPr id="11" name="TextBox 10"/>
          <p:cNvSpPr txBox="1"/>
          <p:nvPr/>
        </p:nvSpPr>
        <p:spPr>
          <a:xfrm>
            <a:off x="4415106" y="1734205"/>
            <a:ext cx="3623994" cy="523220"/>
          </a:xfrm>
          <a:prstGeom prst="rect">
            <a:avLst/>
          </a:prstGeom>
          <a:noFill/>
        </p:spPr>
        <p:txBody>
          <a:bodyPr wrap="square" rtlCol="0">
            <a:spAutoFit/>
          </a:bodyPr>
          <a:lstStyle/>
          <a:p>
            <a:pPr algn="ctr"/>
            <a:r>
              <a:rPr lang="en-US" sz="2800" dirty="0" smtClean="0"/>
              <a:t>The main components</a:t>
            </a:r>
            <a:endParaRPr lang="en-US" sz="2800" dirty="0"/>
          </a:p>
        </p:txBody>
      </p:sp>
      <p:sp>
        <p:nvSpPr>
          <p:cNvPr id="13" name="Freeform 12"/>
          <p:cNvSpPr/>
          <p:nvPr/>
        </p:nvSpPr>
        <p:spPr>
          <a:xfrm>
            <a:off x="5105400" y="3283347"/>
            <a:ext cx="2431507" cy="671433"/>
          </a:xfrm>
          <a:custGeom>
            <a:avLst/>
            <a:gdLst>
              <a:gd name="connsiteX0" fmla="*/ 236220 w 2431507"/>
              <a:gd name="connsiteY0" fmla="*/ 397113 h 671433"/>
              <a:gd name="connsiteX1" fmla="*/ 213360 w 2431507"/>
              <a:gd name="connsiteY1" fmla="*/ 313293 h 671433"/>
              <a:gd name="connsiteX2" fmla="*/ 182880 w 2431507"/>
              <a:gd name="connsiteY2" fmla="*/ 305673 h 671433"/>
              <a:gd name="connsiteX3" fmla="*/ 114300 w 2431507"/>
              <a:gd name="connsiteY3" fmla="*/ 313293 h 671433"/>
              <a:gd name="connsiteX4" fmla="*/ 60960 w 2431507"/>
              <a:gd name="connsiteY4" fmla="*/ 343773 h 671433"/>
              <a:gd name="connsiteX5" fmla="*/ 30480 w 2431507"/>
              <a:gd name="connsiteY5" fmla="*/ 389493 h 671433"/>
              <a:gd name="connsiteX6" fmla="*/ 15240 w 2431507"/>
              <a:gd name="connsiteY6" fmla="*/ 427593 h 671433"/>
              <a:gd name="connsiteX7" fmla="*/ 0 w 2431507"/>
              <a:gd name="connsiteY7" fmla="*/ 488553 h 671433"/>
              <a:gd name="connsiteX8" fmla="*/ 30480 w 2431507"/>
              <a:gd name="connsiteY8" fmla="*/ 587613 h 671433"/>
              <a:gd name="connsiteX9" fmla="*/ 68580 w 2431507"/>
              <a:gd name="connsiteY9" fmla="*/ 595233 h 671433"/>
              <a:gd name="connsiteX10" fmla="*/ 121920 w 2431507"/>
              <a:gd name="connsiteY10" fmla="*/ 618093 h 671433"/>
              <a:gd name="connsiteX11" fmla="*/ 236220 w 2431507"/>
              <a:gd name="connsiteY11" fmla="*/ 633333 h 671433"/>
              <a:gd name="connsiteX12" fmla="*/ 457200 w 2431507"/>
              <a:gd name="connsiteY12" fmla="*/ 610473 h 671433"/>
              <a:gd name="connsiteX13" fmla="*/ 487680 w 2431507"/>
              <a:gd name="connsiteY13" fmla="*/ 587613 h 671433"/>
              <a:gd name="connsiteX14" fmla="*/ 457200 w 2431507"/>
              <a:gd name="connsiteY14" fmla="*/ 328533 h 671433"/>
              <a:gd name="connsiteX15" fmla="*/ 449580 w 2431507"/>
              <a:gd name="connsiteY15" fmla="*/ 275193 h 671433"/>
              <a:gd name="connsiteX16" fmla="*/ 434340 w 2431507"/>
              <a:gd name="connsiteY16" fmla="*/ 221853 h 671433"/>
              <a:gd name="connsiteX17" fmla="*/ 426720 w 2431507"/>
              <a:gd name="connsiteY17" fmla="*/ 183753 h 671433"/>
              <a:gd name="connsiteX18" fmla="*/ 411480 w 2431507"/>
              <a:gd name="connsiteY18" fmla="*/ 145653 h 671433"/>
              <a:gd name="connsiteX19" fmla="*/ 403860 w 2431507"/>
              <a:gd name="connsiteY19" fmla="*/ 115173 h 671433"/>
              <a:gd name="connsiteX20" fmla="*/ 396240 w 2431507"/>
              <a:gd name="connsiteY20" fmla="*/ 92313 h 671433"/>
              <a:gd name="connsiteX21" fmla="*/ 434340 w 2431507"/>
              <a:gd name="connsiteY21" fmla="*/ 473313 h 671433"/>
              <a:gd name="connsiteX22" fmla="*/ 472440 w 2431507"/>
              <a:gd name="connsiteY22" fmla="*/ 595233 h 671433"/>
              <a:gd name="connsiteX23" fmla="*/ 480060 w 2431507"/>
              <a:gd name="connsiteY23" fmla="*/ 633333 h 671433"/>
              <a:gd name="connsiteX24" fmla="*/ 487680 w 2431507"/>
              <a:gd name="connsiteY24" fmla="*/ 602853 h 671433"/>
              <a:gd name="connsiteX25" fmla="*/ 495300 w 2431507"/>
              <a:gd name="connsiteY25" fmla="*/ 557133 h 671433"/>
              <a:gd name="connsiteX26" fmla="*/ 510540 w 2431507"/>
              <a:gd name="connsiteY26" fmla="*/ 442833 h 671433"/>
              <a:gd name="connsiteX27" fmla="*/ 525780 w 2431507"/>
              <a:gd name="connsiteY27" fmla="*/ 419973 h 671433"/>
              <a:gd name="connsiteX28" fmla="*/ 533400 w 2431507"/>
              <a:gd name="connsiteY28" fmla="*/ 397113 h 671433"/>
              <a:gd name="connsiteX29" fmla="*/ 556260 w 2431507"/>
              <a:gd name="connsiteY29" fmla="*/ 389493 h 671433"/>
              <a:gd name="connsiteX30" fmla="*/ 647700 w 2431507"/>
              <a:gd name="connsiteY30" fmla="*/ 397113 h 671433"/>
              <a:gd name="connsiteX31" fmla="*/ 655320 w 2431507"/>
              <a:gd name="connsiteY31" fmla="*/ 427593 h 671433"/>
              <a:gd name="connsiteX32" fmla="*/ 662940 w 2431507"/>
              <a:gd name="connsiteY32" fmla="*/ 465693 h 671433"/>
              <a:gd name="connsiteX33" fmla="*/ 662940 w 2431507"/>
              <a:gd name="connsiteY33" fmla="*/ 648573 h 671433"/>
              <a:gd name="connsiteX34" fmla="*/ 670560 w 2431507"/>
              <a:gd name="connsiteY34" fmla="*/ 671433 h 671433"/>
              <a:gd name="connsiteX35" fmla="*/ 701040 w 2431507"/>
              <a:gd name="connsiteY35" fmla="*/ 663813 h 671433"/>
              <a:gd name="connsiteX36" fmla="*/ 777240 w 2431507"/>
              <a:gd name="connsiteY36" fmla="*/ 648573 h 671433"/>
              <a:gd name="connsiteX37" fmla="*/ 861060 w 2431507"/>
              <a:gd name="connsiteY37" fmla="*/ 602853 h 671433"/>
              <a:gd name="connsiteX38" fmla="*/ 899160 w 2431507"/>
              <a:gd name="connsiteY38" fmla="*/ 572373 h 671433"/>
              <a:gd name="connsiteX39" fmla="*/ 967740 w 2431507"/>
              <a:gd name="connsiteY39" fmla="*/ 496173 h 671433"/>
              <a:gd name="connsiteX40" fmla="*/ 975360 w 2431507"/>
              <a:gd name="connsiteY40" fmla="*/ 473313 h 671433"/>
              <a:gd name="connsiteX41" fmla="*/ 967740 w 2431507"/>
              <a:gd name="connsiteY41" fmla="*/ 404733 h 671433"/>
              <a:gd name="connsiteX42" fmla="*/ 906780 w 2431507"/>
              <a:gd name="connsiteY42" fmla="*/ 374253 h 671433"/>
              <a:gd name="connsiteX43" fmla="*/ 861060 w 2431507"/>
              <a:gd name="connsiteY43" fmla="*/ 381873 h 671433"/>
              <a:gd name="connsiteX44" fmla="*/ 838200 w 2431507"/>
              <a:gd name="connsiteY44" fmla="*/ 412353 h 671433"/>
              <a:gd name="connsiteX45" fmla="*/ 815340 w 2431507"/>
              <a:gd name="connsiteY45" fmla="*/ 450453 h 671433"/>
              <a:gd name="connsiteX46" fmla="*/ 800100 w 2431507"/>
              <a:gd name="connsiteY46" fmla="*/ 473313 h 671433"/>
              <a:gd name="connsiteX47" fmla="*/ 807720 w 2431507"/>
              <a:gd name="connsiteY47" fmla="*/ 534273 h 671433"/>
              <a:gd name="connsiteX48" fmla="*/ 868680 w 2431507"/>
              <a:gd name="connsiteY48" fmla="*/ 564753 h 671433"/>
              <a:gd name="connsiteX49" fmla="*/ 944880 w 2431507"/>
              <a:gd name="connsiteY49" fmla="*/ 541893 h 671433"/>
              <a:gd name="connsiteX50" fmla="*/ 960120 w 2431507"/>
              <a:gd name="connsiteY50" fmla="*/ 496173 h 671433"/>
              <a:gd name="connsiteX51" fmla="*/ 967740 w 2431507"/>
              <a:gd name="connsiteY51" fmla="*/ 473313 h 671433"/>
              <a:gd name="connsiteX52" fmla="*/ 975360 w 2431507"/>
              <a:gd name="connsiteY52" fmla="*/ 534273 h 671433"/>
              <a:gd name="connsiteX53" fmla="*/ 990600 w 2431507"/>
              <a:gd name="connsiteY53" fmla="*/ 557133 h 671433"/>
              <a:gd name="connsiteX54" fmla="*/ 998220 w 2431507"/>
              <a:gd name="connsiteY54" fmla="*/ 579993 h 671433"/>
              <a:gd name="connsiteX55" fmla="*/ 1059180 w 2431507"/>
              <a:gd name="connsiteY55" fmla="*/ 572373 h 671433"/>
              <a:gd name="connsiteX56" fmla="*/ 1082040 w 2431507"/>
              <a:gd name="connsiteY56" fmla="*/ 564753 h 671433"/>
              <a:gd name="connsiteX57" fmla="*/ 1104900 w 2431507"/>
              <a:gd name="connsiteY57" fmla="*/ 534273 h 671433"/>
              <a:gd name="connsiteX58" fmla="*/ 1120140 w 2431507"/>
              <a:gd name="connsiteY58" fmla="*/ 480933 h 671433"/>
              <a:gd name="connsiteX59" fmla="*/ 1135380 w 2431507"/>
              <a:gd name="connsiteY59" fmla="*/ 450453 h 671433"/>
              <a:gd name="connsiteX60" fmla="*/ 1143000 w 2431507"/>
              <a:gd name="connsiteY60" fmla="*/ 389493 h 671433"/>
              <a:gd name="connsiteX61" fmla="*/ 1150620 w 2431507"/>
              <a:gd name="connsiteY61" fmla="*/ 366633 h 671433"/>
              <a:gd name="connsiteX62" fmla="*/ 1181100 w 2431507"/>
              <a:gd name="connsiteY62" fmla="*/ 381873 h 671433"/>
              <a:gd name="connsiteX63" fmla="*/ 1188720 w 2431507"/>
              <a:gd name="connsiteY63" fmla="*/ 419973 h 671433"/>
              <a:gd name="connsiteX64" fmla="*/ 1203960 w 2431507"/>
              <a:gd name="connsiteY64" fmla="*/ 450453 h 671433"/>
              <a:gd name="connsiteX65" fmla="*/ 1211580 w 2431507"/>
              <a:gd name="connsiteY65" fmla="*/ 480933 h 671433"/>
              <a:gd name="connsiteX66" fmla="*/ 1219200 w 2431507"/>
              <a:gd name="connsiteY66" fmla="*/ 458073 h 671433"/>
              <a:gd name="connsiteX67" fmla="*/ 1226820 w 2431507"/>
              <a:gd name="connsiteY67" fmla="*/ 427593 h 671433"/>
              <a:gd name="connsiteX68" fmla="*/ 1242060 w 2431507"/>
              <a:gd name="connsiteY68" fmla="*/ 374253 h 671433"/>
              <a:gd name="connsiteX69" fmla="*/ 1249680 w 2431507"/>
              <a:gd name="connsiteY69" fmla="*/ 351393 h 671433"/>
              <a:gd name="connsiteX70" fmla="*/ 1264920 w 2431507"/>
              <a:gd name="connsiteY70" fmla="*/ 328533 h 671433"/>
              <a:gd name="connsiteX71" fmla="*/ 1287780 w 2431507"/>
              <a:gd name="connsiteY71" fmla="*/ 343773 h 671433"/>
              <a:gd name="connsiteX72" fmla="*/ 1325880 w 2431507"/>
              <a:gd name="connsiteY72" fmla="*/ 435213 h 671433"/>
              <a:gd name="connsiteX73" fmla="*/ 1333500 w 2431507"/>
              <a:gd name="connsiteY73" fmla="*/ 496173 h 671433"/>
              <a:gd name="connsiteX74" fmla="*/ 1402080 w 2431507"/>
              <a:gd name="connsiteY74" fmla="*/ 488553 h 671433"/>
              <a:gd name="connsiteX75" fmla="*/ 1447800 w 2431507"/>
              <a:gd name="connsiteY75" fmla="*/ 442833 h 671433"/>
              <a:gd name="connsiteX76" fmla="*/ 1463040 w 2431507"/>
              <a:gd name="connsiteY76" fmla="*/ 397113 h 671433"/>
              <a:gd name="connsiteX77" fmla="*/ 1470660 w 2431507"/>
              <a:gd name="connsiteY77" fmla="*/ 374253 h 671433"/>
              <a:gd name="connsiteX78" fmla="*/ 1485900 w 2431507"/>
              <a:gd name="connsiteY78" fmla="*/ 351393 h 671433"/>
              <a:gd name="connsiteX79" fmla="*/ 1508760 w 2431507"/>
              <a:gd name="connsiteY79" fmla="*/ 359013 h 671433"/>
              <a:gd name="connsiteX80" fmla="*/ 1516380 w 2431507"/>
              <a:gd name="connsiteY80" fmla="*/ 381873 h 671433"/>
              <a:gd name="connsiteX81" fmla="*/ 1531620 w 2431507"/>
              <a:gd name="connsiteY81" fmla="*/ 435213 h 671433"/>
              <a:gd name="connsiteX82" fmla="*/ 1584960 w 2431507"/>
              <a:gd name="connsiteY82" fmla="*/ 336153 h 671433"/>
              <a:gd name="connsiteX83" fmla="*/ 1607820 w 2431507"/>
              <a:gd name="connsiteY83" fmla="*/ 320913 h 671433"/>
              <a:gd name="connsiteX84" fmla="*/ 1645920 w 2431507"/>
              <a:gd name="connsiteY84" fmla="*/ 397113 h 671433"/>
              <a:gd name="connsiteX85" fmla="*/ 1653540 w 2431507"/>
              <a:gd name="connsiteY85" fmla="*/ 435213 h 671433"/>
              <a:gd name="connsiteX86" fmla="*/ 1661160 w 2431507"/>
              <a:gd name="connsiteY86" fmla="*/ 458073 h 671433"/>
              <a:gd name="connsiteX87" fmla="*/ 1691640 w 2431507"/>
              <a:gd name="connsiteY87" fmla="*/ 473313 h 671433"/>
              <a:gd name="connsiteX88" fmla="*/ 1851660 w 2431507"/>
              <a:gd name="connsiteY88" fmla="*/ 442833 h 671433"/>
              <a:gd name="connsiteX89" fmla="*/ 1882140 w 2431507"/>
              <a:gd name="connsiteY89" fmla="*/ 404733 h 671433"/>
              <a:gd name="connsiteX90" fmla="*/ 1905000 w 2431507"/>
              <a:gd name="connsiteY90" fmla="*/ 328533 h 671433"/>
              <a:gd name="connsiteX91" fmla="*/ 1889760 w 2431507"/>
              <a:gd name="connsiteY91" fmla="*/ 290433 h 671433"/>
              <a:gd name="connsiteX92" fmla="*/ 1844040 w 2431507"/>
              <a:gd name="connsiteY92" fmla="*/ 351393 h 671433"/>
              <a:gd name="connsiteX93" fmla="*/ 2026920 w 2431507"/>
              <a:gd name="connsiteY93" fmla="*/ 397113 h 671433"/>
              <a:gd name="connsiteX94" fmla="*/ 2072640 w 2431507"/>
              <a:gd name="connsiteY94" fmla="*/ 351393 h 671433"/>
              <a:gd name="connsiteX95" fmla="*/ 2087880 w 2431507"/>
              <a:gd name="connsiteY95" fmla="*/ 328533 h 671433"/>
              <a:gd name="connsiteX96" fmla="*/ 2110740 w 2431507"/>
              <a:gd name="connsiteY96" fmla="*/ 267573 h 671433"/>
              <a:gd name="connsiteX97" fmla="*/ 2133600 w 2431507"/>
              <a:gd name="connsiteY97" fmla="*/ 221853 h 671433"/>
              <a:gd name="connsiteX98" fmla="*/ 2148840 w 2431507"/>
              <a:gd name="connsiteY98" fmla="*/ 138033 h 671433"/>
              <a:gd name="connsiteX99" fmla="*/ 2095500 w 2431507"/>
              <a:gd name="connsiteY99" fmla="*/ 8493 h 671433"/>
              <a:gd name="connsiteX100" fmla="*/ 2049780 w 2431507"/>
              <a:gd name="connsiteY100" fmla="*/ 31353 h 671433"/>
              <a:gd name="connsiteX101" fmla="*/ 2034540 w 2431507"/>
              <a:gd name="connsiteY101" fmla="*/ 54213 h 671433"/>
              <a:gd name="connsiteX102" fmla="*/ 2011680 w 2431507"/>
              <a:gd name="connsiteY102" fmla="*/ 69453 h 671433"/>
              <a:gd name="connsiteX103" fmla="*/ 2004060 w 2431507"/>
              <a:gd name="connsiteY103" fmla="*/ 99933 h 671433"/>
              <a:gd name="connsiteX104" fmla="*/ 1996440 w 2431507"/>
              <a:gd name="connsiteY104" fmla="*/ 122793 h 671433"/>
              <a:gd name="connsiteX105" fmla="*/ 1996440 w 2431507"/>
              <a:gd name="connsiteY105" fmla="*/ 282813 h 671433"/>
              <a:gd name="connsiteX106" fmla="*/ 2026920 w 2431507"/>
              <a:gd name="connsiteY106" fmla="*/ 313293 h 671433"/>
              <a:gd name="connsiteX107" fmla="*/ 2049780 w 2431507"/>
              <a:gd name="connsiteY107" fmla="*/ 351393 h 671433"/>
              <a:gd name="connsiteX108" fmla="*/ 2110740 w 2431507"/>
              <a:gd name="connsiteY108" fmla="*/ 381873 h 671433"/>
              <a:gd name="connsiteX109" fmla="*/ 2186940 w 2431507"/>
              <a:gd name="connsiteY109" fmla="*/ 412353 h 671433"/>
              <a:gd name="connsiteX110" fmla="*/ 2293620 w 2431507"/>
              <a:gd name="connsiteY110" fmla="*/ 359013 h 671433"/>
              <a:gd name="connsiteX111" fmla="*/ 2301240 w 2431507"/>
              <a:gd name="connsiteY111" fmla="*/ 336153 h 671433"/>
              <a:gd name="connsiteX112" fmla="*/ 2362200 w 2431507"/>
              <a:gd name="connsiteY112" fmla="*/ 221853 h 671433"/>
              <a:gd name="connsiteX113" fmla="*/ 2400300 w 2431507"/>
              <a:gd name="connsiteY113" fmla="*/ 244713 h 671433"/>
              <a:gd name="connsiteX114" fmla="*/ 2430780 w 2431507"/>
              <a:gd name="connsiteY114" fmla="*/ 298053 h 671433"/>
              <a:gd name="connsiteX115" fmla="*/ 2423160 w 2431507"/>
              <a:gd name="connsiteY115" fmla="*/ 351393 h 671433"/>
              <a:gd name="connsiteX116" fmla="*/ 2392680 w 2431507"/>
              <a:gd name="connsiteY116" fmla="*/ 366633 h 671433"/>
              <a:gd name="connsiteX117" fmla="*/ 2308860 w 2431507"/>
              <a:gd name="connsiteY117" fmla="*/ 343773 h 671433"/>
              <a:gd name="connsiteX118" fmla="*/ 2308860 w 2431507"/>
              <a:gd name="connsiteY118" fmla="*/ 336153 h 67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431507" h="671433">
                <a:moveTo>
                  <a:pt x="236220" y="397113"/>
                </a:moveTo>
                <a:cubicBezTo>
                  <a:pt x="228600" y="369173"/>
                  <a:pt x="227952" y="338308"/>
                  <a:pt x="213360" y="313293"/>
                </a:cubicBezTo>
                <a:cubicBezTo>
                  <a:pt x="208083" y="304247"/>
                  <a:pt x="193353" y="305673"/>
                  <a:pt x="182880" y="305673"/>
                </a:cubicBezTo>
                <a:cubicBezTo>
                  <a:pt x="159879" y="305673"/>
                  <a:pt x="137160" y="310753"/>
                  <a:pt x="114300" y="313293"/>
                </a:cubicBezTo>
                <a:cubicBezTo>
                  <a:pt x="96520" y="323453"/>
                  <a:pt x="76113" y="329998"/>
                  <a:pt x="60960" y="343773"/>
                </a:cubicBezTo>
                <a:cubicBezTo>
                  <a:pt x="47407" y="356094"/>
                  <a:pt x="39251" y="373413"/>
                  <a:pt x="30480" y="389493"/>
                </a:cubicBezTo>
                <a:cubicBezTo>
                  <a:pt x="23930" y="401501"/>
                  <a:pt x="20043" y="414786"/>
                  <a:pt x="15240" y="427593"/>
                </a:cubicBezTo>
                <a:cubicBezTo>
                  <a:pt x="5198" y="454372"/>
                  <a:pt x="6497" y="456070"/>
                  <a:pt x="0" y="488553"/>
                </a:cubicBezTo>
                <a:cubicBezTo>
                  <a:pt x="10160" y="521573"/>
                  <a:pt x="11798" y="558552"/>
                  <a:pt x="30480" y="587613"/>
                </a:cubicBezTo>
                <a:cubicBezTo>
                  <a:pt x="37484" y="598508"/>
                  <a:pt x="56293" y="591137"/>
                  <a:pt x="68580" y="595233"/>
                </a:cubicBezTo>
                <a:cubicBezTo>
                  <a:pt x="86931" y="601350"/>
                  <a:pt x="103741" y="611482"/>
                  <a:pt x="121920" y="618093"/>
                </a:cubicBezTo>
                <a:cubicBezTo>
                  <a:pt x="155577" y="630332"/>
                  <a:pt x="206373" y="630620"/>
                  <a:pt x="236220" y="633333"/>
                </a:cubicBezTo>
                <a:cubicBezTo>
                  <a:pt x="309880" y="625713"/>
                  <a:pt x="384341" y="623720"/>
                  <a:pt x="457200" y="610473"/>
                </a:cubicBezTo>
                <a:cubicBezTo>
                  <a:pt x="469695" y="608201"/>
                  <a:pt x="486775" y="600281"/>
                  <a:pt x="487680" y="587613"/>
                </a:cubicBezTo>
                <a:cubicBezTo>
                  <a:pt x="497429" y="451129"/>
                  <a:pt x="476387" y="430861"/>
                  <a:pt x="457200" y="328533"/>
                </a:cubicBezTo>
                <a:cubicBezTo>
                  <a:pt x="453890" y="310880"/>
                  <a:pt x="453343" y="292755"/>
                  <a:pt x="449580" y="275193"/>
                </a:cubicBezTo>
                <a:cubicBezTo>
                  <a:pt x="445705" y="257112"/>
                  <a:pt x="438825" y="239792"/>
                  <a:pt x="434340" y="221853"/>
                </a:cubicBezTo>
                <a:cubicBezTo>
                  <a:pt x="431199" y="209288"/>
                  <a:pt x="430442" y="196158"/>
                  <a:pt x="426720" y="183753"/>
                </a:cubicBezTo>
                <a:cubicBezTo>
                  <a:pt x="422790" y="170652"/>
                  <a:pt x="415805" y="158629"/>
                  <a:pt x="411480" y="145653"/>
                </a:cubicBezTo>
                <a:cubicBezTo>
                  <a:pt x="408168" y="135718"/>
                  <a:pt x="406737" y="125243"/>
                  <a:pt x="403860" y="115173"/>
                </a:cubicBezTo>
                <a:cubicBezTo>
                  <a:pt x="401653" y="107450"/>
                  <a:pt x="398780" y="99933"/>
                  <a:pt x="396240" y="92313"/>
                </a:cubicBezTo>
                <a:cubicBezTo>
                  <a:pt x="414721" y="326405"/>
                  <a:pt x="405357" y="313904"/>
                  <a:pt x="434340" y="473313"/>
                </a:cubicBezTo>
                <a:cubicBezTo>
                  <a:pt x="450267" y="560912"/>
                  <a:pt x="439742" y="529837"/>
                  <a:pt x="472440" y="595233"/>
                </a:cubicBezTo>
                <a:cubicBezTo>
                  <a:pt x="474980" y="607933"/>
                  <a:pt x="468476" y="627541"/>
                  <a:pt x="480060" y="633333"/>
                </a:cubicBezTo>
                <a:cubicBezTo>
                  <a:pt x="489427" y="638017"/>
                  <a:pt x="485626" y="613122"/>
                  <a:pt x="487680" y="602853"/>
                </a:cubicBezTo>
                <a:cubicBezTo>
                  <a:pt x="490710" y="587703"/>
                  <a:pt x="493495" y="572477"/>
                  <a:pt x="495300" y="557133"/>
                </a:cubicBezTo>
                <a:cubicBezTo>
                  <a:pt x="496898" y="543549"/>
                  <a:pt x="498717" y="470419"/>
                  <a:pt x="510540" y="442833"/>
                </a:cubicBezTo>
                <a:cubicBezTo>
                  <a:pt x="514148" y="434415"/>
                  <a:pt x="521684" y="428164"/>
                  <a:pt x="525780" y="419973"/>
                </a:cubicBezTo>
                <a:cubicBezTo>
                  <a:pt x="529372" y="412789"/>
                  <a:pt x="527720" y="402793"/>
                  <a:pt x="533400" y="397113"/>
                </a:cubicBezTo>
                <a:cubicBezTo>
                  <a:pt x="539080" y="391433"/>
                  <a:pt x="548640" y="392033"/>
                  <a:pt x="556260" y="389493"/>
                </a:cubicBezTo>
                <a:cubicBezTo>
                  <a:pt x="586740" y="392033"/>
                  <a:pt x="619153" y="386133"/>
                  <a:pt x="647700" y="397113"/>
                </a:cubicBezTo>
                <a:cubicBezTo>
                  <a:pt x="657475" y="400872"/>
                  <a:pt x="653048" y="417370"/>
                  <a:pt x="655320" y="427593"/>
                </a:cubicBezTo>
                <a:cubicBezTo>
                  <a:pt x="658130" y="440236"/>
                  <a:pt x="660400" y="452993"/>
                  <a:pt x="662940" y="465693"/>
                </a:cubicBezTo>
                <a:cubicBezTo>
                  <a:pt x="657273" y="562034"/>
                  <a:pt x="647954" y="573643"/>
                  <a:pt x="662940" y="648573"/>
                </a:cubicBezTo>
                <a:cubicBezTo>
                  <a:pt x="664515" y="656449"/>
                  <a:pt x="668020" y="663813"/>
                  <a:pt x="670560" y="671433"/>
                </a:cubicBezTo>
                <a:cubicBezTo>
                  <a:pt x="680720" y="668893"/>
                  <a:pt x="690800" y="666007"/>
                  <a:pt x="701040" y="663813"/>
                </a:cubicBezTo>
                <a:cubicBezTo>
                  <a:pt x="726368" y="658386"/>
                  <a:pt x="777240" y="648573"/>
                  <a:pt x="777240" y="648573"/>
                </a:cubicBezTo>
                <a:cubicBezTo>
                  <a:pt x="805887" y="634250"/>
                  <a:pt x="834705" y="621302"/>
                  <a:pt x="861060" y="602853"/>
                </a:cubicBezTo>
                <a:cubicBezTo>
                  <a:pt x="874384" y="593526"/>
                  <a:pt x="887171" y="583363"/>
                  <a:pt x="899160" y="572373"/>
                </a:cubicBezTo>
                <a:cubicBezTo>
                  <a:pt x="917387" y="555665"/>
                  <a:pt x="953699" y="524254"/>
                  <a:pt x="967740" y="496173"/>
                </a:cubicBezTo>
                <a:cubicBezTo>
                  <a:pt x="971332" y="488989"/>
                  <a:pt x="972820" y="480933"/>
                  <a:pt x="975360" y="473313"/>
                </a:cubicBezTo>
                <a:cubicBezTo>
                  <a:pt x="972820" y="450453"/>
                  <a:pt x="975600" y="426349"/>
                  <a:pt x="967740" y="404733"/>
                </a:cubicBezTo>
                <a:cubicBezTo>
                  <a:pt x="963854" y="394048"/>
                  <a:pt x="908045" y="374759"/>
                  <a:pt x="906780" y="374253"/>
                </a:cubicBezTo>
                <a:cubicBezTo>
                  <a:pt x="891540" y="376793"/>
                  <a:pt x="874566" y="374370"/>
                  <a:pt x="861060" y="381873"/>
                </a:cubicBezTo>
                <a:cubicBezTo>
                  <a:pt x="849958" y="388041"/>
                  <a:pt x="845245" y="401786"/>
                  <a:pt x="838200" y="412353"/>
                </a:cubicBezTo>
                <a:cubicBezTo>
                  <a:pt x="829985" y="424676"/>
                  <a:pt x="823190" y="437894"/>
                  <a:pt x="815340" y="450453"/>
                </a:cubicBezTo>
                <a:cubicBezTo>
                  <a:pt x="810486" y="458219"/>
                  <a:pt x="805180" y="465693"/>
                  <a:pt x="800100" y="473313"/>
                </a:cubicBezTo>
                <a:cubicBezTo>
                  <a:pt x="802640" y="493633"/>
                  <a:pt x="799246" y="515630"/>
                  <a:pt x="807720" y="534273"/>
                </a:cubicBezTo>
                <a:cubicBezTo>
                  <a:pt x="817684" y="556193"/>
                  <a:pt x="849706" y="560010"/>
                  <a:pt x="868680" y="564753"/>
                </a:cubicBezTo>
                <a:cubicBezTo>
                  <a:pt x="883598" y="562622"/>
                  <a:pt x="931290" y="563637"/>
                  <a:pt x="944880" y="541893"/>
                </a:cubicBezTo>
                <a:cubicBezTo>
                  <a:pt x="953394" y="528270"/>
                  <a:pt x="955040" y="511413"/>
                  <a:pt x="960120" y="496173"/>
                </a:cubicBezTo>
                <a:lnTo>
                  <a:pt x="967740" y="473313"/>
                </a:lnTo>
                <a:cubicBezTo>
                  <a:pt x="970280" y="493633"/>
                  <a:pt x="969972" y="514516"/>
                  <a:pt x="975360" y="534273"/>
                </a:cubicBezTo>
                <a:cubicBezTo>
                  <a:pt x="977770" y="543108"/>
                  <a:pt x="986504" y="548942"/>
                  <a:pt x="990600" y="557133"/>
                </a:cubicBezTo>
                <a:cubicBezTo>
                  <a:pt x="994192" y="564317"/>
                  <a:pt x="995680" y="572373"/>
                  <a:pt x="998220" y="579993"/>
                </a:cubicBezTo>
                <a:cubicBezTo>
                  <a:pt x="1018540" y="577453"/>
                  <a:pt x="1039032" y="576036"/>
                  <a:pt x="1059180" y="572373"/>
                </a:cubicBezTo>
                <a:cubicBezTo>
                  <a:pt x="1067083" y="570936"/>
                  <a:pt x="1075870" y="569895"/>
                  <a:pt x="1082040" y="564753"/>
                </a:cubicBezTo>
                <a:cubicBezTo>
                  <a:pt x="1091796" y="556623"/>
                  <a:pt x="1097280" y="544433"/>
                  <a:pt x="1104900" y="534273"/>
                </a:cubicBezTo>
                <a:cubicBezTo>
                  <a:pt x="1109980" y="516493"/>
                  <a:pt x="1113821" y="498311"/>
                  <a:pt x="1120140" y="480933"/>
                </a:cubicBezTo>
                <a:cubicBezTo>
                  <a:pt x="1124022" y="470258"/>
                  <a:pt x="1132625" y="461473"/>
                  <a:pt x="1135380" y="450453"/>
                </a:cubicBezTo>
                <a:cubicBezTo>
                  <a:pt x="1140347" y="430586"/>
                  <a:pt x="1139337" y="409641"/>
                  <a:pt x="1143000" y="389493"/>
                </a:cubicBezTo>
                <a:cubicBezTo>
                  <a:pt x="1144437" y="381590"/>
                  <a:pt x="1148080" y="374253"/>
                  <a:pt x="1150620" y="366633"/>
                </a:cubicBezTo>
                <a:cubicBezTo>
                  <a:pt x="1160780" y="371713"/>
                  <a:pt x="1174498" y="372630"/>
                  <a:pt x="1181100" y="381873"/>
                </a:cubicBezTo>
                <a:cubicBezTo>
                  <a:pt x="1188628" y="392412"/>
                  <a:pt x="1184624" y="407686"/>
                  <a:pt x="1188720" y="419973"/>
                </a:cubicBezTo>
                <a:cubicBezTo>
                  <a:pt x="1192312" y="430749"/>
                  <a:pt x="1199972" y="439817"/>
                  <a:pt x="1203960" y="450453"/>
                </a:cubicBezTo>
                <a:cubicBezTo>
                  <a:pt x="1207637" y="460259"/>
                  <a:pt x="1209040" y="470773"/>
                  <a:pt x="1211580" y="480933"/>
                </a:cubicBezTo>
                <a:cubicBezTo>
                  <a:pt x="1214120" y="473313"/>
                  <a:pt x="1216993" y="465796"/>
                  <a:pt x="1219200" y="458073"/>
                </a:cubicBezTo>
                <a:cubicBezTo>
                  <a:pt x="1222077" y="448003"/>
                  <a:pt x="1224064" y="437697"/>
                  <a:pt x="1226820" y="427593"/>
                </a:cubicBezTo>
                <a:cubicBezTo>
                  <a:pt x="1231685" y="409753"/>
                  <a:pt x="1236747" y="391965"/>
                  <a:pt x="1242060" y="374253"/>
                </a:cubicBezTo>
                <a:cubicBezTo>
                  <a:pt x="1244368" y="366560"/>
                  <a:pt x="1246088" y="358577"/>
                  <a:pt x="1249680" y="351393"/>
                </a:cubicBezTo>
                <a:cubicBezTo>
                  <a:pt x="1253776" y="343202"/>
                  <a:pt x="1259840" y="336153"/>
                  <a:pt x="1264920" y="328533"/>
                </a:cubicBezTo>
                <a:cubicBezTo>
                  <a:pt x="1272540" y="333613"/>
                  <a:pt x="1282528" y="336270"/>
                  <a:pt x="1287780" y="343773"/>
                </a:cubicBezTo>
                <a:cubicBezTo>
                  <a:pt x="1306087" y="369926"/>
                  <a:pt x="1320521" y="403056"/>
                  <a:pt x="1325880" y="435213"/>
                </a:cubicBezTo>
                <a:cubicBezTo>
                  <a:pt x="1329247" y="455413"/>
                  <a:pt x="1330960" y="475853"/>
                  <a:pt x="1333500" y="496173"/>
                </a:cubicBezTo>
                <a:cubicBezTo>
                  <a:pt x="1356360" y="493633"/>
                  <a:pt x="1381237" y="498280"/>
                  <a:pt x="1402080" y="488553"/>
                </a:cubicBezTo>
                <a:cubicBezTo>
                  <a:pt x="1421611" y="479439"/>
                  <a:pt x="1447800" y="442833"/>
                  <a:pt x="1447800" y="442833"/>
                </a:cubicBezTo>
                <a:lnTo>
                  <a:pt x="1463040" y="397113"/>
                </a:lnTo>
                <a:cubicBezTo>
                  <a:pt x="1465580" y="389493"/>
                  <a:pt x="1466205" y="380936"/>
                  <a:pt x="1470660" y="374253"/>
                </a:cubicBezTo>
                <a:lnTo>
                  <a:pt x="1485900" y="351393"/>
                </a:lnTo>
                <a:cubicBezTo>
                  <a:pt x="1493520" y="353933"/>
                  <a:pt x="1503080" y="353333"/>
                  <a:pt x="1508760" y="359013"/>
                </a:cubicBezTo>
                <a:cubicBezTo>
                  <a:pt x="1514440" y="364693"/>
                  <a:pt x="1514173" y="374150"/>
                  <a:pt x="1516380" y="381873"/>
                </a:cubicBezTo>
                <a:cubicBezTo>
                  <a:pt x="1535516" y="448850"/>
                  <a:pt x="1513350" y="380403"/>
                  <a:pt x="1531620" y="435213"/>
                </a:cubicBezTo>
                <a:cubicBezTo>
                  <a:pt x="1542582" y="413290"/>
                  <a:pt x="1571333" y="353673"/>
                  <a:pt x="1584960" y="336153"/>
                </a:cubicBezTo>
                <a:cubicBezTo>
                  <a:pt x="1590583" y="328924"/>
                  <a:pt x="1600200" y="325993"/>
                  <a:pt x="1607820" y="320913"/>
                </a:cubicBezTo>
                <a:cubicBezTo>
                  <a:pt x="1632015" y="353173"/>
                  <a:pt x="1637167" y="353349"/>
                  <a:pt x="1645920" y="397113"/>
                </a:cubicBezTo>
                <a:cubicBezTo>
                  <a:pt x="1648460" y="409813"/>
                  <a:pt x="1650399" y="422648"/>
                  <a:pt x="1653540" y="435213"/>
                </a:cubicBezTo>
                <a:cubicBezTo>
                  <a:pt x="1655488" y="443005"/>
                  <a:pt x="1655480" y="452393"/>
                  <a:pt x="1661160" y="458073"/>
                </a:cubicBezTo>
                <a:cubicBezTo>
                  <a:pt x="1669192" y="466105"/>
                  <a:pt x="1681480" y="468233"/>
                  <a:pt x="1691640" y="473313"/>
                </a:cubicBezTo>
                <a:cubicBezTo>
                  <a:pt x="1774978" y="468411"/>
                  <a:pt x="1803864" y="490629"/>
                  <a:pt x="1851660" y="442833"/>
                </a:cubicBezTo>
                <a:cubicBezTo>
                  <a:pt x="1863160" y="431333"/>
                  <a:pt x="1871980" y="417433"/>
                  <a:pt x="1882140" y="404733"/>
                </a:cubicBezTo>
                <a:cubicBezTo>
                  <a:pt x="1900692" y="349078"/>
                  <a:pt x="1893484" y="374598"/>
                  <a:pt x="1905000" y="328533"/>
                </a:cubicBezTo>
                <a:cubicBezTo>
                  <a:pt x="1899920" y="315833"/>
                  <a:pt x="1902736" y="294758"/>
                  <a:pt x="1889760" y="290433"/>
                </a:cubicBezTo>
                <a:cubicBezTo>
                  <a:pt x="1864175" y="281905"/>
                  <a:pt x="1846939" y="344147"/>
                  <a:pt x="1844040" y="351393"/>
                </a:cubicBezTo>
                <a:cubicBezTo>
                  <a:pt x="1858308" y="451268"/>
                  <a:pt x="1838997" y="442474"/>
                  <a:pt x="2026920" y="397113"/>
                </a:cubicBezTo>
                <a:cubicBezTo>
                  <a:pt x="2047871" y="392056"/>
                  <a:pt x="2060685" y="369326"/>
                  <a:pt x="2072640" y="351393"/>
                </a:cubicBezTo>
                <a:cubicBezTo>
                  <a:pt x="2077720" y="343773"/>
                  <a:pt x="2083784" y="336724"/>
                  <a:pt x="2087880" y="328533"/>
                </a:cubicBezTo>
                <a:cubicBezTo>
                  <a:pt x="2130684" y="242925"/>
                  <a:pt x="2084360" y="326928"/>
                  <a:pt x="2110740" y="267573"/>
                </a:cubicBezTo>
                <a:cubicBezTo>
                  <a:pt x="2117660" y="252003"/>
                  <a:pt x="2127272" y="237673"/>
                  <a:pt x="2133600" y="221853"/>
                </a:cubicBezTo>
                <a:cubicBezTo>
                  <a:pt x="2141584" y="201893"/>
                  <a:pt x="2146585" y="153817"/>
                  <a:pt x="2148840" y="138033"/>
                </a:cubicBezTo>
                <a:cubicBezTo>
                  <a:pt x="2142812" y="29525"/>
                  <a:pt x="2185561" y="-21527"/>
                  <a:pt x="2095500" y="8493"/>
                </a:cubicBezTo>
                <a:cubicBezTo>
                  <a:pt x="2079336" y="13881"/>
                  <a:pt x="2065020" y="23733"/>
                  <a:pt x="2049780" y="31353"/>
                </a:cubicBezTo>
                <a:cubicBezTo>
                  <a:pt x="2044700" y="38973"/>
                  <a:pt x="2041016" y="47737"/>
                  <a:pt x="2034540" y="54213"/>
                </a:cubicBezTo>
                <a:cubicBezTo>
                  <a:pt x="2028064" y="60689"/>
                  <a:pt x="2016760" y="61833"/>
                  <a:pt x="2011680" y="69453"/>
                </a:cubicBezTo>
                <a:cubicBezTo>
                  <a:pt x="2005871" y="78167"/>
                  <a:pt x="2006937" y="89863"/>
                  <a:pt x="2004060" y="99933"/>
                </a:cubicBezTo>
                <a:cubicBezTo>
                  <a:pt x="2001853" y="107656"/>
                  <a:pt x="1998980" y="115173"/>
                  <a:pt x="1996440" y="122793"/>
                </a:cubicBezTo>
                <a:cubicBezTo>
                  <a:pt x="1990612" y="175247"/>
                  <a:pt x="1980036" y="230319"/>
                  <a:pt x="1996440" y="282813"/>
                </a:cubicBezTo>
                <a:cubicBezTo>
                  <a:pt x="2000726" y="296527"/>
                  <a:pt x="2018099" y="301951"/>
                  <a:pt x="2026920" y="313293"/>
                </a:cubicBezTo>
                <a:cubicBezTo>
                  <a:pt x="2036013" y="324984"/>
                  <a:pt x="2039307" y="340920"/>
                  <a:pt x="2049780" y="351393"/>
                </a:cubicBezTo>
                <a:cubicBezTo>
                  <a:pt x="2071197" y="372810"/>
                  <a:pt x="2086612" y="372593"/>
                  <a:pt x="2110740" y="381873"/>
                </a:cubicBezTo>
                <a:cubicBezTo>
                  <a:pt x="2136273" y="391693"/>
                  <a:pt x="2186940" y="412353"/>
                  <a:pt x="2186940" y="412353"/>
                </a:cubicBezTo>
                <a:cubicBezTo>
                  <a:pt x="2304043" y="385329"/>
                  <a:pt x="2275359" y="422928"/>
                  <a:pt x="2293620" y="359013"/>
                </a:cubicBezTo>
                <a:cubicBezTo>
                  <a:pt x="2295827" y="351290"/>
                  <a:pt x="2298700" y="343773"/>
                  <a:pt x="2301240" y="336153"/>
                </a:cubicBezTo>
                <a:cubicBezTo>
                  <a:pt x="2320615" y="142401"/>
                  <a:pt x="2276420" y="159467"/>
                  <a:pt x="2362200" y="221853"/>
                </a:cubicBezTo>
                <a:cubicBezTo>
                  <a:pt x="2374178" y="230564"/>
                  <a:pt x="2387600" y="237093"/>
                  <a:pt x="2400300" y="244713"/>
                </a:cubicBezTo>
                <a:cubicBezTo>
                  <a:pt x="2407073" y="254872"/>
                  <a:pt x="2429762" y="286859"/>
                  <a:pt x="2430780" y="298053"/>
                </a:cubicBezTo>
                <a:cubicBezTo>
                  <a:pt x="2432406" y="315940"/>
                  <a:pt x="2431882" y="335693"/>
                  <a:pt x="2423160" y="351393"/>
                </a:cubicBezTo>
                <a:cubicBezTo>
                  <a:pt x="2417643" y="361323"/>
                  <a:pt x="2402840" y="361553"/>
                  <a:pt x="2392680" y="366633"/>
                </a:cubicBezTo>
                <a:cubicBezTo>
                  <a:pt x="2358398" y="361736"/>
                  <a:pt x="2336239" y="364307"/>
                  <a:pt x="2308860" y="343773"/>
                </a:cubicBezTo>
                <a:cubicBezTo>
                  <a:pt x="2306828" y="342249"/>
                  <a:pt x="2308860" y="338693"/>
                  <a:pt x="2308860" y="33615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5" name="Freeform 14"/>
          <p:cNvSpPr/>
          <p:nvPr/>
        </p:nvSpPr>
        <p:spPr>
          <a:xfrm>
            <a:off x="5410200" y="5181600"/>
            <a:ext cx="2098367" cy="678180"/>
          </a:xfrm>
          <a:custGeom>
            <a:avLst/>
            <a:gdLst>
              <a:gd name="connsiteX0" fmla="*/ 0 w 2098367"/>
              <a:gd name="connsiteY0" fmla="*/ 678180 h 678180"/>
              <a:gd name="connsiteX1" fmla="*/ 213360 w 2098367"/>
              <a:gd name="connsiteY1" fmla="*/ 624840 h 678180"/>
              <a:gd name="connsiteX2" fmla="*/ 243840 w 2098367"/>
              <a:gd name="connsiteY2" fmla="*/ 594360 h 678180"/>
              <a:gd name="connsiteX3" fmla="*/ 251460 w 2098367"/>
              <a:gd name="connsiteY3" fmla="*/ 571500 h 678180"/>
              <a:gd name="connsiteX4" fmla="*/ 243840 w 2098367"/>
              <a:gd name="connsiteY4" fmla="*/ 434340 h 678180"/>
              <a:gd name="connsiteX5" fmla="*/ 220980 w 2098367"/>
              <a:gd name="connsiteY5" fmla="*/ 411480 h 678180"/>
              <a:gd name="connsiteX6" fmla="*/ 167640 w 2098367"/>
              <a:gd name="connsiteY6" fmla="*/ 441960 h 678180"/>
              <a:gd name="connsiteX7" fmla="*/ 152400 w 2098367"/>
              <a:gd name="connsiteY7" fmla="*/ 487680 h 678180"/>
              <a:gd name="connsiteX8" fmla="*/ 205740 w 2098367"/>
              <a:gd name="connsiteY8" fmla="*/ 617220 h 678180"/>
              <a:gd name="connsiteX9" fmla="*/ 266700 w 2098367"/>
              <a:gd name="connsiteY9" fmla="*/ 632460 h 678180"/>
              <a:gd name="connsiteX10" fmla="*/ 426720 w 2098367"/>
              <a:gd name="connsiteY10" fmla="*/ 594360 h 678180"/>
              <a:gd name="connsiteX11" fmla="*/ 449580 w 2098367"/>
              <a:gd name="connsiteY11" fmla="*/ 571500 h 678180"/>
              <a:gd name="connsiteX12" fmla="*/ 472440 w 2098367"/>
              <a:gd name="connsiteY12" fmla="*/ 419100 h 678180"/>
              <a:gd name="connsiteX13" fmla="*/ 510540 w 2098367"/>
              <a:gd name="connsiteY13" fmla="*/ 426720 h 678180"/>
              <a:gd name="connsiteX14" fmla="*/ 518160 w 2098367"/>
              <a:gd name="connsiteY14" fmla="*/ 449580 h 678180"/>
              <a:gd name="connsiteX15" fmla="*/ 525780 w 2098367"/>
              <a:gd name="connsiteY15" fmla="*/ 548640 h 678180"/>
              <a:gd name="connsiteX16" fmla="*/ 541020 w 2098367"/>
              <a:gd name="connsiteY16" fmla="*/ 518160 h 678180"/>
              <a:gd name="connsiteX17" fmla="*/ 586740 w 2098367"/>
              <a:gd name="connsiteY17" fmla="*/ 434340 h 678180"/>
              <a:gd name="connsiteX18" fmla="*/ 594360 w 2098367"/>
              <a:gd name="connsiteY18" fmla="*/ 411480 h 678180"/>
              <a:gd name="connsiteX19" fmla="*/ 601980 w 2098367"/>
              <a:gd name="connsiteY19" fmla="*/ 457200 h 678180"/>
              <a:gd name="connsiteX20" fmla="*/ 609600 w 2098367"/>
              <a:gd name="connsiteY20" fmla="*/ 480060 h 678180"/>
              <a:gd name="connsiteX21" fmla="*/ 617220 w 2098367"/>
              <a:gd name="connsiteY21" fmla="*/ 525780 h 678180"/>
              <a:gd name="connsiteX22" fmla="*/ 701040 w 2098367"/>
              <a:gd name="connsiteY22" fmla="*/ 487680 h 678180"/>
              <a:gd name="connsiteX23" fmla="*/ 731520 w 2098367"/>
              <a:gd name="connsiteY23" fmla="*/ 457200 h 678180"/>
              <a:gd name="connsiteX24" fmla="*/ 739140 w 2098367"/>
              <a:gd name="connsiteY24" fmla="*/ 434340 h 678180"/>
              <a:gd name="connsiteX25" fmla="*/ 777240 w 2098367"/>
              <a:gd name="connsiteY25" fmla="*/ 388620 h 678180"/>
              <a:gd name="connsiteX26" fmla="*/ 723900 w 2098367"/>
              <a:gd name="connsiteY26" fmla="*/ 426720 h 678180"/>
              <a:gd name="connsiteX27" fmla="*/ 716280 w 2098367"/>
              <a:gd name="connsiteY27" fmla="*/ 449580 h 678180"/>
              <a:gd name="connsiteX28" fmla="*/ 723900 w 2098367"/>
              <a:gd name="connsiteY28" fmla="*/ 472440 h 678180"/>
              <a:gd name="connsiteX29" fmla="*/ 769620 w 2098367"/>
              <a:gd name="connsiteY29" fmla="*/ 495300 h 678180"/>
              <a:gd name="connsiteX30" fmla="*/ 792480 w 2098367"/>
              <a:gd name="connsiteY30" fmla="*/ 487680 h 678180"/>
              <a:gd name="connsiteX31" fmla="*/ 830580 w 2098367"/>
              <a:gd name="connsiteY31" fmla="*/ 441960 h 678180"/>
              <a:gd name="connsiteX32" fmla="*/ 838200 w 2098367"/>
              <a:gd name="connsiteY32" fmla="*/ 396240 h 678180"/>
              <a:gd name="connsiteX33" fmla="*/ 845820 w 2098367"/>
              <a:gd name="connsiteY33" fmla="*/ 373380 h 678180"/>
              <a:gd name="connsiteX34" fmla="*/ 853440 w 2098367"/>
              <a:gd name="connsiteY34" fmla="*/ 335280 h 678180"/>
              <a:gd name="connsiteX35" fmla="*/ 845820 w 2098367"/>
              <a:gd name="connsiteY35" fmla="*/ 220980 h 678180"/>
              <a:gd name="connsiteX36" fmla="*/ 815340 w 2098367"/>
              <a:gd name="connsiteY36" fmla="*/ 228600 h 678180"/>
              <a:gd name="connsiteX37" fmla="*/ 800100 w 2098367"/>
              <a:gd name="connsiteY37" fmla="*/ 251460 h 678180"/>
              <a:gd name="connsiteX38" fmla="*/ 777240 w 2098367"/>
              <a:gd name="connsiteY38" fmla="*/ 289560 h 678180"/>
              <a:gd name="connsiteX39" fmla="*/ 784860 w 2098367"/>
              <a:gd name="connsiteY39" fmla="*/ 403860 h 678180"/>
              <a:gd name="connsiteX40" fmla="*/ 800100 w 2098367"/>
              <a:gd name="connsiteY40" fmla="*/ 426720 h 678180"/>
              <a:gd name="connsiteX41" fmla="*/ 868680 w 2098367"/>
              <a:gd name="connsiteY41" fmla="*/ 464820 h 678180"/>
              <a:gd name="connsiteX42" fmla="*/ 906780 w 2098367"/>
              <a:gd name="connsiteY42" fmla="*/ 411480 h 678180"/>
              <a:gd name="connsiteX43" fmla="*/ 914400 w 2098367"/>
              <a:gd name="connsiteY43" fmla="*/ 381000 h 678180"/>
              <a:gd name="connsiteX44" fmla="*/ 960120 w 2098367"/>
              <a:gd name="connsiteY44" fmla="*/ 350520 h 678180"/>
              <a:gd name="connsiteX45" fmla="*/ 975360 w 2098367"/>
              <a:gd name="connsiteY45" fmla="*/ 609600 h 678180"/>
              <a:gd name="connsiteX46" fmla="*/ 990600 w 2098367"/>
              <a:gd name="connsiteY46" fmla="*/ 678180 h 678180"/>
              <a:gd name="connsiteX47" fmla="*/ 998220 w 2098367"/>
              <a:gd name="connsiteY47" fmla="*/ 289560 h 678180"/>
              <a:gd name="connsiteX48" fmla="*/ 1028700 w 2098367"/>
              <a:gd name="connsiteY48" fmla="*/ 274320 h 678180"/>
              <a:gd name="connsiteX49" fmla="*/ 1089660 w 2098367"/>
              <a:gd name="connsiteY49" fmla="*/ 297180 h 678180"/>
              <a:gd name="connsiteX50" fmla="*/ 1112520 w 2098367"/>
              <a:gd name="connsiteY50" fmla="*/ 312420 h 678180"/>
              <a:gd name="connsiteX51" fmla="*/ 1120140 w 2098367"/>
              <a:gd name="connsiteY51" fmla="*/ 350520 h 678180"/>
              <a:gd name="connsiteX52" fmla="*/ 1127760 w 2098367"/>
              <a:gd name="connsiteY52" fmla="*/ 381000 h 678180"/>
              <a:gd name="connsiteX53" fmla="*/ 1120140 w 2098367"/>
              <a:gd name="connsiteY53" fmla="*/ 449580 h 678180"/>
              <a:gd name="connsiteX54" fmla="*/ 1066800 w 2098367"/>
              <a:gd name="connsiteY54" fmla="*/ 472440 h 678180"/>
              <a:gd name="connsiteX55" fmla="*/ 1036320 w 2098367"/>
              <a:gd name="connsiteY55" fmla="*/ 464820 h 678180"/>
              <a:gd name="connsiteX56" fmla="*/ 1112520 w 2098367"/>
              <a:gd name="connsiteY56" fmla="*/ 472440 h 678180"/>
              <a:gd name="connsiteX57" fmla="*/ 1211580 w 2098367"/>
              <a:gd name="connsiteY57" fmla="*/ 464820 h 678180"/>
              <a:gd name="connsiteX58" fmla="*/ 1264920 w 2098367"/>
              <a:gd name="connsiteY58" fmla="*/ 403860 h 678180"/>
              <a:gd name="connsiteX59" fmla="*/ 1303020 w 2098367"/>
              <a:gd name="connsiteY59" fmla="*/ 342900 h 678180"/>
              <a:gd name="connsiteX60" fmla="*/ 1310640 w 2098367"/>
              <a:gd name="connsiteY60" fmla="*/ 312420 h 678180"/>
              <a:gd name="connsiteX61" fmla="*/ 1318260 w 2098367"/>
              <a:gd name="connsiteY61" fmla="*/ 289560 h 678180"/>
              <a:gd name="connsiteX62" fmla="*/ 1295400 w 2098367"/>
              <a:gd name="connsiteY62" fmla="*/ 281940 h 678180"/>
              <a:gd name="connsiteX63" fmla="*/ 1272540 w 2098367"/>
              <a:gd name="connsiteY63" fmla="*/ 289560 h 678180"/>
              <a:gd name="connsiteX64" fmla="*/ 1226820 w 2098367"/>
              <a:gd name="connsiteY64" fmla="*/ 381000 h 678180"/>
              <a:gd name="connsiteX65" fmla="*/ 1249680 w 2098367"/>
              <a:gd name="connsiteY65" fmla="*/ 441960 h 678180"/>
              <a:gd name="connsiteX66" fmla="*/ 1280160 w 2098367"/>
              <a:gd name="connsiteY66" fmla="*/ 449580 h 678180"/>
              <a:gd name="connsiteX67" fmla="*/ 1303020 w 2098367"/>
              <a:gd name="connsiteY67" fmla="*/ 457200 h 678180"/>
              <a:gd name="connsiteX68" fmla="*/ 1363980 w 2098367"/>
              <a:gd name="connsiteY68" fmla="*/ 449580 h 678180"/>
              <a:gd name="connsiteX69" fmla="*/ 1371600 w 2098367"/>
              <a:gd name="connsiteY69" fmla="*/ 426720 h 678180"/>
              <a:gd name="connsiteX70" fmla="*/ 1356360 w 2098367"/>
              <a:gd name="connsiteY70" fmla="*/ 312420 h 678180"/>
              <a:gd name="connsiteX71" fmla="*/ 1333500 w 2098367"/>
              <a:gd name="connsiteY71" fmla="*/ 281940 h 678180"/>
              <a:gd name="connsiteX72" fmla="*/ 1363980 w 2098367"/>
              <a:gd name="connsiteY72" fmla="*/ 327660 h 678180"/>
              <a:gd name="connsiteX73" fmla="*/ 1417320 w 2098367"/>
              <a:gd name="connsiteY73" fmla="*/ 320040 h 678180"/>
              <a:gd name="connsiteX74" fmla="*/ 1447800 w 2098367"/>
              <a:gd name="connsiteY74" fmla="*/ 266700 h 678180"/>
              <a:gd name="connsiteX75" fmla="*/ 1455420 w 2098367"/>
              <a:gd name="connsiteY75" fmla="*/ 312420 h 678180"/>
              <a:gd name="connsiteX76" fmla="*/ 1463040 w 2098367"/>
              <a:gd name="connsiteY76" fmla="*/ 365760 h 678180"/>
              <a:gd name="connsiteX77" fmla="*/ 1485900 w 2098367"/>
              <a:gd name="connsiteY77" fmla="*/ 381000 h 678180"/>
              <a:gd name="connsiteX78" fmla="*/ 1546860 w 2098367"/>
              <a:gd name="connsiteY78" fmla="*/ 342900 h 678180"/>
              <a:gd name="connsiteX79" fmla="*/ 1569720 w 2098367"/>
              <a:gd name="connsiteY79" fmla="*/ 274320 h 678180"/>
              <a:gd name="connsiteX80" fmla="*/ 1607820 w 2098367"/>
              <a:gd name="connsiteY80" fmla="*/ 304800 h 678180"/>
              <a:gd name="connsiteX81" fmla="*/ 1623060 w 2098367"/>
              <a:gd name="connsiteY81" fmla="*/ 365760 h 678180"/>
              <a:gd name="connsiteX82" fmla="*/ 1645920 w 2098367"/>
              <a:gd name="connsiteY82" fmla="*/ 281940 h 678180"/>
              <a:gd name="connsiteX83" fmla="*/ 1661160 w 2098367"/>
              <a:gd name="connsiteY83" fmla="*/ 304800 h 678180"/>
              <a:gd name="connsiteX84" fmla="*/ 1676400 w 2098367"/>
              <a:gd name="connsiteY84" fmla="*/ 373380 h 678180"/>
              <a:gd name="connsiteX85" fmla="*/ 1684020 w 2098367"/>
              <a:gd name="connsiteY85" fmla="*/ 396240 h 678180"/>
              <a:gd name="connsiteX86" fmla="*/ 1798320 w 2098367"/>
              <a:gd name="connsiteY86" fmla="*/ 365760 h 678180"/>
              <a:gd name="connsiteX87" fmla="*/ 1821180 w 2098367"/>
              <a:gd name="connsiteY87" fmla="*/ 335280 h 678180"/>
              <a:gd name="connsiteX88" fmla="*/ 1836420 w 2098367"/>
              <a:gd name="connsiteY88" fmla="*/ 266700 h 678180"/>
              <a:gd name="connsiteX89" fmla="*/ 1844040 w 2098367"/>
              <a:gd name="connsiteY89" fmla="*/ 205740 h 678180"/>
              <a:gd name="connsiteX90" fmla="*/ 1836420 w 2098367"/>
              <a:gd name="connsiteY90" fmla="*/ 83820 h 678180"/>
              <a:gd name="connsiteX91" fmla="*/ 1821180 w 2098367"/>
              <a:gd name="connsiteY91" fmla="*/ 30480 h 678180"/>
              <a:gd name="connsiteX92" fmla="*/ 1813560 w 2098367"/>
              <a:gd name="connsiteY92" fmla="*/ 0 h 678180"/>
              <a:gd name="connsiteX93" fmla="*/ 1813560 w 2098367"/>
              <a:gd name="connsiteY93" fmla="*/ 114300 h 678180"/>
              <a:gd name="connsiteX94" fmla="*/ 1836420 w 2098367"/>
              <a:gd name="connsiteY94" fmla="*/ 198120 h 678180"/>
              <a:gd name="connsiteX95" fmla="*/ 1851660 w 2098367"/>
              <a:gd name="connsiteY95" fmla="*/ 236220 h 678180"/>
              <a:gd name="connsiteX96" fmla="*/ 1882140 w 2098367"/>
              <a:gd name="connsiteY96" fmla="*/ 289560 h 678180"/>
              <a:gd name="connsiteX97" fmla="*/ 1935480 w 2098367"/>
              <a:gd name="connsiteY97" fmla="*/ 335280 h 678180"/>
              <a:gd name="connsiteX98" fmla="*/ 1965960 w 2098367"/>
              <a:gd name="connsiteY98" fmla="*/ 350520 h 678180"/>
              <a:gd name="connsiteX99" fmla="*/ 1988820 w 2098367"/>
              <a:gd name="connsiteY99" fmla="*/ 312420 h 678180"/>
              <a:gd name="connsiteX100" fmla="*/ 1996440 w 2098367"/>
              <a:gd name="connsiteY100" fmla="*/ 281940 h 678180"/>
              <a:gd name="connsiteX101" fmla="*/ 2004060 w 2098367"/>
              <a:gd name="connsiteY101" fmla="*/ 167640 h 678180"/>
              <a:gd name="connsiteX102" fmla="*/ 2034540 w 2098367"/>
              <a:gd name="connsiteY102" fmla="*/ 175260 h 678180"/>
              <a:gd name="connsiteX103" fmla="*/ 2057400 w 2098367"/>
              <a:gd name="connsiteY103" fmla="*/ 198120 h 678180"/>
              <a:gd name="connsiteX104" fmla="*/ 2080260 w 2098367"/>
              <a:gd name="connsiteY104" fmla="*/ 213360 h 678180"/>
              <a:gd name="connsiteX105" fmla="*/ 2087880 w 2098367"/>
              <a:gd name="connsiteY105" fmla="*/ 320040 h 678180"/>
              <a:gd name="connsiteX106" fmla="*/ 2057400 w 2098367"/>
              <a:gd name="connsiteY106" fmla="*/ 327660 h 678180"/>
              <a:gd name="connsiteX107" fmla="*/ 1958340 w 2098367"/>
              <a:gd name="connsiteY107" fmla="*/ 160020 h 678180"/>
              <a:gd name="connsiteX108" fmla="*/ 1912620 w 2098367"/>
              <a:gd name="connsiteY108" fmla="*/ 137160 h 678180"/>
              <a:gd name="connsiteX109" fmla="*/ 1767840 w 2098367"/>
              <a:gd name="connsiteY109" fmla="*/ 106680 h 678180"/>
              <a:gd name="connsiteX110" fmla="*/ 1706880 w 2098367"/>
              <a:gd name="connsiteY110" fmla="*/ 9906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098367" h="678180">
                <a:moveTo>
                  <a:pt x="0" y="678180"/>
                </a:moveTo>
                <a:cubicBezTo>
                  <a:pt x="260533" y="646916"/>
                  <a:pt x="140724" y="707853"/>
                  <a:pt x="213360" y="624840"/>
                </a:cubicBezTo>
                <a:cubicBezTo>
                  <a:pt x="222822" y="614027"/>
                  <a:pt x="233680" y="604520"/>
                  <a:pt x="243840" y="594360"/>
                </a:cubicBezTo>
                <a:cubicBezTo>
                  <a:pt x="246380" y="586740"/>
                  <a:pt x="249253" y="579223"/>
                  <a:pt x="251460" y="571500"/>
                </a:cubicBezTo>
                <a:cubicBezTo>
                  <a:pt x="266432" y="519097"/>
                  <a:pt x="265226" y="507052"/>
                  <a:pt x="243840" y="434340"/>
                </a:cubicBezTo>
                <a:cubicBezTo>
                  <a:pt x="240799" y="424002"/>
                  <a:pt x="228600" y="419100"/>
                  <a:pt x="220980" y="411480"/>
                </a:cubicBezTo>
                <a:cubicBezTo>
                  <a:pt x="185502" y="418576"/>
                  <a:pt x="181860" y="409964"/>
                  <a:pt x="167640" y="441960"/>
                </a:cubicBezTo>
                <a:cubicBezTo>
                  <a:pt x="161116" y="456640"/>
                  <a:pt x="152400" y="487680"/>
                  <a:pt x="152400" y="487680"/>
                </a:cubicBezTo>
                <a:cubicBezTo>
                  <a:pt x="161743" y="528165"/>
                  <a:pt x="158399" y="593549"/>
                  <a:pt x="205740" y="617220"/>
                </a:cubicBezTo>
                <a:cubicBezTo>
                  <a:pt x="224474" y="626587"/>
                  <a:pt x="246380" y="627380"/>
                  <a:pt x="266700" y="632460"/>
                </a:cubicBezTo>
                <a:cubicBezTo>
                  <a:pt x="376482" y="619544"/>
                  <a:pt x="370913" y="642194"/>
                  <a:pt x="426720" y="594360"/>
                </a:cubicBezTo>
                <a:cubicBezTo>
                  <a:pt x="434902" y="587347"/>
                  <a:pt x="441960" y="579120"/>
                  <a:pt x="449580" y="571500"/>
                </a:cubicBezTo>
                <a:cubicBezTo>
                  <a:pt x="468187" y="459860"/>
                  <a:pt x="460987" y="510722"/>
                  <a:pt x="472440" y="419100"/>
                </a:cubicBezTo>
                <a:cubicBezTo>
                  <a:pt x="485140" y="421640"/>
                  <a:pt x="499764" y="419536"/>
                  <a:pt x="510540" y="426720"/>
                </a:cubicBezTo>
                <a:cubicBezTo>
                  <a:pt x="517223" y="431175"/>
                  <a:pt x="517164" y="441610"/>
                  <a:pt x="518160" y="449580"/>
                </a:cubicBezTo>
                <a:cubicBezTo>
                  <a:pt x="522268" y="482442"/>
                  <a:pt x="523240" y="515620"/>
                  <a:pt x="525780" y="548640"/>
                </a:cubicBezTo>
                <a:cubicBezTo>
                  <a:pt x="530860" y="538480"/>
                  <a:pt x="535581" y="528132"/>
                  <a:pt x="541020" y="518160"/>
                </a:cubicBezTo>
                <a:cubicBezTo>
                  <a:pt x="553832" y="494671"/>
                  <a:pt x="575268" y="461107"/>
                  <a:pt x="586740" y="434340"/>
                </a:cubicBezTo>
                <a:cubicBezTo>
                  <a:pt x="589904" y="426957"/>
                  <a:pt x="591820" y="419100"/>
                  <a:pt x="594360" y="411480"/>
                </a:cubicBezTo>
                <a:cubicBezTo>
                  <a:pt x="596900" y="426720"/>
                  <a:pt x="598628" y="442118"/>
                  <a:pt x="601980" y="457200"/>
                </a:cubicBezTo>
                <a:cubicBezTo>
                  <a:pt x="603722" y="465041"/>
                  <a:pt x="607858" y="472219"/>
                  <a:pt x="609600" y="480060"/>
                </a:cubicBezTo>
                <a:cubicBezTo>
                  <a:pt x="612952" y="495142"/>
                  <a:pt x="614680" y="510540"/>
                  <a:pt x="617220" y="525780"/>
                </a:cubicBezTo>
                <a:cubicBezTo>
                  <a:pt x="648450" y="514069"/>
                  <a:pt x="676288" y="508896"/>
                  <a:pt x="701040" y="487680"/>
                </a:cubicBezTo>
                <a:cubicBezTo>
                  <a:pt x="711949" y="478329"/>
                  <a:pt x="721360" y="467360"/>
                  <a:pt x="731520" y="457200"/>
                </a:cubicBezTo>
                <a:cubicBezTo>
                  <a:pt x="734060" y="449580"/>
                  <a:pt x="735548" y="441524"/>
                  <a:pt x="739140" y="434340"/>
                </a:cubicBezTo>
                <a:cubicBezTo>
                  <a:pt x="749749" y="413122"/>
                  <a:pt x="760388" y="405472"/>
                  <a:pt x="777240" y="388620"/>
                </a:cubicBezTo>
                <a:cubicBezTo>
                  <a:pt x="824733" y="436113"/>
                  <a:pt x="795483" y="394182"/>
                  <a:pt x="723900" y="426720"/>
                </a:cubicBezTo>
                <a:cubicBezTo>
                  <a:pt x="716588" y="430044"/>
                  <a:pt x="718820" y="441960"/>
                  <a:pt x="716280" y="449580"/>
                </a:cubicBezTo>
                <a:cubicBezTo>
                  <a:pt x="718820" y="457200"/>
                  <a:pt x="718882" y="466168"/>
                  <a:pt x="723900" y="472440"/>
                </a:cubicBezTo>
                <a:cubicBezTo>
                  <a:pt x="734643" y="485869"/>
                  <a:pt x="754561" y="490280"/>
                  <a:pt x="769620" y="495300"/>
                </a:cubicBezTo>
                <a:cubicBezTo>
                  <a:pt x="777240" y="492760"/>
                  <a:pt x="785797" y="492135"/>
                  <a:pt x="792480" y="487680"/>
                </a:cubicBezTo>
                <a:cubicBezTo>
                  <a:pt x="810081" y="475946"/>
                  <a:pt x="819335" y="458828"/>
                  <a:pt x="830580" y="441960"/>
                </a:cubicBezTo>
                <a:cubicBezTo>
                  <a:pt x="833120" y="426720"/>
                  <a:pt x="834848" y="411322"/>
                  <a:pt x="838200" y="396240"/>
                </a:cubicBezTo>
                <a:cubicBezTo>
                  <a:pt x="839942" y="388399"/>
                  <a:pt x="843872" y="381172"/>
                  <a:pt x="845820" y="373380"/>
                </a:cubicBezTo>
                <a:cubicBezTo>
                  <a:pt x="848961" y="360815"/>
                  <a:pt x="850900" y="347980"/>
                  <a:pt x="853440" y="335280"/>
                </a:cubicBezTo>
                <a:lnTo>
                  <a:pt x="845820" y="220980"/>
                </a:lnTo>
                <a:cubicBezTo>
                  <a:pt x="842298" y="211117"/>
                  <a:pt x="824054" y="222791"/>
                  <a:pt x="815340" y="228600"/>
                </a:cubicBezTo>
                <a:cubicBezTo>
                  <a:pt x="807720" y="233680"/>
                  <a:pt x="804954" y="243694"/>
                  <a:pt x="800100" y="251460"/>
                </a:cubicBezTo>
                <a:cubicBezTo>
                  <a:pt x="792250" y="264019"/>
                  <a:pt x="784860" y="276860"/>
                  <a:pt x="777240" y="289560"/>
                </a:cubicBezTo>
                <a:cubicBezTo>
                  <a:pt x="779780" y="327660"/>
                  <a:pt x="778582" y="366195"/>
                  <a:pt x="784860" y="403860"/>
                </a:cubicBezTo>
                <a:cubicBezTo>
                  <a:pt x="786366" y="412893"/>
                  <a:pt x="793208" y="420689"/>
                  <a:pt x="800100" y="426720"/>
                </a:cubicBezTo>
                <a:cubicBezTo>
                  <a:pt x="832348" y="454937"/>
                  <a:pt x="837282" y="454354"/>
                  <a:pt x="868680" y="464820"/>
                </a:cubicBezTo>
                <a:cubicBezTo>
                  <a:pt x="891960" y="441540"/>
                  <a:pt x="894744" y="443575"/>
                  <a:pt x="906780" y="411480"/>
                </a:cubicBezTo>
                <a:cubicBezTo>
                  <a:pt x="910457" y="401674"/>
                  <a:pt x="907504" y="388882"/>
                  <a:pt x="914400" y="381000"/>
                </a:cubicBezTo>
                <a:cubicBezTo>
                  <a:pt x="926461" y="367216"/>
                  <a:pt x="960120" y="350520"/>
                  <a:pt x="960120" y="350520"/>
                </a:cubicBezTo>
                <a:cubicBezTo>
                  <a:pt x="997894" y="237199"/>
                  <a:pt x="962565" y="334505"/>
                  <a:pt x="975360" y="609600"/>
                </a:cubicBezTo>
                <a:cubicBezTo>
                  <a:pt x="976810" y="640771"/>
                  <a:pt x="981988" y="652345"/>
                  <a:pt x="990600" y="678180"/>
                </a:cubicBezTo>
                <a:cubicBezTo>
                  <a:pt x="993140" y="548640"/>
                  <a:pt x="986051" y="418552"/>
                  <a:pt x="998220" y="289560"/>
                </a:cubicBezTo>
                <a:cubicBezTo>
                  <a:pt x="999287" y="278251"/>
                  <a:pt x="1017380" y="273377"/>
                  <a:pt x="1028700" y="274320"/>
                </a:cubicBezTo>
                <a:cubicBezTo>
                  <a:pt x="1050327" y="276122"/>
                  <a:pt x="1069903" y="288200"/>
                  <a:pt x="1089660" y="297180"/>
                </a:cubicBezTo>
                <a:cubicBezTo>
                  <a:pt x="1097997" y="300970"/>
                  <a:pt x="1104900" y="307340"/>
                  <a:pt x="1112520" y="312420"/>
                </a:cubicBezTo>
                <a:cubicBezTo>
                  <a:pt x="1115060" y="325120"/>
                  <a:pt x="1117330" y="337877"/>
                  <a:pt x="1120140" y="350520"/>
                </a:cubicBezTo>
                <a:cubicBezTo>
                  <a:pt x="1122412" y="360743"/>
                  <a:pt x="1127760" y="370527"/>
                  <a:pt x="1127760" y="381000"/>
                </a:cubicBezTo>
                <a:cubicBezTo>
                  <a:pt x="1127760" y="404001"/>
                  <a:pt x="1128000" y="427964"/>
                  <a:pt x="1120140" y="449580"/>
                </a:cubicBezTo>
                <a:cubicBezTo>
                  <a:pt x="1114878" y="464051"/>
                  <a:pt x="1076076" y="470121"/>
                  <a:pt x="1066800" y="472440"/>
                </a:cubicBezTo>
                <a:cubicBezTo>
                  <a:pt x="1056640" y="469900"/>
                  <a:pt x="1025847" y="464820"/>
                  <a:pt x="1036320" y="464820"/>
                </a:cubicBezTo>
                <a:cubicBezTo>
                  <a:pt x="1061847" y="464820"/>
                  <a:pt x="1086993" y="472440"/>
                  <a:pt x="1112520" y="472440"/>
                </a:cubicBezTo>
                <a:cubicBezTo>
                  <a:pt x="1145638" y="472440"/>
                  <a:pt x="1178560" y="467360"/>
                  <a:pt x="1211580" y="464820"/>
                </a:cubicBezTo>
                <a:cubicBezTo>
                  <a:pt x="1230530" y="445870"/>
                  <a:pt x="1250966" y="427117"/>
                  <a:pt x="1264920" y="403860"/>
                </a:cubicBezTo>
                <a:cubicBezTo>
                  <a:pt x="1308215" y="331702"/>
                  <a:pt x="1251538" y="394382"/>
                  <a:pt x="1303020" y="342900"/>
                </a:cubicBezTo>
                <a:cubicBezTo>
                  <a:pt x="1305560" y="332740"/>
                  <a:pt x="1307763" y="322490"/>
                  <a:pt x="1310640" y="312420"/>
                </a:cubicBezTo>
                <a:cubicBezTo>
                  <a:pt x="1312847" y="304697"/>
                  <a:pt x="1321852" y="296744"/>
                  <a:pt x="1318260" y="289560"/>
                </a:cubicBezTo>
                <a:cubicBezTo>
                  <a:pt x="1314668" y="282376"/>
                  <a:pt x="1303020" y="284480"/>
                  <a:pt x="1295400" y="281940"/>
                </a:cubicBezTo>
                <a:cubicBezTo>
                  <a:pt x="1287780" y="284480"/>
                  <a:pt x="1278220" y="283880"/>
                  <a:pt x="1272540" y="289560"/>
                </a:cubicBezTo>
                <a:cubicBezTo>
                  <a:pt x="1231475" y="330625"/>
                  <a:pt x="1236021" y="334997"/>
                  <a:pt x="1226820" y="381000"/>
                </a:cubicBezTo>
                <a:cubicBezTo>
                  <a:pt x="1234440" y="401320"/>
                  <a:pt x="1236356" y="424830"/>
                  <a:pt x="1249680" y="441960"/>
                </a:cubicBezTo>
                <a:cubicBezTo>
                  <a:pt x="1256110" y="450227"/>
                  <a:pt x="1270090" y="446703"/>
                  <a:pt x="1280160" y="449580"/>
                </a:cubicBezTo>
                <a:cubicBezTo>
                  <a:pt x="1287883" y="451787"/>
                  <a:pt x="1295400" y="454660"/>
                  <a:pt x="1303020" y="457200"/>
                </a:cubicBezTo>
                <a:cubicBezTo>
                  <a:pt x="1323340" y="454660"/>
                  <a:pt x="1345267" y="457897"/>
                  <a:pt x="1363980" y="449580"/>
                </a:cubicBezTo>
                <a:cubicBezTo>
                  <a:pt x="1371320" y="446318"/>
                  <a:pt x="1372046" y="434740"/>
                  <a:pt x="1371600" y="426720"/>
                </a:cubicBezTo>
                <a:cubicBezTo>
                  <a:pt x="1369468" y="388342"/>
                  <a:pt x="1366142" y="349592"/>
                  <a:pt x="1356360" y="312420"/>
                </a:cubicBezTo>
                <a:cubicBezTo>
                  <a:pt x="1353128" y="300138"/>
                  <a:pt x="1327820" y="270581"/>
                  <a:pt x="1333500" y="281940"/>
                </a:cubicBezTo>
                <a:cubicBezTo>
                  <a:pt x="1341691" y="298323"/>
                  <a:pt x="1353820" y="312420"/>
                  <a:pt x="1363980" y="327660"/>
                </a:cubicBezTo>
                <a:cubicBezTo>
                  <a:pt x="1381760" y="325120"/>
                  <a:pt x="1400907" y="327334"/>
                  <a:pt x="1417320" y="320040"/>
                </a:cubicBezTo>
                <a:cubicBezTo>
                  <a:pt x="1424244" y="316963"/>
                  <a:pt x="1446595" y="269111"/>
                  <a:pt x="1447800" y="266700"/>
                </a:cubicBezTo>
                <a:cubicBezTo>
                  <a:pt x="1450340" y="281940"/>
                  <a:pt x="1453071" y="297149"/>
                  <a:pt x="1455420" y="312420"/>
                </a:cubicBezTo>
                <a:cubicBezTo>
                  <a:pt x="1458151" y="330172"/>
                  <a:pt x="1455746" y="349347"/>
                  <a:pt x="1463040" y="365760"/>
                </a:cubicBezTo>
                <a:cubicBezTo>
                  <a:pt x="1466759" y="374129"/>
                  <a:pt x="1478280" y="375920"/>
                  <a:pt x="1485900" y="381000"/>
                </a:cubicBezTo>
                <a:cubicBezTo>
                  <a:pt x="1540308" y="362864"/>
                  <a:pt x="1522709" y="379126"/>
                  <a:pt x="1546860" y="342900"/>
                </a:cubicBezTo>
                <a:cubicBezTo>
                  <a:pt x="1548847" y="334952"/>
                  <a:pt x="1562281" y="275383"/>
                  <a:pt x="1569720" y="274320"/>
                </a:cubicBezTo>
                <a:cubicBezTo>
                  <a:pt x="1585820" y="272020"/>
                  <a:pt x="1595120" y="294640"/>
                  <a:pt x="1607820" y="304800"/>
                </a:cubicBezTo>
                <a:cubicBezTo>
                  <a:pt x="1612900" y="325120"/>
                  <a:pt x="1617980" y="386080"/>
                  <a:pt x="1623060" y="365760"/>
                </a:cubicBezTo>
                <a:cubicBezTo>
                  <a:pt x="1640248" y="297008"/>
                  <a:pt x="1631676" y="324671"/>
                  <a:pt x="1645920" y="281940"/>
                </a:cubicBezTo>
                <a:cubicBezTo>
                  <a:pt x="1651000" y="289560"/>
                  <a:pt x="1657064" y="296609"/>
                  <a:pt x="1661160" y="304800"/>
                </a:cubicBezTo>
                <a:cubicBezTo>
                  <a:pt x="1671452" y="325384"/>
                  <a:pt x="1671717" y="352308"/>
                  <a:pt x="1676400" y="373380"/>
                </a:cubicBezTo>
                <a:cubicBezTo>
                  <a:pt x="1678142" y="381221"/>
                  <a:pt x="1681480" y="388620"/>
                  <a:pt x="1684020" y="396240"/>
                </a:cubicBezTo>
                <a:cubicBezTo>
                  <a:pt x="1861160" y="383587"/>
                  <a:pt x="1765357" y="423446"/>
                  <a:pt x="1798320" y="365760"/>
                </a:cubicBezTo>
                <a:cubicBezTo>
                  <a:pt x="1804621" y="354733"/>
                  <a:pt x="1813560" y="345440"/>
                  <a:pt x="1821180" y="335280"/>
                </a:cubicBezTo>
                <a:cubicBezTo>
                  <a:pt x="1827248" y="311009"/>
                  <a:pt x="1832550" y="291852"/>
                  <a:pt x="1836420" y="266700"/>
                </a:cubicBezTo>
                <a:cubicBezTo>
                  <a:pt x="1839534" y="246460"/>
                  <a:pt x="1841500" y="226060"/>
                  <a:pt x="1844040" y="205740"/>
                </a:cubicBezTo>
                <a:cubicBezTo>
                  <a:pt x="1841500" y="165100"/>
                  <a:pt x="1840472" y="124337"/>
                  <a:pt x="1836420" y="83820"/>
                </a:cubicBezTo>
                <a:cubicBezTo>
                  <a:pt x="1834588" y="65496"/>
                  <a:pt x="1826179" y="47976"/>
                  <a:pt x="1821180" y="30480"/>
                </a:cubicBezTo>
                <a:cubicBezTo>
                  <a:pt x="1818303" y="20410"/>
                  <a:pt x="1816100" y="10160"/>
                  <a:pt x="1813560" y="0"/>
                </a:cubicBezTo>
                <a:cubicBezTo>
                  <a:pt x="1797822" y="47213"/>
                  <a:pt x="1799354" y="32613"/>
                  <a:pt x="1813560" y="114300"/>
                </a:cubicBezTo>
                <a:cubicBezTo>
                  <a:pt x="1818522" y="142832"/>
                  <a:pt x="1827782" y="170478"/>
                  <a:pt x="1836420" y="198120"/>
                </a:cubicBezTo>
                <a:cubicBezTo>
                  <a:pt x="1840500" y="211176"/>
                  <a:pt x="1846105" y="223721"/>
                  <a:pt x="1851660" y="236220"/>
                </a:cubicBezTo>
                <a:cubicBezTo>
                  <a:pt x="1858758" y="252191"/>
                  <a:pt x="1870465" y="275550"/>
                  <a:pt x="1882140" y="289560"/>
                </a:cubicBezTo>
                <a:cubicBezTo>
                  <a:pt x="1895693" y="305823"/>
                  <a:pt x="1917931" y="324312"/>
                  <a:pt x="1935480" y="335280"/>
                </a:cubicBezTo>
                <a:cubicBezTo>
                  <a:pt x="1945113" y="341300"/>
                  <a:pt x="1955800" y="345440"/>
                  <a:pt x="1965960" y="350520"/>
                </a:cubicBezTo>
                <a:cubicBezTo>
                  <a:pt x="1973580" y="337820"/>
                  <a:pt x="1982805" y="325954"/>
                  <a:pt x="1988820" y="312420"/>
                </a:cubicBezTo>
                <a:cubicBezTo>
                  <a:pt x="1993073" y="302850"/>
                  <a:pt x="1995344" y="292355"/>
                  <a:pt x="1996440" y="281940"/>
                </a:cubicBezTo>
                <a:cubicBezTo>
                  <a:pt x="2000437" y="243965"/>
                  <a:pt x="2001520" y="205740"/>
                  <a:pt x="2004060" y="167640"/>
                </a:cubicBezTo>
                <a:cubicBezTo>
                  <a:pt x="2014220" y="170180"/>
                  <a:pt x="2025447" y="170064"/>
                  <a:pt x="2034540" y="175260"/>
                </a:cubicBezTo>
                <a:cubicBezTo>
                  <a:pt x="2043896" y="180607"/>
                  <a:pt x="2049121" y="191221"/>
                  <a:pt x="2057400" y="198120"/>
                </a:cubicBezTo>
                <a:cubicBezTo>
                  <a:pt x="2064435" y="203983"/>
                  <a:pt x="2072640" y="208280"/>
                  <a:pt x="2080260" y="213360"/>
                </a:cubicBezTo>
                <a:cubicBezTo>
                  <a:pt x="2092236" y="249287"/>
                  <a:pt x="2109909" y="280388"/>
                  <a:pt x="2087880" y="320040"/>
                </a:cubicBezTo>
                <a:cubicBezTo>
                  <a:pt x="2082794" y="329195"/>
                  <a:pt x="2067560" y="325120"/>
                  <a:pt x="2057400" y="327660"/>
                </a:cubicBezTo>
                <a:cubicBezTo>
                  <a:pt x="1906414" y="312561"/>
                  <a:pt x="2029500" y="349779"/>
                  <a:pt x="1958340" y="160020"/>
                </a:cubicBezTo>
                <a:cubicBezTo>
                  <a:pt x="1952357" y="144066"/>
                  <a:pt x="1928868" y="142291"/>
                  <a:pt x="1912620" y="137160"/>
                </a:cubicBezTo>
                <a:cubicBezTo>
                  <a:pt x="1799123" y="101319"/>
                  <a:pt x="1846705" y="124206"/>
                  <a:pt x="1767840" y="106680"/>
                </a:cubicBezTo>
                <a:cubicBezTo>
                  <a:pt x="1715478" y="95044"/>
                  <a:pt x="1780610" y="99060"/>
                  <a:pt x="1706880" y="9906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p:nvPr/>
        </p:nvCxnSpPr>
        <p:spPr>
          <a:xfrm flipH="1" flipV="1">
            <a:off x="3703320" y="4503420"/>
            <a:ext cx="1623060" cy="1166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692443" y="4503420"/>
            <a:ext cx="1184963" cy="894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948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1" nodeType="clickEffect">
                                  <p:stCondLst>
                                    <p:cond delay="0"/>
                                  </p:stCondLst>
                                  <p:childTnLst>
                                    <p:animMotion origin="layout" path="M 2.91667E-6 2.22222E-6 L 0.34336 0.00092 " pathEditMode="relative" rAng="0" ptsTypes="AA">
                                      <p:cBhvr>
                                        <p:cTn id="34" dur="2000" fill="hold"/>
                                        <p:tgtEl>
                                          <p:spTgt spid="9"/>
                                        </p:tgtEl>
                                        <p:attrNameLst>
                                          <p:attrName>ppt_x</p:attrName>
                                          <p:attrName>ppt_y</p:attrName>
                                        </p:attrNameLst>
                                      </p:cBhvr>
                                      <p:rCtr x="17161" y="46"/>
                                    </p:animMotion>
                                  </p:childTnLst>
                                </p:cTn>
                              </p:par>
                              <p:par>
                                <p:cTn id="35" presetID="35" presetClass="path" presetSubtype="0" accel="50000" decel="50000" fill="hold" grpId="1" nodeType="withEffect">
                                  <p:stCondLst>
                                    <p:cond delay="0"/>
                                  </p:stCondLst>
                                  <p:childTnLst>
                                    <p:animMotion origin="layout" path="M -2.5E-6 3.7037E-6 L 0.28282 3.7037E-6 " pathEditMode="relative" rAng="0" ptsTypes="AA">
                                      <p:cBhvr>
                                        <p:cTn id="36" dur="2000" fill="hold"/>
                                        <p:tgtEl>
                                          <p:spTgt spid="10"/>
                                        </p:tgtEl>
                                        <p:attrNameLst>
                                          <p:attrName>ppt_x</p:attrName>
                                          <p:attrName>ppt_y</p:attrName>
                                        </p:attrNameLst>
                                      </p:cBhvr>
                                      <p:rCtr x="141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9" grpId="1" animBg="1"/>
      <p:bldP spid="10" grpId="0" animBg="1"/>
      <p:bldP spid="10" grpId="1" animBg="1"/>
      <p:bldP spid="13" grpId="0" animBg="1"/>
      <p:bldP spid="1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91203" y="3069365"/>
            <a:ext cx="1180448" cy="125777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p>
          <a:p>
            <a:pPr algn="ctr"/>
            <a:r>
              <a:rPr lang="en-US" sz="1600" dirty="0" smtClean="0"/>
              <a:t>(Receiver) -/Producer (Sender)</a:t>
            </a:r>
            <a:endParaRPr lang="en-US" sz="1600" dirty="0"/>
          </a:p>
        </p:txBody>
      </p:sp>
      <p:sp>
        <p:nvSpPr>
          <p:cNvPr id="3" name="Title 2"/>
          <p:cNvSpPr>
            <a:spLocks noGrp="1"/>
          </p:cNvSpPr>
          <p:nvPr>
            <p:ph type="title"/>
          </p:nvPr>
        </p:nvSpPr>
        <p:spPr/>
        <p:txBody>
          <a:bodyPr/>
          <a:lstStyle/>
          <a:p>
            <a:r>
              <a:rPr lang="en-US" dirty="0" smtClean="0"/>
              <a:t>Spring Integration Applications</a:t>
            </a:r>
            <a:endParaRPr lang="en-US" dirty="0"/>
          </a:p>
        </p:txBody>
      </p:sp>
      <p:sp>
        <p:nvSpPr>
          <p:cNvPr id="4" name="Rounded Rectangle 3"/>
          <p:cNvSpPr/>
          <p:nvPr/>
        </p:nvSpPr>
        <p:spPr>
          <a:xfrm>
            <a:off x="2324101" y="1770829"/>
            <a:ext cx="1625180" cy="1423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Producer</a:t>
            </a:r>
          </a:p>
          <a:p>
            <a:pPr algn="ctr"/>
            <a:r>
              <a:rPr lang="en-US" sz="2400" dirty="0" smtClean="0"/>
              <a:t>(Sender)</a:t>
            </a:r>
            <a:endParaRPr lang="en-US" sz="2400" dirty="0"/>
          </a:p>
        </p:txBody>
      </p:sp>
      <p:sp>
        <p:nvSpPr>
          <p:cNvPr id="5" name="Rounded Rectangle 4"/>
          <p:cNvSpPr/>
          <p:nvPr/>
        </p:nvSpPr>
        <p:spPr>
          <a:xfrm>
            <a:off x="8656426" y="1770829"/>
            <a:ext cx="1611524" cy="14233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Consumer</a:t>
            </a:r>
          </a:p>
          <a:p>
            <a:pPr algn="ctr"/>
            <a:r>
              <a:rPr lang="en-US" sz="2400" dirty="0" smtClean="0"/>
              <a:t>(Receiver)</a:t>
            </a:r>
            <a:endParaRPr lang="en-US" sz="2400" dirty="0"/>
          </a:p>
        </p:txBody>
      </p:sp>
      <p:sp>
        <p:nvSpPr>
          <p:cNvPr id="6" name="Can 5"/>
          <p:cNvSpPr/>
          <p:nvPr/>
        </p:nvSpPr>
        <p:spPr>
          <a:xfrm rot="5400000">
            <a:off x="6035434" y="619202"/>
            <a:ext cx="534838" cy="3726612"/>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Pipe</a:t>
            </a:r>
            <a:endParaRPr lang="en-US" dirty="0">
              <a:solidFill>
                <a:schemeClr val="bg1"/>
              </a:solidFill>
            </a:endParaRPr>
          </a:p>
        </p:txBody>
      </p:sp>
      <p:sp>
        <p:nvSpPr>
          <p:cNvPr id="7" name="Rounded Rectangle 6"/>
          <p:cNvSpPr/>
          <p:nvPr/>
        </p:nvSpPr>
        <p:spPr>
          <a:xfrm>
            <a:off x="989445" y="3075477"/>
            <a:ext cx="1168984" cy="1245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Producer</a:t>
            </a:r>
          </a:p>
          <a:p>
            <a:pPr algn="ctr"/>
            <a:r>
              <a:rPr lang="en-US" sz="1600" dirty="0" smtClean="0"/>
              <a:t>(Sender)</a:t>
            </a:r>
            <a:endParaRPr lang="en-US" sz="1600" dirty="0"/>
          </a:p>
        </p:txBody>
      </p:sp>
      <p:sp>
        <p:nvSpPr>
          <p:cNvPr id="9" name="Can 8"/>
          <p:cNvSpPr/>
          <p:nvPr/>
        </p:nvSpPr>
        <p:spPr>
          <a:xfrm rot="5400000">
            <a:off x="2871113" y="2766600"/>
            <a:ext cx="534838" cy="18633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solidFill>
                  <a:schemeClr val="bg1"/>
                </a:solidFill>
              </a:rPr>
              <a:t>Pipe</a:t>
            </a:r>
            <a:endParaRPr lang="en-US" sz="1200" dirty="0">
              <a:solidFill>
                <a:schemeClr val="bg1"/>
              </a:solidFill>
            </a:endParaRPr>
          </a:p>
        </p:txBody>
      </p:sp>
      <p:sp>
        <p:nvSpPr>
          <p:cNvPr id="10" name="Can 9"/>
          <p:cNvSpPr/>
          <p:nvPr/>
        </p:nvSpPr>
        <p:spPr>
          <a:xfrm rot="5400000">
            <a:off x="5956903" y="2766600"/>
            <a:ext cx="534838" cy="18633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solidFill>
                  <a:schemeClr val="bg1"/>
                </a:solidFill>
              </a:rPr>
              <a:t>Pipe</a:t>
            </a:r>
            <a:endParaRPr lang="en-US" sz="1200" dirty="0">
              <a:solidFill>
                <a:schemeClr val="bg1"/>
              </a:solidFill>
            </a:endParaRPr>
          </a:p>
        </p:txBody>
      </p:sp>
      <p:sp>
        <p:nvSpPr>
          <p:cNvPr id="12" name="Rounded Rectangle 11"/>
          <p:cNvSpPr/>
          <p:nvPr/>
        </p:nvSpPr>
        <p:spPr>
          <a:xfrm>
            <a:off x="7176993" y="3069364"/>
            <a:ext cx="1180448" cy="125777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p>
          <a:p>
            <a:pPr algn="ctr"/>
            <a:r>
              <a:rPr lang="en-US" sz="1600" dirty="0" smtClean="0"/>
              <a:t>(Receiver) -/Producer (Sender)</a:t>
            </a:r>
            <a:endParaRPr lang="en-US" sz="1600" dirty="0"/>
          </a:p>
        </p:txBody>
      </p:sp>
      <p:sp>
        <p:nvSpPr>
          <p:cNvPr id="13" name="Can 12"/>
          <p:cNvSpPr/>
          <p:nvPr/>
        </p:nvSpPr>
        <p:spPr>
          <a:xfrm rot="5400000">
            <a:off x="9042693" y="2766599"/>
            <a:ext cx="534838" cy="18633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solidFill>
                  <a:schemeClr val="bg1"/>
                </a:solidFill>
              </a:rPr>
              <a:t>Pipe</a:t>
            </a:r>
            <a:endParaRPr lang="en-US" sz="1200" dirty="0">
              <a:solidFill>
                <a:schemeClr val="bg1"/>
              </a:solidFill>
            </a:endParaRPr>
          </a:p>
        </p:txBody>
      </p:sp>
      <p:sp>
        <p:nvSpPr>
          <p:cNvPr id="14" name="Rounded Rectangle 13"/>
          <p:cNvSpPr/>
          <p:nvPr/>
        </p:nvSpPr>
        <p:spPr>
          <a:xfrm>
            <a:off x="10290215" y="3063253"/>
            <a:ext cx="1180448" cy="125777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p>
          <a:p>
            <a:pPr algn="ctr"/>
            <a:r>
              <a:rPr lang="en-US" sz="1600" dirty="0" smtClean="0"/>
              <a:t>(Receiver)</a:t>
            </a:r>
            <a:endParaRPr lang="en-US" sz="1600" dirty="0"/>
          </a:p>
        </p:txBody>
      </p:sp>
      <p:sp>
        <p:nvSpPr>
          <p:cNvPr id="15" name="Notched Right Arrow 14"/>
          <p:cNvSpPr/>
          <p:nvPr/>
        </p:nvSpPr>
        <p:spPr>
          <a:xfrm>
            <a:off x="2247900" y="3893058"/>
            <a:ext cx="338406" cy="266700"/>
          </a:xfrm>
          <a:prstGeom prst="notched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olded Corner 15"/>
          <p:cNvSpPr/>
          <p:nvPr/>
        </p:nvSpPr>
        <p:spPr>
          <a:xfrm>
            <a:off x="2247900" y="4427896"/>
            <a:ext cx="1028700" cy="737557"/>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a:t>
            </a:r>
            <a:endParaRPr lang="en-US" dirty="0">
              <a:solidFill>
                <a:schemeClr val="bg1"/>
              </a:solidFill>
            </a:endParaRPr>
          </a:p>
        </p:txBody>
      </p:sp>
      <p:sp>
        <p:nvSpPr>
          <p:cNvPr id="17" name="Explosion 2 16"/>
          <p:cNvSpPr/>
          <p:nvPr/>
        </p:nvSpPr>
        <p:spPr>
          <a:xfrm>
            <a:off x="6662928" y="4179781"/>
            <a:ext cx="2404872" cy="115305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transform</a:t>
            </a:r>
            <a:endParaRPr lang="en-US" sz="1600" dirty="0">
              <a:solidFill>
                <a:schemeClr val="bg1"/>
              </a:solidFill>
            </a:endParaRPr>
          </a:p>
        </p:txBody>
      </p:sp>
      <p:sp>
        <p:nvSpPr>
          <p:cNvPr id="18" name="Explosion 2 17"/>
          <p:cNvSpPr/>
          <p:nvPr/>
        </p:nvSpPr>
        <p:spPr>
          <a:xfrm>
            <a:off x="3523488" y="4204165"/>
            <a:ext cx="2404872" cy="115305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filter</a:t>
            </a:r>
            <a:endParaRPr lang="en-US" sz="1600" dirty="0">
              <a:solidFill>
                <a:schemeClr val="bg1"/>
              </a:solidFill>
            </a:endParaRPr>
          </a:p>
        </p:txBody>
      </p:sp>
    </p:spTree>
    <p:custDataLst>
      <p:tags r:id="rId1"/>
    </p:custDataLst>
    <p:extLst>
      <p:ext uri="{BB962C8B-B14F-4D97-AF65-F5344CB8AC3E}">
        <p14:creationId xmlns:p14="http://schemas.microsoft.com/office/powerpoint/2010/main" val="371604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grpId="1" nodeType="clickEffect">
                                  <p:stCondLst>
                                    <p:cond delay="0"/>
                                  </p:stCondLst>
                                  <p:childTnLst>
                                    <p:animMotion origin="layout" path="M 2.91667E-6 2.96296E-6 L 0.6306 0.00092 " pathEditMode="relative" rAng="0" ptsTypes="AA">
                                      <p:cBhvr>
                                        <p:cTn id="41" dur="2000" fill="hold"/>
                                        <p:tgtEl>
                                          <p:spTgt spid="15"/>
                                        </p:tgtEl>
                                        <p:attrNameLst>
                                          <p:attrName>ppt_x</p:attrName>
                                          <p:attrName>ppt_y</p:attrName>
                                        </p:attrNameLst>
                                      </p:cBhvr>
                                      <p:rCtr x="31523" y="46"/>
                                    </p:animMotion>
                                  </p:childTnLst>
                                </p:cTn>
                              </p:par>
                              <p:par>
                                <p:cTn id="42" presetID="35" presetClass="path" presetSubtype="0" accel="50000" decel="50000" fill="hold" grpId="1" nodeType="withEffect">
                                  <p:stCondLst>
                                    <p:cond delay="0"/>
                                  </p:stCondLst>
                                  <p:childTnLst>
                                    <p:animMotion origin="layout" path="M -2.5E-6 4.44444E-6 L 0.57513 -0.00093 " pathEditMode="relative" rAng="0" ptsTypes="AA">
                                      <p:cBhvr>
                                        <p:cTn id="43" dur="2000" fill="hold"/>
                                        <p:tgtEl>
                                          <p:spTgt spid="16"/>
                                        </p:tgtEl>
                                        <p:attrNameLst>
                                          <p:attrName>ppt_x</p:attrName>
                                          <p:attrName>ppt_y</p:attrName>
                                        </p:attrNameLst>
                                      </p:cBhvr>
                                      <p:rCtr x="28750" y="-46"/>
                                    </p:animMotion>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P spid="9" grpId="0" animBg="1"/>
      <p:bldP spid="10" grpId="0" animBg="1"/>
      <p:bldP spid="12" grpId="0" animBg="1"/>
      <p:bldP spid="13" grpId="0" animBg="1"/>
      <p:bldP spid="14" grpId="0" animBg="1"/>
      <p:bldP spid="15" grpId="0" animBg="1"/>
      <p:bldP spid="15" grpId="1" animBg="1"/>
      <p:bldP spid="16" grpId="0" animBg="1"/>
      <p:bldP spid="16" grpId="1" animBg="1"/>
      <p:bldP spid="17" grpId="0" animBg="1"/>
      <p:bldP spid="1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Point-to-point</a:t>
            </a:r>
            <a:br>
              <a:rPr lang="en-IN" dirty="0"/>
            </a:br>
            <a:endParaRPr lang="en-IN" dirty="0"/>
          </a:p>
        </p:txBody>
      </p:sp>
      <p:pic>
        <p:nvPicPr>
          <p:cNvPr id="6146" name="Picture 2" descr="https://www.javacodegeeks.com/wp-content/uploads/2015/09/ch2_pi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943" y="2011680"/>
            <a:ext cx="2333625" cy="417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3426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Channels</a:t>
            </a:r>
            <a:endParaRPr lang="en-US" dirty="0"/>
          </a:p>
        </p:txBody>
      </p:sp>
      <p:sp>
        <p:nvSpPr>
          <p:cNvPr id="3" name="Content Placeholder 2"/>
          <p:cNvSpPr>
            <a:spLocks noGrp="1"/>
          </p:cNvSpPr>
          <p:nvPr>
            <p:ph idx="1"/>
          </p:nvPr>
        </p:nvSpPr>
        <p:spPr/>
        <p:txBody>
          <a:bodyPr/>
          <a:lstStyle/>
          <a:p>
            <a:r>
              <a:rPr lang="en-US" dirty="0" smtClean="0"/>
              <a:t>Two general classifications of message channels</a:t>
            </a:r>
          </a:p>
          <a:p>
            <a:pPr lvl="1"/>
            <a:r>
              <a:rPr lang="en-US" b="1" dirty="0" smtClean="0"/>
              <a:t>Pollable Channel</a:t>
            </a:r>
          </a:p>
          <a:p>
            <a:pPr lvl="1"/>
            <a:r>
              <a:rPr lang="en-US" b="1" dirty="0" err="1" smtClean="0"/>
              <a:t>Subscribable</a:t>
            </a:r>
            <a:r>
              <a:rPr lang="en-US" b="1" dirty="0" smtClean="0"/>
              <a:t> Channel</a:t>
            </a:r>
          </a:p>
        </p:txBody>
      </p:sp>
    </p:spTree>
    <p:custDataLst>
      <p:tags r:id="rId1"/>
    </p:custDataLst>
    <p:extLst>
      <p:ext uri="{BB962C8B-B14F-4D97-AF65-F5344CB8AC3E}">
        <p14:creationId xmlns:p14="http://schemas.microsoft.com/office/powerpoint/2010/main" val="17632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FF00"/>
                                      </p:to>
                                    </p:animClr>
                                    <p:animClr clrSpc="rgb" dir="cw">
                                      <p:cBhvr>
                                        <p:cTn id="7" dur="500" fill="hold"/>
                                        <p:tgtEl>
                                          <p:spTgt spid="3">
                                            <p:txEl>
                                              <p:pRg st="1" end="1"/>
                                            </p:txEl>
                                          </p:spTgt>
                                        </p:tgtEl>
                                        <p:attrNameLst>
                                          <p:attrName>fillcolor</p:attrName>
                                        </p:attrNameLst>
                                      </p:cBhvr>
                                      <p:to>
                                        <a:srgbClr val="FFFF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rgbClr val="FFFF00"/>
                                      </p:to>
                                    </p:animClr>
                                    <p:animClr clrSpc="rgb" dir="cw">
                                      <p:cBhvr>
                                        <p:cTn id="12" dur="500" fill="hold"/>
                                        <p:tgtEl>
                                          <p:spTgt spid="3">
                                            <p:txEl>
                                              <p:pRg st="2" end="2"/>
                                            </p:txEl>
                                          </p:spTgt>
                                        </p:tgtEl>
                                        <p:attrNameLst>
                                          <p:attrName>fillcolor</p:attrName>
                                        </p:attrNameLst>
                                      </p:cBhvr>
                                      <p:to>
                                        <a:srgbClr val="FFFF00"/>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Pollable Channels</a:t>
            </a:r>
            <a:endParaRPr lang="en-US" dirty="0"/>
          </a:p>
        </p:txBody>
      </p:sp>
      <p:sp>
        <p:nvSpPr>
          <p:cNvPr id="3" name="Content Placeholder 2"/>
          <p:cNvSpPr>
            <a:spLocks noGrp="1"/>
          </p:cNvSpPr>
          <p:nvPr>
            <p:ph idx="1"/>
          </p:nvPr>
        </p:nvSpPr>
        <p:spPr/>
        <p:txBody>
          <a:bodyPr/>
          <a:lstStyle/>
          <a:p>
            <a:r>
              <a:rPr lang="en-US" dirty="0" smtClean="0"/>
              <a:t>May buffer its messages </a:t>
            </a:r>
          </a:p>
          <a:p>
            <a:pPr lvl="1"/>
            <a:r>
              <a:rPr lang="en-US" dirty="0"/>
              <a:t>R</a:t>
            </a:r>
            <a:r>
              <a:rPr lang="en-US" dirty="0" smtClean="0"/>
              <a:t>equires a queue to hold the messages</a:t>
            </a:r>
          </a:p>
          <a:p>
            <a:pPr lvl="1"/>
            <a:r>
              <a:rPr lang="en-US" dirty="0"/>
              <a:t>T</a:t>
            </a:r>
            <a:r>
              <a:rPr lang="en-US" dirty="0" smtClean="0"/>
              <a:t>he queue has a designated capacity</a:t>
            </a:r>
          </a:p>
          <a:p>
            <a:r>
              <a:rPr lang="en-US" dirty="0" smtClean="0"/>
              <a:t>Waits </a:t>
            </a:r>
            <a:r>
              <a:rPr lang="en-US" dirty="0"/>
              <a:t>for the consumer to get the messages</a:t>
            </a:r>
          </a:p>
          <a:p>
            <a:pPr lvl="1"/>
            <a:r>
              <a:rPr lang="en-US" dirty="0" smtClean="0"/>
              <a:t>Consumers actively poll to receive messages</a:t>
            </a:r>
          </a:p>
          <a:p>
            <a:r>
              <a:rPr lang="en-US" dirty="0" smtClean="0"/>
              <a:t>Typically a point-to-point channel</a:t>
            </a:r>
          </a:p>
          <a:p>
            <a:pPr lvl="1"/>
            <a:r>
              <a:rPr lang="en-US" dirty="0" smtClean="0"/>
              <a:t>Only one receiver of a message in the channel</a:t>
            </a:r>
          </a:p>
          <a:p>
            <a:r>
              <a:rPr lang="en-US" dirty="0" smtClean="0"/>
              <a:t>Usually used for sending information or “document” messages between endpoints</a:t>
            </a:r>
          </a:p>
          <a:p>
            <a:endParaRPr lang="en-US" dirty="0"/>
          </a:p>
        </p:txBody>
      </p:sp>
    </p:spTree>
    <p:custDataLst>
      <p:tags r:id="rId1"/>
    </p:custDataLst>
    <p:extLst>
      <p:ext uri="{BB962C8B-B14F-4D97-AF65-F5344CB8AC3E}">
        <p14:creationId xmlns:p14="http://schemas.microsoft.com/office/powerpoint/2010/main" val="136101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FF00"/>
                                      </p:to>
                                    </p:animClr>
                                    <p:animClr clrSpc="rgb" dir="cw">
                                      <p:cBhvr>
                                        <p:cTn id="7" dur="500" fill="hold"/>
                                        <p:tgtEl>
                                          <p:spTgt spid="3">
                                            <p:txEl>
                                              <p:pRg st="4" end="4"/>
                                            </p:txEl>
                                          </p:spTgt>
                                        </p:tgtEl>
                                        <p:attrNameLst>
                                          <p:attrName>fillcolor</p:attrName>
                                        </p:attrNameLst>
                                      </p:cBhvr>
                                      <p:to>
                                        <a:srgbClr val="FFFF00"/>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6" end="6"/>
                                            </p:txEl>
                                          </p:spTgt>
                                        </p:tgtEl>
                                        <p:attrNameLst>
                                          <p:attrName>style.color</p:attrName>
                                        </p:attrNameLst>
                                      </p:cBhvr>
                                      <p:to>
                                        <a:srgbClr val="FFFF00"/>
                                      </p:to>
                                    </p:animClr>
                                    <p:animClr clrSpc="rgb" dir="cw">
                                      <p:cBhvr>
                                        <p:cTn id="14" dur="500" fill="hold"/>
                                        <p:tgtEl>
                                          <p:spTgt spid="3">
                                            <p:txEl>
                                              <p:pRg st="6" end="6"/>
                                            </p:txEl>
                                          </p:spTgt>
                                        </p:tgtEl>
                                        <p:attrNameLst>
                                          <p:attrName>fillcolor</p:attrName>
                                        </p:attrNameLst>
                                      </p:cBhvr>
                                      <p:to>
                                        <a:srgbClr val="FFFF00"/>
                                      </p:to>
                                    </p:animClr>
                                    <p:set>
                                      <p:cBhvr>
                                        <p:cTn id="15" dur="500" fill="hold"/>
                                        <p:tgtEl>
                                          <p:spTgt spid="3">
                                            <p:txEl>
                                              <p:pRg st="6" end="6"/>
                                            </p:txEl>
                                          </p:spTgt>
                                        </p:tgtEl>
                                        <p:attrNameLst>
                                          <p:attrName>fill.type</p:attrName>
                                        </p:attrNameLst>
                                      </p:cBhvr>
                                      <p:to>
                                        <p:strVal val="solid"/>
                                      </p:to>
                                    </p:set>
                                    <p:set>
                                      <p:cBhvr>
                                        <p:cTn id="16"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Usage Scenarios</a:t>
            </a:r>
            <a:endParaRPr lang="en-IN" dirty="0"/>
          </a:p>
        </p:txBody>
      </p:sp>
      <p:sp>
        <p:nvSpPr>
          <p:cNvPr id="3" name="Content Placeholder 2"/>
          <p:cNvSpPr>
            <a:spLocks noGrp="1"/>
          </p:cNvSpPr>
          <p:nvPr>
            <p:ph idx="1"/>
          </p:nvPr>
        </p:nvSpPr>
        <p:spPr/>
        <p:txBody>
          <a:bodyPr>
            <a:normAutofit/>
          </a:bodyPr>
          <a:lstStyle/>
          <a:p>
            <a:r>
              <a:rPr lang="en-US" sz="2400" dirty="0"/>
              <a:t>A typical batch program generally reads a large number of records from a database, file, or queue</a:t>
            </a:r>
            <a:r>
              <a:rPr lang="en-US" sz="2400" dirty="0" smtClean="0"/>
              <a:t>, processes </a:t>
            </a:r>
            <a:r>
              <a:rPr lang="en-US" sz="2400" dirty="0"/>
              <a:t>the data in some fashion, and then writes back data in a modified form. </a:t>
            </a:r>
            <a:endParaRPr lang="en-US" sz="2400" dirty="0" smtClean="0"/>
          </a:p>
          <a:p>
            <a:r>
              <a:rPr lang="en-US" sz="2400" dirty="0" smtClean="0"/>
              <a:t>Spring Batch automates </a:t>
            </a:r>
            <a:r>
              <a:rPr lang="en-US" sz="2400" dirty="0"/>
              <a:t>this basic batch iteration, providing the capability to process similar transactions as a set</a:t>
            </a:r>
            <a:r>
              <a:rPr lang="en-US" sz="2400" dirty="0" smtClean="0"/>
              <a:t>, typically </a:t>
            </a:r>
            <a:r>
              <a:rPr lang="en-US" sz="2400" dirty="0"/>
              <a:t>in an offline environment without any user interaction. </a:t>
            </a:r>
            <a:endParaRPr lang="en-US" sz="2400" dirty="0" smtClean="0"/>
          </a:p>
          <a:p>
            <a:r>
              <a:rPr lang="en-US" sz="2400" dirty="0" smtClean="0"/>
              <a:t>Batch </a:t>
            </a:r>
            <a:r>
              <a:rPr lang="en-US" sz="2400" dirty="0"/>
              <a:t>jobs are part of most IT </a:t>
            </a:r>
            <a:r>
              <a:rPr lang="en-US" sz="2400" dirty="0" smtClean="0"/>
              <a:t>projects and </a:t>
            </a:r>
            <a:r>
              <a:rPr lang="en-US" sz="2400" dirty="0"/>
              <a:t>Spring Batch is the only open source framework that provides a robust, enterprise-scale solution.</a:t>
            </a:r>
            <a:endParaRPr lang="en-IN" sz="2400" dirty="0"/>
          </a:p>
        </p:txBody>
      </p:sp>
    </p:spTree>
    <p:extLst>
      <p:ext uri="{BB962C8B-B14F-4D97-AF65-F5344CB8AC3E}">
        <p14:creationId xmlns:p14="http://schemas.microsoft.com/office/powerpoint/2010/main" val="7349396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Subscribable</a:t>
            </a:r>
            <a:endParaRPr lang="en-US" dirty="0"/>
          </a:p>
        </p:txBody>
      </p:sp>
      <p:sp>
        <p:nvSpPr>
          <p:cNvPr id="3" name="Content Placeholder 2"/>
          <p:cNvSpPr>
            <a:spLocks noGrp="1"/>
          </p:cNvSpPr>
          <p:nvPr>
            <p:ph idx="1"/>
          </p:nvPr>
        </p:nvSpPr>
        <p:spPr/>
        <p:txBody>
          <a:bodyPr/>
          <a:lstStyle/>
          <a:p>
            <a:r>
              <a:rPr lang="en-US" dirty="0" smtClean="0"/>
              <a:t>Allows multiple subscribers (or consumers) to register for its messages.</a:t>
            </a:r>
          </a:p>
          <a:p>
            <a:pPr lvl="1"/>
            <a:r>
              <a:rPr lang="en-US" dirty="0" smtClean="0"/>
              <a:t>Messages are delivered to all registered subscribers on message arrival</a:t>
            </a:r>
          </a:p>
          <a:p>
            <a:pPr lvl="1"/>
            <a:r>
              <a:rPr lang="en-US" dirty="0" smtClean="0"/>
              <a:t>It has to manage a list or registry of subscribers.</a:t>
            </a:r>
          </a:p>
          <a:p>
            <a:r>
              <a:rPr lang="en-US" dirty="0"/>
              <a:t>Doesn’t buffer its </a:t>
            </a:r>
            <a:r>
              <a:rPr lang="en-US" dirty="0" smtClean="0"/>
              <a:t>messages</a:t>
            </a:r>
          </a:p>
          <a:p>
            <a:r>
              <a:rPr lang="en-US" dirty="0" smtClean="0"/>
              <a:t>Usually used for “event” messages</a:t>
            </a:r>
          </a:p>
          <a:p>
            <a:pPr lvl="1"/>
            <a:r>
              <a:rPr lang="en-US" dirty="0" smtClean="0"/>
              <a:t>Notifying the subscribers that something happened and to take appropriate action.</a:t>
            </a:r>
            <a:endParaRPr lang="en-US" dirty="0"/>
          </a:p>
          <a:p>
            <a:endParaRPr lang="en-US" dirty="0"/>
          </a:p>
        </p:txBody>
      </p:sp>
    </p:spTree>
    <p:custDataLst>
      <p:tags r:id="rId1"/>
    </p:custDataLst>
    <p:extLst>
      <p:ext uri="{BB962C8B-B14F-4D97-AF65-F5344CB8AC3E}">
        <p14:creationId xmlns:p14="http://schemas.microsoft.com/office/powerpoint/2010/main" val="419863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FF00"/>
                                      </p:to>
                                    </p:animClr>
                                    <p:animClr clrSpc="rgb" dir="cw">
                                      <p:cBhvr>
                                        <p:cTn id="7" dur="500" fill="hold"/>
                                        <p:tgtEl>
                                          <p:spTgt spid="3">
                                            <p:txEl>
                                              <p:pRg st="1" end="1"/>
                                            </p:txEl>
                                          </p:spTgt>
                                        </p:tgtEl>
                                        <p:attrNameLst>
                                          <p:attrName>fillcolor</p:attrName>
                                        </p:attrNameLst>
                                      </p:cBhvr>
                                      <p:to>
                                        <a:srgbClr val="FFFF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 Channel</a:t>
            </a:r>
            <a:endParaRPr lang="en-IN" dirty="0"/>
          </a:p>
        </p:txBody>
      </p:sp>
      <p:sp>
        <p:nvSpPr>
          <p:cNvPr id="3" name="Content Placeholder 2"/>
          <p:cNvSpPr>
            <a:spLocks noGrp="1"/>
          </p:cNvSpPr>
          <p:nvPr>
            <p:ph idx="1"/>
          </p:nvPr>
        </p:nvSpPr>
        <p:spPr/>
        <p:txBody>
          <a:bodyPr/>
          <a:lstStyle/>
          <a:p>
            <a:r>
              <a:rPr lang="en-US" b="1" dirty="0" err="1"/>
              <a:t>DirectChannel</a:t>
            </a:r>
            <a:r>
              <a:rPr lang="en-US" dirty="0"/>
              <a:t>: Implements SubscribableChannel. </a:t>
            </a:r>
            <a:endParaRPr lang="en-US" dirty="0" smtClean="0"/>
          </a:p>
          <a:p>
            <a:r>
              <a:rPr lang="en-US" dirty="0" smtClean="0"/>
              <a:t>The </a:t>
            </a:r>
            <a:r>
              <a:rPr lang="en-US" dirty="0"/>
              <a:t>message is sent to the subscriber through the same receiver’s thread. </a:t>
            </a:r>
            <a:endParaRPr lang="en-US" dirty="0" smtClean="0"/>
          </a:p>
          <a:p>
            <a:r>
              <a:rPr lang="en-US" dirty="0" smtClean="0"/>
              <a:t>This </a:t>
            </a:r>
            <a:r>
              <a:rPr lang="en-US" dirty="0"/>
              <a:t>communication is synchronous and the producer block until a response is received. </a:t>
            </a:r>
            <a:endParaRPr lang="en-US" dirty="0" smtClean="0"/>
          </a:p>
          <a:p>
            <a:r>
              <a:rPr lang="en-US" dirty="0" smtClean="0"/>
              <a:t>How </a:t>
            </a:r>
            <a:r>
              <a:rPr lang="en-US" dirty="0"/>
              <a:t>it </a:t>
            </a:r>
            <a:r>
              <a:rPr lang="en-US" dirty="0" err="1"/>
              <a:t>works:The</a:t>
            </a:r>
            <a:r>
              <a:rPr lang="en-US" dirty="0"/>
              <a:t> producer sends the message to the channel.</a:t>
            </a:r>
          </a:p>
          <a:p>
            <a:r>
              <a:rPr lang="en-US" dirty="0"/>
              <a:t>The channel sends the message to its subscriber (passive subscriber).</a:t>
            </a:r>
          </a:p>
          <a:p>
            <a:endParaRPr lang="en-IN" dirty="0"/>
          </a:p>
        </p:txBody>
      </p:sp>
    </p:spTree>
    <p:extLst>
      <p:ext uri="{BB962C8B-B14F-4D97-AF65-F5344CB8AC3E}">
        <p14:creationId xmlns:p14="http://schemas.microsoft.com/office/powerpoint/2010/main" val="39670530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QueueChannel</a:t>
            </a:r>
            <a:endParaRPr lang="en-IN" dirty="0"/>
          </a:p>
        </p:txBody>
      </p:sp>
      <p:sp>
        <p:nvSpPr>
          <p:cNvPr id="3" name="Content Placeholder 2"/>
          <p:cNvSpPr>
            <a:spLocks noGrp="1"/>
          </p:cNvSpPr>
          <p:nvPr>
            <p:ph idx="1"/>
          </p:nvPr>
        </p:nvSpPr>
        <p:spPr/>
        <p:txBody>
          <a:bodyPr/>
          <a:lstStyle/>
          <a:p>
            <a:r>
              <a:rPr lang="en-US" dirty="0"/>
              <a:t>Implements PollableChannel. </a:t>
            </a:r>
            <a:r>
              <a:rPr lang="en-US" dirty="0" smtClean="0"/>
              <a:t>T</a:t>
            </a:r>
          </a:p>
          <a:p>
            <a:r>
              <a:rPr lang="en-US" dirty="0"/>
              <a:t>T</a:t>
            </a:r>
            <a:r>
              <a:rPr lang="en-US" dirty="0" smtClean="0"/>
              <a:t>here’s </a:t>
            </a:r>
            <a:r>
              <a:rPr lang="en-US" dirty="0"/>
              <a:t>one endpoint connected to the channel, no subscribers. </a:t>
            </a:r>
            <a:endParaRPr lang="en-US" dirty="0" smtClean="0"/>
          </a:p>
          <a:p>
            <a:r>
              <a:rPr lang="en-US" dirty="0" smtClean="0"/>
              <a:t>This </a:t>
            </a:r>
            <a:r>
              <a:rPr lang="en-US" dirty="0"/>
              <a:t>communication is asynchronous; the receiver will retrieve the message through a different thread. </a:t>
            </a:r>
            <a:endParaRPr lang="en-US" dirty="0" smtClean="0"/>
          </a:p>
          <a:p>
            <a:r>
              <a:rPr lang="en-US" dirty="0" smtClean="0"/>
              <a:t>How </a:t>
            </a:r>
            <a:r>
              <a:rPr lang="en-US" dirty="0"/>
              <a:t>it </a:t>
            </a:r>
            <a:r>
              <a:rPr lang="en-US" dirty="0" err="1"/>
              <a:t>works:The</a:t>
            </a:r>
            <a:r>
              <a:rPr lang="en-US" dirty="0"/>
              <a:t> producer sends the message to the channel.</a:t>
            </a:r>
          </a:p>
          <a:p>
            <a:r>
              <a:rPr lang="en-US" dirty="0"/>
              <a:t>The channel queues the message.</a:t>
            </a:r>
          </a:p>
          <a:p>
            <a:r>
              <a:rPr lang="en-US" dirty="0"/>
              <a:t>The consumer actively retrieves the message (active receiver).</a:t>
            </a:r>
          </a:p>
          <a:p>
            <a:endParaRPr lang="en-IN" dirty="0"/>
          </a:p>
        </p:txBody>
      </p:sp>
    </p:spTree>
    <p:extLst>
      <p:ext uri="{BB962C8B-B14F-4D97-AF65-F5344CB8AC3E}">
        <p14:creationId xmlns:p14="http://schemas.microsoft.com/office/powerpoint/2010/main" val="22207230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ExecutorChannel</a:t>
            </a:r>
            <a:endParaRPr lang="en-IN" dirty="0"/>
          </a:p>
        </p:txBody>
      </p:sp>
      <p:sp>
        <p:nvSpPr>
          <p:cNvPr id="3" name="Content Placeholder 2"/>
          <p:cNvSpPr>
            <a:spLocks noGrp="1"/>
          </p:cNvSpPr>
          <p:nvPr>
            <p:ph idx="1"/>
          </p:nvPr>
        </p:nvSpPr>
        <p:spPr/>
        <p:txBody>
          <a:bodyPr/>
          <a:lstStyle/>
          <a:p>
            <a:r>
              <a:rPr lang="en-IN" dirty="0" smtClean="0"/>
              <a:t>I</a:t>
            </a:r>
            <a:r>
              <a:rPr lang="en-US" dirty="0" err="1"/>
              <a:t>mplements</a:t>
            </a:r>
            <a:r>
              <a:rPr lang="en-US" dirty="0"/>
              <a:t> SubscribableChannel. </a:t>
            </a:r>
            <a:endParaRPr lang="en-US" dirty="0" smtClean="0"/>
          </a:p>
          <a:p>
            <a:r>
              <a:rPr lang="en-US" dirty="0" smtClean="0"/>
              <a:t>Sending </a:t>
            </a:r>
            <a:r>
              <a:rPr lang="en-US" dirty="0"/>
              <a:t>is delegated to a </a:t>
            </a:r>
            <a:r>
              <a:rPr lang="en-US" dirty="0" err="1"/>
              <a:t>TaskExecutor</a:t>
            </a:r>
            <a:r>
              <a:rPr lang="en-US" dirty="0"/>
              <a:t>. </a:t>
            </a:r>
            <a:endParaRPr lang="en-US" dirty="0" smtClean="0"/>
          </a:p>
          <a:p>
            <a:r>
              <a:rPr lang="en-US" dirty="0" smtClean="0"/>
              <a:t>This </a:t>
            </a:r>
            <a:r>
              <a:rPr lang="en-US" dirty="0"/>
              <a:t>means that the send() method will not block.</a:t>
            </a:r>
            <a:endParaRPr lang="en-IN" dirty="0"/>
          </a:p>
        </p:txBody>
      </p:sp>
    </p:spTree>
    <p:extLst>
      <p:ext uri="{BB962C8B-B14F-4D97-AF65-F5344CB8AC3E}">
        <p14:creationId xmlns:p14="http://schemas.microsoft.com/office/powerpoint/2010/main" val="1269439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Priority Channel</a:t>
            </a:r>
            <a:endParaRPr lang="en-IN" dirty="0"/>
          </a:p>
        </p:txBody>
      </p:sp>
      <p:sp>
        <p:nvSpPr>
          <p:cNvPr id="5" name="Content Placeholder 4"/>
          <p:cNvSpPr>
            <a:spLocks noGrp="1"/>
          </p:cNvSpPr>
          <p:nvPr>
            <p:ph idx="1"/>
          </p:nvPr>
        </p:nvSpPr>
        <p:spPr/>
        <p:txBody>
          <a:bodyPr/>
          <a:lstStyle/>
          <a:p>
            <a:r>
              <a:rPr lang="en-US" dirty="0"/>
              <a:t>Implements PollableChannel. </a:t>
            </a:r>
            <a:endParaRPr lang="en-US" dirty="0" smtClean="0"/>
          </a:p>
          <a:p>
            <a:r>
              <a:rPr lang="en-US" dirty="0" smtClean="0"/>
              <a:t>Similar </a:t>
            </a:r>
            <a:r>
              <a:rPr lang="en-US" dirty="0"/>
              <a:t>to the </a:t>
            </a:r>
            <a:r>
              <a:rPr lang="en-US" dirty="0" err="1"/>
              <a:t>QueueChannel</a:t>
            </a:r>
            <a:r>
              <a:rPr lang="en-US" dirty="0"/>
              <a:t> but messages are ordered by priority instead of FIFO.</a:t>
            </a:r>
            <a:endParaRPr lang="en-IN" dirty="0"/>
          </a:p>
        </p:txBody>
      </p:sp>
    </p:spTree>
    <p:extLst>
      <p:ext uri="{BB962C8B-B14F-4D97-AF65-F5344CB8AC3E}">
        <p14:creationId xmlns:p14="http://schemas.microsoft.com/office/powerpoint/2010/main" val="30142972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Rendezvous Channel</a:t>
            </a:r>
            <a:endParaRPr lang="en-IN" dirty="0"/>
          </a:p>
        </p:txBody>
      </p:sp>
      <p:sp>
        <p:nvSpPr>
          <p:cNvPr id="3" name="Content Placeholder 2"/>
          <p:cNvSpPr>
            <a:spLocks noGrp="1"/>
          </p:cNvSpPr>
          <p:nvPr>
            <p:ph idx="1"/>
          </p:nvPr>
        </p:nvSpPr>
        <p:spPr/>
        <p:txBody>
          <a:bodyPr/>
          <a:lstStyle/>
          <a:p>
            <a:r>
              <a:rPr lang="en-US" dirty="0"/>
              <a:t>Implements PollableChannel. </a:t>
            </a:r>
            <a:endParaRPr lang="en-US" dirty="0" smtClean="0"/>
          </a:p>
          <a:p>
            <a:r>
              <a:rPr lang="en-US" dirty="0" smtClean="0"/>
              <a:t>Similar </a:t>
            </a:r>
            <a:r>
              <a:rPr lang="en-US" dirty="0"/>
              <a:t>to the </a:t>
            </a:r>
            <a:r>
              <a:rPr lang="en-US" dirty="0" smtClean="0"/>
              <a:t>Queue Channel </a:t>
            </a:r>
            <a:r>
              <a:rPr lang="en-US" dirty="0"/>
              <a:t>but with zero capacity</a:t>
            </a:r>
            <a:r>
              <a:rPr lang="en-US" dirty="0" smtClean="0"/>
              <a:t>.</a:t>
            </a:r>
          </a:p>
          <a:p>
            <a:r>
              <a:rPr lang="en-US" dirty="0" smtClean="0"/>
              <a:t>The </a:t>
            </a:r>
            <a:r>
              <a:rPr lang="en-US" dirty="0"/>
              <a:t>producer will block until the receiver invokes its receive() method.</a:t>
            </a:r>
            <a:endParaRPr lang="en-IN" dirty="0"/>
          </a:p>
        </p:txBody>
      </p:sp>
    </p:spTree>
    <p:extLst>
      <p:ext uri="{BB962C8B-B14F-4D97-AF65-F5344CB8AC3E}">
        <p14:creationId xmlns:p14="http://schemas.microsoft.com/office/powerpoint/2010/main" val="13950433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Publish-subscribe</a:t>
            </a:r>
            <a:br>
              <a:rPr lang="en-IN" dirty="0"/>
            </a:br>
            <a:endParaRPr lang="en-IN" dirty="0"/>
          </a:p>
        </p:txBody>
      </p:sp>
      <p:pic>
        <p:nvPicPr>
          <p:cNvPr id="10242" name="Picture 2" descr="https://www.javacodegeeks.com/wp-content/uploads/2015/09/ch2_pi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11096"/>
            <a:ext cx="10306403" cy="42519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26492" y="3191256"/>
            <a:ext cx="4598236" cy="923330"/>
          </a:xfrm>
          <a:prstGeom prst="rect">
            <a:avLst/>
          </a:prstGeom>
          <a:noFill/>
        </p:spPr>
        <p:txBody>
          <a:bodyPr wrap="square" rtlCol="0">
            <a:spAutoFit/>
          </a:bodyPr>
          <a:lstStyle/>
          <a:p>
            <a:r>
              <a:rPr lang="en-US" dirty="0"/>
              <a:t>The channel can have several endpoints subscribed to it. Thus, the message will be handled by different receivers.</a:t>
            </a:r>
            <a:endParaRPr lang="en-IN" dirty="0"/>
          </a:p>
        </p:txBody>
      </p:sp>
    </p:spTree>
    <p:extLst>
      <p:ext uri="{BB962C8B-B14F-4D97-AF65-F5344CB8AC3E}">
        <p14:creationId xmlns:p14="http://schemas.microsoft.com/office/powerpoint/2010/main" val="26747898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Subscribe Channel</a:t>
            </a:r>
            <a:endParaRPr lang="en-IN" dirty="0"/>
          </a:p>
        </p:txBody>
      </p:sp>
      <p:sp>
        <p:nvSpPr>
          <p:cNvPr id="3" name="Content Placeholder 2"/>
          <p:cNvSpPr>
            <a:spLocks noGrp="1"/>
          </p:cNvSpPr>
          <p:nvPr>
            <p:ph idx="1"/>
          </p:nvPr>
        </p:nvSpPr>
        <p:spPr/>
        <p:txBody>
          <a:bodyPr/>
          <a:lstStyle/>
          <a:p>
            <a:r>
              <a:rPr lang="en-US" dirty="0" smtClean="0"/>
              <a:t>Implements </a:t>
            </a:r>
            <a:r>
              <a:rPr lang="en-US" dirty="0"/>
              <a:t>SubscribableChannel. </a:t>
            </a:r>
            <a:endParaRPr lang="en-US" dirty="0" smtClean="0"/>
          </a:p>
          <a:p>
            <a:r>
              <a:rPr lang="en-US" dirty="0" smtClean="0"/>
              <a:t>Subscribed </a:t>
            </a:r>
            <a:r>
              <a:rPr lang="en-US" dirty="0"/>
              <a:t>receivers can be invoked consecutively through the producer’s thread. </a:t>
            </a:r>
            <a:endParaRPr lang="en-US" dirty="0" smtClean="0"/>
          </a:p>
          <a:p>
            <a:r>
              <a:rPr lang="en-US" dirty="0" smtClean="0"/>
              <a:t>If </a:t>
            </a:r>
            <a:r>
              <a:rPr lang="en-US" dirty="0"/>
              <a:t>we specify a </a:t>
            </a:r>
            <a:r>
              <a:rPr lang="en-US" dirty="0" err="1"/>
              <a:t>TaskExecutor</a:t>
            </a:r>
            <a:r>
              <a:rPr lang="en-US" dirty="0"/>
              <a:t>, receivers will be invoked in parallel through different threads.</a:t>
            </a:r>
            <a:endParaRPr lang="en-IN" dirty="0"/>
          </a:p>
        </p:txBody>
      </p:sp>
    </p:spTree>
    <p:extLst>
      <p:ext uri="{BB962C8B-B14F-4D97-AF65-F5344CB8AC3E}">
        <p14:creationId xmlns:p14="http://schemas.microsoft.com/office/powerpoint/2010/main" val="36704456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Temporary channels</a:t>
            </a:r>
            <a:br>
              <a:rPr lang="en-IN" dirty="0"/>
            </a:br>
            <a:endParaRPr lang="en-IN" dirty="0"/>
          </a:p>
        </p:txBody>
      </p:sp>
      <p:sp>
        <p:nvSpPr>
          <p:cNvPr id="3" name="Content Placeholder 2"/>
          <p:cNvSpPr>
            <a:spLocks noGrp="1"/>
          </p:cNvSpPr>
          <p:nvPr>
            <p:ph idx="1"/>
          </p:nvPr>
        </p:nvSpPr>
        <p:spPr/>
        <p:txBody>
          <a:bodyPr/>
          <a:lstStyle/>
          <a:p>
            <a:r>
              <a:rPr lang="en-US" dirty="0"/>
              <a:t>This is a special type of channel which is created automatically by endpoints that have no output channel explicitly defined. </a:t>
            </a:r>
            <a:endParaRPr lang="en-US" dirty="0" smtClean="0"/>
          </a:p>
          <a:p>
            <a:r>
              <a:rPr lang="en-US" dirty="0" smtClean="0"/>
              <a:t>The </a:t>
            </a:r>
            <a:r>
              <a:rPr lang="en-US" dirty="0"/>
              <a:t>channel created is a point-to-point anonymous channel</a:t>
            </a:r>
            <a:r>
              <a:rPr lang="en-US" dirty="0" smtClean="0"/>
              <a:t>.</a:t>
            </a:r>
          </a:p>
          <a:p>
            <a:r>
              <a:rPr lang="en-US" dirty="0" smtClean="0"/>
              <a:t>You </a:t>
            </a:r>
            <a:r>
              <a:rPr lang="en-US" dirty="0"/>
              <a:t>can see it defined in the message header under the name </a:t>
            </a:r>
            <a:r>
              <a:rPr lang="en-US" dirty="0" smtClean="0"/>
              <a:t>reply Channel</a:t>
            </a:r>
            <a:r>
              <a:rPr lang="en-US" dirty="0"/>
              <a:t>.</a:t>
            </a:r>
          </a:p>
          <a:p>
            <a:endParaRPr lang="en-US" dirty="0"/>
          </a:p>
          <a:p>
            <a:r>
              <a:rPr lang="en-US" dirty="0"/>
              <a:t>These types of channels are automatically deleted once the response is sent. </a:t>
            </a:r>
            <a:endParaRPr lang="en-US" dirty="0" smtClean="0"/>
          </a:p>
          <a:p>
            <a:r>
              <a:rPr lang="en-US" dirty="0" smtClean="0"/>
              <a:t>It </a:t>
            </a:r>
            <a:r>
              <a:rPr lang="en-US" dirty="0"/>
              <a:t>is recommended that you don’t explicitly define an output channel if you don’t need it</a:t>
            </a:r>
            <a:r>
              <a:rPr lang="en-US" dirty="0" smtClean="0"/>
              <a:t>.</a:t>
            </a:r>
          </a:p>
          <a:p>
            <a:r>
              <a:rPr lang="en-US" dirty="0" smtClean="0"/>
              <a:t>The </a:t>
            </a:r>
            <a:r>
              <a:rPr lang="en-US" dirty="0"/>
              <a:t>framework will handle it for you.</a:t>
            </a:r>
            <a:endParaRPr lang="en-IN" dirty="0"/>
          </a:p>
        </p:txBody>
      </p:sp>
    </p:spTree>
    <p:extLst>
      <p:ext uri="{BB962C8B-B14F-4D97-AF65-F5344CB8AC3E}">
        <p14:creationId xmlns:p14="http://schemas.microsoft.com/office/powerpoint/2010/main" val="22097110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Temporary channels</a:t>
            </a:r>
            <a:br>
              <a:rPr lang="en-IN" dirty="0"/>
            </a:br>
            <a:endParaRPr lang="en-IN" dirty="0"/>
          </a:p>
        </p:txBody>
      </p:sp>
      <p:pic>
        <p:nvPicPr>
          <p:cNvPr id="13315" name="Picture 3" descr="https://www.javacodegeeks.com/wp-content/uploads/2015/09/ch2_pic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03" y="2187575"/>
            <a:ext cx="78390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363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Scenarios</a:t>
            </a:r>
            <a:endParaRPr lang="en-IN" dirty="0"/>
          </a:p>
        </p:txBody>
      </p:sp>
      <p:sp>
        <p:nvSpPr>
          <p:cNvPr id="3" name="Content Placeholder 2"/>
          <p:cNvSpPr>
            <a:spLocks noGrp="1"/>
          </p:cNvSpPr>
          <p:nvPr>
            <p:ph idx="1"/>
          </p:nvPr>
        </p:nvSpPr>
        <p:spPr>
          <a:xfrm>
            <a:off x="1097280" y="1845734"/>
            <a:ext cx="10771632" cy="4555066"/>
          </a:xfrm>
        </p:spPr>
        <p:txBody>
          <a:bodyPr>
            <a:noAutofit/>
          </a:bodyPr>
          <a:lstStyle/>
          <a:p>
            <a:r>
              <a:rPr lang="en-IN" sz="2400" dirty="0" smtClean="0"/>
              <a:t>• </a:t>
            </a:r>
            <a:r>
              <a:rPr lang="en-IN" sz="2400" dirty="0"/>
              <a:t>Commit batch process periodically</a:t>
            </a:r>
          </a:p>
          <a:p>
            <a:r>
              <a:rPr lang="en-IN" sz="2400" dirty="0" smtClean="0"/>
              <a:t>•</a:t>
            </a:r>
            <a:r>
              <a:rPr lang="en-US" sz="2400" dirty="0" smtClean="0"/>
              <a:t> Concurrent batch processing: parallel processing of a job</a:t>
            </a:r>
          </a:p>
          <a:p>
            <a:r>
              <a:rPr lang="en-IN" sz="2400" dirty="0" smtClean="0"/>
              <a:t>• </a:t>
            </a:r>
            <a:r>
              <a:rPr lang="en-IN" sz="2400" dirty="0"/>
              <a:t>Staged, enterprise message-driven processing</a:t>
            </a:r>
          </a:p>
          <a:p>
            <a:r>
              <a:rPr lang="en-IN" sz="2400" dirty="0"/>
              <a:t>• Massively parallel batch processing</a:t>
            </a:r>
          </a:p>
          <a:p>
            <a:r>
              <a:rPr lang="en-US" sz="2400" dirty="0"/>
              <a:t>• Manual or scheduled restart after failure</a:t>
            </a:r>
          </a:p>
          <a:p>
            <a:r>
              <a:rPr lang="en-US" sz="2400" dirty="0"/>
              <a:t>• Sequential processing of dependent steps (with extensions to workflow-driven batches)</a:t>
            </a:r>
          </a:p>
          <a:p>
            <a:r>
              <a:rPr lang="en-US" sz="2400" dirty="0"/>
              <a:t>• Partial processing: skip records (e.g. on rollback)</a:t>
            </a:r>
          </a:p>
          <a:p>
            <a:r>
              <a:rPr lang="en-US" sz="2400" dirty="0"/>
              <a:t>• Whole-batch transaction: for cases with a small batch size or existing stored procedures/scripts</a:t>
            </a:r>
            <a:endParaRPr lang="en-IN" sz="2400" dirty="0"/>
          </a:p>
        </p:txBody>
      </p:sp>
    </p:spTree>
    <p:extLst>
      <p:ext uri="{BB962C8B-B14F-4D97-AF65-F5344CB8AC3E}">
        <p14:creationId xmlns:p14="http://schemas.microsoft.com/office/powerpoint/2010/main" val="38195775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a:t>
            </a:r>
            <a:r>
              <a:rPr lang="en-IN" dirty="0" err="1" smtClean="0"/>
              <a:t>EndPoints</a:t>
            </a:r>
            <a:endParaRPr lang="en-IN" dirty="0"/>
          </a:p>
        </p:txBody>
      </p:sp>
      <p:pic>
        <p:nvPicPr>
          <p:cNvPr id="14338" name="Picture 2" descr="https://www.javacodegeeks.com/wp-content/uploads/2015/09/ch2_pi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328" y="2134882"/>
            <a:ext cx="9290304" cy="413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9620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Endpoints</a:t>
            </a:r>
            <a:endParaRPr lang="en-US" dirty="0"/>
          </a:p>
        </p:txBody>
      </p:sp>
      <p:sp>
        <p:nvSpPr>
          <p:cNvPr id="3" name="Content Placeholder 2"/>
          <p:cNvSpPr>
            <a:spLocks noGrp="1"/>
          </p:cNvSpPr>
          <p:nvPr>
            <p:ph idx="1"/>
          </p:nvPr>
        </p:nvSpPr>
        <p:spPr/>
        <p:txBody>
          <a:bodyPr/>
          <a:lstStyle/>
          <a:p>
            <a:r>
              <a:rPr lang="en-US" dirty="0">
                <a:hlinkClick r:id="rId2"/>
              </a:rPr>
              <a:t>Channel adapter</a:t>
            </a:r>
            <a:r>
              <a:rPr lang="en-US" dirty="0"/>
              <a:t>: Connects the application to an external system (unidirectional).</a:t>
            </a:r>
          </a:p>
          <a:p>
            <a:r>
              <a:rPr lang="en-US" dirty="0">
                <a:hlinkClick r:id="rId3"/>
              </a:rPr>
              <a:t>Gateway</a:t>
            </a:r>
            <a:r>
              <a:rPr lang="en-US" dirty="0"/>
              <a:t>: Connects the application to an external system (bidirectional).</a:t>
            </a:r>
          </a:p>
          <a:p>
            <a:r>
              <a:rPr lang="en-US" dirty="0">
                <a:hlinkClick r:id="rId4"/>
              </a:rPr>
              <a:t>Service Activator</a:t>
            </a:r>
            <a:r>
              <a:rPr lang="en-US" dirty="0"/>
              <a:t>: Can invoke an operation on a service object.</a:t>
            </a:r>
          </a:p>
          <a:p>
            <a:r>
              <a:rPr lang="en-US" dirty="0">
                <a:hlinkClick r:id="rId5"/>
              </a:rPr>
              <a:t>Transformer</a:t>
            </a:r>
            <a:r>
              <a:rPr lang="en-US" dirty="0"/>
              <a:t>: Converts the content of a message.</a:t>
            </a:r>
          </a:p>
          <a:p>
            <a:r>
              <a:rPr lang="en-US" dirty="0">
                <a:hlinkClick r:id="rId6"/>
              </a:rPr>
              <a:t>Filter</a:t>
            </a:r>
            <a:r>
              <a:rPr lang="en-US" dirty="0"/>
              <a:t>: Determines if a message can continue its way to the output channel.</a:t>
            </a:r>
          </a:p>
          <a:p>
            <a:r>
              <a:rPr lang="en-US" dirty="0">
                <a:hlinkClick r:id="rId7"/>
              </a:rPr>
              <a:t>Router</a:t>
            </a:r>
            <a:r>
              <a:rPr lang="en-US" dirty="0"/>
              <a:t>: Decides to which channel the message will be sent.</a:t>
            </a:r>
          </a:p>
          <a:p>
            <a:r>
              <a:rPr lang="en-US" dirty="0">
                <a:hlinkClick r:id="rId8"/>
              </a:rPr>
              <a:t>Splitter</a:t>
            </a:r>
            <a:r>
              <a:rPr lang="en-US" dirty="0"/>
              <a:t>: Splits the message in several parts.</a:t>
            </a:r>
          </a:p>
          <a:p>
            <a:r>
              <a:rPr lang="en-US" dirty="0">
                <a:hlinkClick r:id="rId9"/>
              </a:rPr>
              <a:t>Aggregator</a:t>
            </a:r>
            <a:r>
              <a:rPr lang="en-US" dirty="0"/>
              <a:t>: Combines several messages into a single one.</a:t>
            </a:r>
          </a:p>
        </p:txBody>
      </p:sp>
    </p:spTree>
    <p:extLst>
      <p:ext uri="{BB962C8B-B14F-4D97-AF65-F5344CB8AC3E}">
        <p14:creationId xmlns:p14="http://schemas.microsoft.com/office/powerpoint/2010/main" val="271341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Channel Adapters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channel adapter is the endpoint that allows your application to connect with external systems. </a:t>
            </a:r>
            <a:endParaRPr lang="en-US" dirty="0" smtClean="0"/>
          </a:p>
          <a:p>
            <a:r>
              <a:rPr lang="en-US" dirty="0" smtClean="0"/>
              <a:t>Provided </a:t>
            </a:r>
            <a:r>
              <a:rPr lang="en-US" dirty="0"/>
              <a:t>types like connecting to JMS queues, MongoDB databases, RMI, web services, etc.</a:t>
            </a:r>
          </a:p>
          <a:p>
            <a:r>
              <a:rPr lang="en-US" dirty="0"/>
              <a:t>There are four types of adapters:</a:t>
            </a:r>
          </a:p>
          <a:p>
            <a:r>
              <a:rPr lang="en-US" b="1" dirty="0"/>
              <a:t>Inbound channel adapter</a:t>
            </a:r>
            <a:r>
              <a:rPr lang="en-US" dirty="0"/>
              <a:t>: Unidirectional. It receives a message from an external system. It then enters to our messaging system through a message channel, where we will handle it.</a:t>
            </a:r>
          </a:p>
          <a:p>
            <a:r>
              <a:rPr lang="en-US" b="1" dirty="0"/>
              <a:t>Outbound channel adapter</a:t>
            </a:r>
            <a:r>
              <a:rPr lang="en-US" dirty="0"/>
              <a:t>: Unidirectional. Our message system creates a message and sends it to an external system.</a:t>
            </a:r>
          </a:p>
          <a:p>
            <a:r>
              <a:rPr lang="en-US" b="1" dirty="0"/>
              <a:t>Inbound gateway</a:t>
            </a:r>
            <a:r>
              <a:rPr lang="en-US" dirty="0"/>
              <a:t>: Bidirectional. A message enters into the application and expects a response. The response will be sent back to the external system.</a:t>
            </a:r>
          </a:p>
          <a:p>
            <a:r>
              <a:rPr lang="en-US" b="1" dirty="0"/>
              <a:t>Outbound gateway</a:t>
            </a:r>
            <a:r>
              <a:rPr lang="en-US" dirty="0"/>
              <a:t>: Bidirectional. The application creates a message and sends it to the external system. The gateway will then wait for a response.</a:t>
            </a:r>
          </a:p>
          <a:p>
            <a:endParaRPr lang="en-IN" dirty="0"/>
          </a:p>
        </p:txBody>
      </p:sp>
    </p:spTree>
    <p:extLst>
      <p:ext uri="{BB962C8B-B14F-4D97-AF65-F5344CB8AC3E}">
        <p14:creationId xmlns:p14="http://schemas.microsoft.com/office/powerpoint/2010/main" val="16549529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dms/image/C5612AQGvkCC98ZAILg/article-inline_image-shrink_1000_1488/0?e=2119960800&amp;v=alpha&amp;t=a-psgfjJaVUG0z88l_g4p8xGZibFZqnkhMejqAqSA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518" y="772350"/>
            <a:ext cx="7988669" cy="2263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edia.licdn.com/dms/image/C5612AQFEi-GqMcxcww/article-inline_image-shrink_1000_1488/0?e=2119960800&amp;v=alpha&amp;t=OTr5VKzZhphR35Xs-VaNV34B-MrvCEO1JMpy_eItx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286" y="3536632"/>
            <a:ext cx="7406513" cy="213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70586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amerabdelkafi.files.wordpress.com/2011/04/inboundchanel.jpg?w=96&amp;h=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22" y="809243"/>
            <a:ext cx="3181985" cy="2519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10512" y="484632"/>
            <a:ext cx="973343" cy="369332"/>
          </a:xfrm>
          <a:prstGeom prst="rect">
            <a:avLst/>
          </a:prstGeom>
          <a:noFill/>
        </p:spPr>
        <p:txBody>
          <a:bodyPr wrap="none" rtlCol="0">
            <a:spAutoFit/>
          </a:bodyPr>
          <a:lstStyle/>
          <a:p>
            <a:r>
              <a:rPr lang="en-IN" dirty="0" smtClean="0"/>
              <a:t>Inbound</a:t>
            </a:r>
            <a:endParaRPr lang="en-IN" dirty="0"/>
          </a:p>
        </p:txBody>
      </p:sp>
      <p:pic>
        <p:nvPicPr>
          <p:cNvPr id="3076" name="Picture 4" descr="https://samerabdelkafi.files.wordpress.com/2011/04/outboundchanel.jpg?w=94&amp;h=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902" y="985457"/>
            <a:ext cx="2752217" cy="21666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11112" y="414265"/>
            <a:ext cx="1144865" cy="369332"/>
          </a:xfrm>
          <a:prstGeom prst="rect">
            <a:avLst/>
          </a:prstGeom>
          <a:noFill/>
        </p:spPr>
        <p:txBody>
          <a:bodyPr wrap="none" rtlCol="0">
            <a:spAutoFit/>
          </a:bodyPr>
          <a:lstStyle/>
          <a:p>
            <a:r>
              <a:rPr lang="en-IN" dirty="0" smtClean="0"/>
              <a:t>Outbound</a:t>
            </a:r>
            <a:endParaRPr lang="en-IN" dirty="0"/>
          </a:p>
        </p:txBody>
      </p:sp>
      <p:pic>
        <p:nvPicPr>
          <p:cNvPr id="3078" name="Picture 6" descr="https://samerabdelkafi.files.wordpress.com/2011/04/serviceactivator.jpg?w=95&amp;h=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19" y="4229100"/>
            <a:ext cx="2267585" cy="1790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3231" y="3652925"/>
            <a:ext cx="1946943" cy="369332"/>
          </a:xfrm>
          <a:prstGeom prst="rect">
            <a:avLst/>
          </a:prstGeom>
          <a:noFill/>
        </p:spPr>
        <p:txBody>
          <a:bodyPr wrap="none" rtlCol="0">
            <a:spAutoFit/>
          </a:bodyPr>
          <a:lstStyle/>
          <a:p>
            <a:r>
              <a:rPr lang="en-IN" dirty="0" smtClean="0"/>
              <a:t>Service Aggregator</a:t>
            </a:r>
            <a:endParaRPr lang="en-IN" dirty="0"/>
          </a:p>
        </p:txBody>
      </p:sp>
    </p:spTree>
    <p:extLst>
      <p:ext uri="{BB962C8B-B14F-4D97-AF65-F5344CB8AC3E}">
        <p14:creationId xmlns:p14="http://schemas.microsoft.com/office/powerpoint/2010/main" val="41733773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ssets.devx.com/articlefigs/40813SI_Fig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071" y="747712"/>
            <a:ext cx="8988425" cy="506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972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Scaling and Parallel Processing</a:t>
            </a:r>
            <a:br>
              <a:rPr lang="en-IN" b="1" dirty="0"/>
            </a:br>
            <a:endParaRPr lang="en-IN" dirty="0"/>
          </a:p>
        </p:txBody>
      </p:sp>
      <p:sp>
        <p:nvSpPr>
          <p:cNvPr id="3" name="Content Placeholder 2"/>
          <p:cNvSpPr>
            <a:spLocks noGrp="1"/>
          </p:cNvSpPr>
          <p:nvPr>
            <p:ph idx="1"/>
          </p:nvPr>
        </p:nvSpPr>
        <p:spPr/>
        <p:txBody>
          <a:bodyPr/>
          <a:lstStyle/>
          <a:p>
            <a:r>
              <a:rPr lang="en-US" dirty="0"/>
              <a:t>Many batch processing problems can be solved with single threaded, single process </a:t>
            </a:r>
            <a:r>
              <a:rPr lang="en-US" dirty="0" smtClean="0"/>
              <a:t>jobs. </a:t>
            </a:r>
          </a:p>
          <a:p>
            <a:r>
              <a:rPr lang="en-US" dirty="0" smtClean="0"/>
              <a:t>It </a:t>
            </a:r>
            <a:r>
              <a:rPr lang="en-US" dirty="0"/>
              <a:t>is always a good idea to properly check if that meets your needs before thinking about more complex implementations. </a:t>
            </a:r>
            <a:endParaRPr lang="en-US" dirty="0" smtClean="0"/>
          </a:p>
          <a:p>
            <a:r>
              <a:rPr lang="en-US" dirty="0" smtClean="0"/>
              <a:t>Measure </a:t>
            </a:r>
            <a:r>
              <a:rPr lang="en-US" dirty="0"/>
              <a:t>the performance of a realistic job and see if the simplest implementation meets your needs first: </a:t>
            </a:r>
            <a:endParaRPr lang="en-US" dirty="0" smtClean="0"/>
          </a:p>
          <a:p>
            <a:r>
              <a:rPr lang="en-US" dirty="0" smtClean="0"/>
              <a:t>you </a:t>
            </a:r>
            <a:r>
              <a:rPr lang="en-US" dirty="0"/>
              <a:t>can read and write a file of several hundred megabytes in well under a minute, even with standard hardware.</a:t>
            </a:r>
            <a:endParaRPr lang="en-IN" dirty="0"/>
          </a:p>
        </p:txBody>
      </p:sp>
    </p:spTree>
    <p:extLst>
      <p:ext uri="{BB962C8B-B14F-4D97-AF65-F5344CB8AC3E}">
        <p14:creationId xmlns:p14="http://schemas.microsoft.com/office/powerpoint/2010/main" val="34831895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Scaling and Parallel Processing</a:t>
            </a:r>
            <a:br>
              <a:rPr lang="en-IN" b="1" dirty="0"/>
            </a:br>
            <a:endParaRPr lang="en-IN" dirty="0"/>
          </a:p>
        </p:txBody>
      </p:sp>
      <p:sp>
        <p:nvSpPr>
          <p:cNvPr id="3" name="Content Placeholder 2"/>
          <p:cNvSpPr>
            <a:spLocks noGrp="1"/>
          </p:cNvSpPr>
          <p:nvPr>
            <p:ph idx="1"/>
          </p:nvPr>
        </p:nvSpPr>
        <p:spPr/>
        <p:txBody>
          <a:bodyPr/>
          <a:lstStyle/>
          <a:p>
            <a:r>
              <a:rPr lang="en-US" dirty="0"/>
              <a:t>When you are ready to start implementing a job with some parallel processing, Spring Batch offers a range of </a:t>
            </a:r>
            <a:r>
              <a:rPr lang="en-US" dirty="0" smtClean="0"/>
              <a:t>options.</a:t>
            </a:r>
          </a:p>
          <a:p>
            <a:r>
              <a:rPr lang="en-US" dirty="0" smtClean="0"/>
              <a:t>At </a:t>
            </a:r>
            <a:r>
              <a:rPr lang="en-US" dirty="0"/>
              <a:t>a high level there are two modes of parallel processing: single process, multi-threaded; and multi-process. </a:t>
            </a:r>
            <a:endParaRPr lang="en-US" dirty="0" smtClean="0"/>
          </a:p>
          <a:p>
            <a:r>
              <a:rPr lang="en-US" dirty="0" smtClean="0"/>
              <a:t>These </a:t>
            </a:r>
            <a:r>
              <a:rPr lang="en-US" dirty="0"/>
              <a:t>break down into categories as well, as follows:</a:t>
            </a:r>
          </a:p>
          <a:p>
            <a:r>
              <a:rPr lang="en-US" dirty="0"/>
              <a:t>Multi-threaded Step (single process)</a:t>
            </a:r>
          </a:p>
          <a:p>
            <a:r>
              <a:rPr lang="en-US" dirty="0"/>
              <a:t>Parallel Steps (single process)</a:t>
            </a:r>
          </a:p>
          <a:p>
            <a:r>
              <a:rPr lang="en-US" dirty="0"/>
              <a:t>Remote Chunking of Step (multi process)</a:t>
            </a:r>
          </a:p>
          <a:p>
            <a:r>
              <a:rPr lang="en-US" dirty="0"/>
              <a:t>Partitioning a Step (single or multi process)</a:t>
            </a:r>
          </a:p>
        </p:txBody>
      </p:sp>
    </p:spTree>
    <p:extLst>
      <p:ext uri="{BB962C8B-B14F-4D97-AF65-F5344CB8AC3E}">
        <p14:creationId xmlns:p14="http://schemas.microsoft.com/office/powerpoint/2010/main" val="57434845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Multi-threaded Step</a:t>
            </a:r>
            <a:br>
              <a:rPr lang="en-IN" b="1" dirty="0"/>
            </a:br>
            <a:endParaRPr lang="en-IN" dirty="0"/>
          </a:p>
        </p:txBody>
      </p:sp>
      <p:sp>
        <p:nvSpPr>
          <p:cNvPr id="3" name="Content Placeholder 2"/>
          <p:cNvSpPr>
            <a:spLocks noGrp="1"/>
          </p:cNvSpPr>
          <p:nvPr>
            <p:ph idx="1"/>
          </p:nvPr>
        </p:nvSpPr>
        <p:spPr/>
        <p:txBody>
          <a:bodyPr/>
          <a:lstStyle/>
          <a:p>
            <a:r>
              <a:rPr lang="en-US" b="1" dirty="0"/>
              <a:t>The simplest way to start parallel processing is to add a </a:t>
            </a:r>
            <a:r>
              <a:rPr lang="en-US" b="1" dirty="0" err="1"/>
              <a:t>TaskExecutor</a:t>
            </a:r>
            <a:r>
              <a:rPr lang="en-US" b="1" dirty="0"/>
              <a:t> to your Step configuration, e.g. as an attribute of the </a:t>
            </a:r>
            <a:r>
              <a:rPr lang="en-US" b="1" dirty="0" err="1"/>
              <a:t>tasklet</a:t>
            </a:r>
            <a:r>
              <a:rPr lang="en-US" b="1" dirty="0"/>
              <a:t>:</a:t>
            </a:r>
          </a:p>
          <a:p>
            <a:endParaRPr lang="en-US" b="1" dirty="0"/>
          </a:p>
          <a:p>
            <a:r>
              <a:rPr lang="en-US" b="1" dirty="0"/>
              <a:t>&lt;step id="loading"&gt;</a:t>
            </a:r>
          </a:p>
          <a:p>
            <a:r>
              <a:rPr lang="en-US" b="1" dirty="0"/>
              <a:t>    &lt;</a:t>
            </a:r>
            <a:r>
              <a:rPr lang="en-US" b="1" dirty="0" err="1"/>
              <a:t>tasklet</a:t>
            </a:r>
            <a:r>
              <a:rPr lang="en-US" b="1" dirty="0"/>
              <a:t> task-executor="</a:t>
            </a:r>
            <a:r>
              <a:rPr lang="en-US" b="1" dirty="0" err="1"/>
              <a:t>taskExecutor</a:t>
            </a:r>
            <a:r>
              <a:rPr lang="en-US" b="1" dirty="0"/>
              <a:t>"&gt;...&lt;/</a:t>
            </a:r>
            <a:r>
              <a:rPr lang="en-US" b="1" dirty="0" err="1"/>
              <a:t>tasklet</a:t>
            </a:r>
            <a:r>
              <a:rPr lang="en-US" b="1" dirty="0"/>
              <a:t>&gt;</a:t>
            </a:r>
          </a:p>
          <a:p>
            <a:r>
              <a:rPr lang="en-US" b="1" dirty="0"/>
              <a:t>&lt;/step</a:t>
            </a:r>
            <a:r>
              <a:rPr lang="en-US" b="1" dirty="0" smtClean="0"/>
              <a:t>&gt;</a:t>
            </a:r>
          </a:p>
          <a:p>
            <a:endParaRPr lang="en-US" b="1" dirty="0"/>
          </a:p>
          <a:p>
            <a:r>
              <a:rPr lang="en-US" dirty="0" err="1"/>
              <a:t>taskExecutor</a:t>
            </a:r>
            <a:r>
              <a:rPr lang="en-US" dirty="0"/>
              <a:t> is a reference to another bean definition, implementing the </a:t>
            </a:r>
            <a:r>
              <a:rPr lang="en-US" dirty="0" err="1"/>
              <a:t>TaskExecutor</a:t>
            </a:r>
            <a:r>
              <a:rPr lang="en-US" dirty="0"/>
              <a:t> interface.</a:t>
            </a:r>
            <a:endParaRPr lang="en-IN" dirty="0"/>
          </a:p>
        </p:txBody>
      </p:sp>
    </p:spTree>
    <p:extLst>
      <p:ext uri="{BB962C8B-B14F-4D97-AF65-F5344CB8AC3E}">
        <p14:creationId xmlns:p14="http://schemas.microsoft.com/office/powerpoint/2010/main" val="2166460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Multi-threaded Step</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dirty="0"/>
              <a:t>The result of the above configuration will be that the Step executes by reading, processing and writing each chunk of items (each commit interval) in a separate thread of execution. </a:t>
            </a:r>
            <a:endParaRPr lang="en-US" dirty="0" smtClean="0"/>
          </a:p>
          <a:p>
            <a:r>
              <a:rPr lang="en-US" dirty="0" smtClean="0"/>
              <a:t>Note </a:t>
            </a:r>
            <a:r>
              <a:rPr lang="en-US" dirty="0"/>
              <a:t>that this means there is no fixed order for the items to be processed, and a chunk might contain items that are non-consecutive compared to the single-threaded case. </a:t>
            </a:r>
            <a:r>
              <a:rPr lang="en-US" dirty="0" smtClean="0"/>
              <a:t>.</a:t>
            </a:r>
            <a:endParaRPr lang="en-IN" dirty="0"/>
          </a:p>
          <a:p>
            <a:r>
              <a:rPr lang="en-US" dirty="0" smtClean="0"/>
              <a:t>In </a:t>
            </a:r>
            <a:r>
              <a:rPr lang="en-US" dirty="0"/>
              <a:t>addition to any limits placed by the task executor (e.g. if it is backed by a thread pool), there is a throttle limit in the </a:t>
            </a:r>
            <a:r>
              <a:rPr lang="en-US" dirty="0" err="1"/>
              <a:t>tasklet</a:t>
            </a:r>
            <a:r>
              <a:rPr lang="en-US" dirty="0"/>
              <a:t> configuration which defaults to 4. </a:t>
            </a:r>
            <a:endParaRPr lang="en-US" dirty="0" smtClean="0"/>
          </a:p>
          <a:p>
            <a:r>
              <a:rPr lang="en-US" dirty="0" smtClean="0"/>
              <a:t>You </a:t>
            </a:r>
            <a:r>
              <a:rPr lang="en-US" dirty="0"/>
              <a:t>may need to increase this to ensure that a thread pool is fully </a:t>
            </a:r>
            <a:r>
              <a:rPr lang="en-US" dirty="0" err="1"/>
              <a:t>utilised</a:t>
            </a:r>
            <a:r>
              <a:rPr lang="en-US" dirty="0"/>
              <a:t>, </a:t>
            </a:r>
            <a:endParaRPr lang="en-US" dirty="0" smtClean="0"/>
          </a:p>
          <a:p>
            <a:r>
              <a:rPr lang="en-US" dirty="0"/>
              <a:t>&lt;step id="loading"&gt; &lt;</a:t>
            </a:r>
            <a:r>
              <a:rPr lang="en-US" dirty="0" err="1"/>
              <a:t>tasklet</a:t>
            </a:r>
            <a:endParaRPr lang="en-US" dirty="0"/>
          </a:p>
          <a:p>
            <a:r>
              <a:rPr lang="en-US" dirty="0"/>
              <a:t>    task-executor="</a:t>
            </a:r>
            <a:r>
              <a:rPr lang="en-US" dirty="0" err="1"/>
              <a:t>taskExecutor</a:t>
            </a:r>
            <a:r>
              <a:rPr lang="en-US" dirty="0"/>
              <a:t>"</a:t>
            </a:r>
          </a:p>
          <a:p>
            <a:r>
              <a:rPr lang="en-US" dirty="0"/>
              <a:t>    throttle-limit="20"&gt;...&lt;/</a:t>
            </a:r>
            <a:r>
              <a:rPr lang="en-US" dirty="0" err="1"/>
              <a:t>tasklet</a:t>
            </a:r>
            <a:r>
              <a:rPr lang="en-US" dirty="0"/>
              <a:t>&gt;</a:t>
            </a:r>
          </a:p>
          <a:p>
            <a:r>
              <a:rPr lang="en-US" dirty="0"/>
              <a:t>&lt;/step&gt;</a:t>
            </a:r>
            <a:endParaRPr lang="en-IN" dirty="0"/>
          </a:p>
        </p:txBody>
      </p:sp>
    </p:spTree>
    <p:extLst>
      <p:ext uri="{BB962C8B-B14F-4D97-AF65-F5344CB8AC3E}">
        <p14:creationId xmlns:p14="http://schemas.microsoft.com/office/powerpoint/2010/main" val="45344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Can Spring Batch Help Us?</a:t>
            </a:r>
            <a:br>
              <a:rPr lang="en-US" b="1" dirty="0"/>
            </a:br>
            <a:endParaRPr lang="en-IN" dirty="0"/>
          </a:p>
        </p:txBody>
      </p:sp>
      <p:sp>
        <p:nvSpPr>
          <p:cNvPr id="3" name="Content Placeholder 2"/>
          <p:cNvSpPr>
            <a:spLocks noGrp="1"/>
          </p:cNvSpPr>
          <p:nvPr>
            <p:ph idx="1"/>
          </p:nvPr>
        </p:nvSpPr>
        <p:spPr/>
        <p:txBody>
          <a:bodyPr>
            <a:noAutofit/>
          </a:bodyPr>
          <a:lstStyle/>
          <a:p>
            <a:pPr marL="0" indent="0">
              <a:buNone/>
            </a:pPr>
            <a:r>
              <a:rPr lang="en-US" sz="2400" dirty="0" smtClean="0"/>
              <a:t>Non-trivial </a:t>
            </a:r>
            <a:r>
              <a:rPr lang="en-US" sz="2400" dirty="0"/>
              <a:t>batch </a:t>
            </a:r>
            <a:r>
              <a:rPr lang="en-US" sz="2400" dirty="0" smtClean="0"/>
              <a:t>jobs, </a:t>
            </a:r>
            <a:r>
              <a:rPr lang="en-US" sz="2400" dirty="0"/>
              <a:t>which don’t use any framework or library, suffer from these problems</a:t>
            </a:r>
            <a:r>
              <a:rPr lang="en-US" sz="2400" dirty="0" smtClean="0"/>
              <a:t>:</a:t>
            </a:r>
          </a:p>
          <a:p>
            <a:pPr marL="0" indent="0">
              <a:buNone/>
            </a:pPr>
            <a:r>
              <a:rPr lang="en-US" sz="2400" dirty="0"/>
              <a:t>The code that implements the batch job is a mess. Because it has only one huge step, no one cannot really understand how the batch job works.</a:t>
            </a:r>
          </a:p>
          <a:p>
            <a:pPr marL="0" indent="0">
              <a:buNone/>
            </a:pPr>
            <a:r>
              <a:rPr lang="en-US" sz="2400" dirty="0"/>
              <a:t>The batch job is slow because it does everything inside a HUGE transaction.</a:t>
            </a:r>
          </a:p>
          <a:p>
            <a:pPr marL="0" indent="0">
              <a:buNone/>
            </a:pPr>
            <a:r>
              <a:rPr lang="en-US" sz="2400" dirty="0"/>
              <a:t>The batch job doesn’t have a real error handling. If an error occur during a batch job, the job simply fails. However, if we are lucky, the batch job might write an error message to a log file.</a:t>
            </a:r>
          </a:p>
          <a:p>
            <a:pPr marL="0" indent="0">
              <a:buNone/>
            </a:pPr>
            <a:r>
              <a:rPr lang="en-US" sz="2400" dirty="0"/>
              <a:t>The batch job doesn’t report its final state. In other words, there is no easy way to figure out if the batch job was finished successfully.</a:t>
            </a:r>
          </a:p>
          <a:p>
            <a:endParaRPr lang="en-IN" sz="2400" dirty="0"/>
          </a:p>
        </p:txBody>
      </p:sp>
    </p:spTree>
    <p:extLst>
      <p:ext uri="{BB962C8B-B14F-4D97-AF65-F5344CB8AC3E}">
        <p14:creationId xmlns:p14="http://schemas.microsoft.com/office/powerpoint/2010/main" val="13463343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Multi-threaded Step</a:t>
            </a:r>
            <a:br>
              <a:rPr lang="en-IN" b="1" dirty="0"/>
            </a:br>
            <a:endParaRPr lang="en-IN" dirty="0"/>
          </a:p>
        </p:txBody>
      </p:sp>
      <p:sp>
        <p:nvSpPr>
          <p:cNvPr id="3" name="Content Placeholder 2"/>
          <p:cNvSpPr>
            <a:spLocks noGrp="1"/>
          </p:cNvSpPr>
          <p:nvPr>
            <p:ph idx="1"/>
          </p:nvPr>
        </p:nvSpPr>
        <p:spPr/>
        <p:txBody>
          <a:bodyPr>
            <a:normAutofit/>
          </a:bodyPr>
          <a:lstStyle/>
          <a:p>
            <a:r>
              <a:rPr lang="en-US" dirty="0"/>
              <a:t>Note also that there may be limits placed on concurrency by any pooled resources used in your step, such as a </a:t>
            </a:r>
            <a:r>
              <a:rPr lang="en-US" dirty="0" err="1"/>
              <a:t>DataSource</a:t>
            </a:r>
            <a:r>
              <a:rPr lang="en-US" dirty="0"/>
              <a:t>. </a:t>
            </a:r>
            <a:endParaRPr lang="en-US" dirty="0" smtClean="0"/>
          </a:p>
          <a:p>
            <a:r>
              <a:rPr lang="en-US" dirty="0" smtClean="0"/>
              <a:t>Be </a:t>
            </a:r>
            <a:r>
              <a:rPr lang="en-US" dirty="0"/>
              <a:t>sure to make the pool in those resources at least as large as the desired number of concurrent threads in the step.</a:t>
            </a:r>
            <a:endParaRPr lang="en-IN" dirty="0"/>
          </a:p>
        </p:txBody>
      </p:sp>
    </p:spTree>
    <p:extLst>
      <p:ext uri="{BB962C8B-B14F-4D97-AF65-F5344CB8AC3E}">
        <p14:creationId xmlns:p14="http://schemas.microsoft.com/office/powerpoint/2010/main" val="299221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Multi-threaded Step</a:t>
            </a:r>
            <a:br>
              <a:rPr lang="en-IN" b="1" dirty="0"/>
            </a:br>
            <a:endParaRPr lang="en-IN" dirty="0"/>
          </a:p>
        </p:txBody>
      </p:sp>
      <p:sp>
        <p:nvSpPr>
          <p:cNvPr id="3" name="Content Placeholder 2"/>
          <p:cNvSpPr>
            <a:spLocks noGrp="1"/>
          </p:cNvSpPr>
          <p:nvPr>
            <p:ph idx="1"/>
          </p:nvPr>
        </p:nvSpPr>
        <p:spPr/>
        <p:txBody>
          <a:bodyPr>
            <a:normAutofit/>
          </a:bodyPr>
          <a:lstStyle/>
          <a:p>
            <a:r>
              <a:rPr lang="en-US" dirty="0"/>
              <a:t>There are some practical limitations of using multi-threaded Steps for some common Batch use cases. </a:t>
            </a:r>
            <a:endParaRPr lang="en-US" dirty="0" smtClean="0"/>
          </a:p>
          <a:p>
            <a:r>
              <a:rPr lang="en-US" dirty="0" smtClean="0"/>
              <a:t>Many </a:t>
            </a:r>
            <a:r>
              <a:rPr lang="en-US" dirty="0"/>
              <a:t>participants in a Step (e.g. readers and writers) are </a:t>
            </a:r>
            <a:r>
              <a:rPr lang="en-US" dirty="0" err="1"/>
              <a:t>stateful</a:t>
            </a:r>
            <a:r>
              <a:rPr lang="en-US" dirty="0"/>
              <a:t>, and if the state is not segregated by thread, then those components are not usable in a multi-threaded Step. </a:t>
            </a:r>
            <a:endParaRPr lang="en-US" dirty="0" smtClean="0"/>
          </a:p>
          <a:p>
            <a:r>
              <a:rPr lang="en-US" dirty="0" smtClean="0"/>
              <a:t>In </a:t>
            </a:r>
            <a:r>
              <a:rPr lang="en-US" dirty="0"/>
              <a:t>particular most of the off-the-shelf readers and writers from Spring Batch are not designed for multi-threaded use. </a:t>
            </a:r>
            <a:endParaRPr lang="en-US" dirty="0" smtClean="0"/>
          </a:p>
          <a:p>
            <a:r>
              <a:rPr lang="en-US" dirty="0" smtClean="0"/>
              <a:t>It </a:t>
            </a:r>
            <a:r>
              <a:rPr lang="en-US" dirty="0"/>
              <a:t>is, however, possible to work with stateless or thread safe readers and </a:t>
            </a:r>
            <a:r>
              <a:rPr lang="en-US" dirty="0" smtClean="0"/>
              <a:t>writers.</a:t>
            </a:r>
          </a:p>
          <a:p>
            <a:r>
              <a:rPr lang="en-IN" dirty="0"/>
              <a:t>P</a:t>
            </a:r>
            <a:r>
              <a:rPr lang="en-IN" dirty="0" smtClean="0"/>
              <a:t>rocess </a:t>
            </a:r>
            <a:r>
              <a:rPr lang="en-IN" dirty="0"/>
              <a:t>I</a:t>
            </a:r>
            <a:r>
              <a:rPr lang="en-IN" dirty="0" smtClean="0"/>
              <a:t>ndicator</a:t>
            </a:r>
            <a:r>
              <a:rPr lang="en-IN" dirty="0"/>
              <a:t> </a:t>
            </a:r>
            <a:r>
              <a:rPr lang="en-US" dirty="0" smtClean="0"/>
              <a:t>is to </a:t>
            </a:r>
            <a:r>
              <a:rPr lang="en-US" dirty="0"/>
              <a:t>keep track of items that have been processed in a database input table.</a:t>
            </a:r>
            <a:endParaRPr lang="en-IN" dirty="0"/>
          </a:p>
        </p:txBody>
      </p:sp>
    </p:spTree>
    <p:extLst>
      <p:ext uri="{BB962C8B-B14F-4D97-AF65-F5344CB8AC3E}">
        <p14:creationId xmlns:p14="http://schemas.microsoft.com/office/powerpoint/2010/main" val="59685638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Parallel Steps</a:t>
            </a:r>
            <a:br>
              <a:rPr lang="en-IN" b="1" dirty="0"/>
            </a:br>
            <a:endParaRPr lang="en-IN" dirty="0"/>
          </a:p>
        </p:txBody>
      </p:sp>
      <p:sp>
        <p:nvSpPr>
          <p:cNvPr id="3" name="Content Placeholder 2"/>
          <p:cNvSpPr>
            <a:spLocks noGrp="1"/>
          </p:cNvSpPr>
          <p:nvPr>
            <p:ph idx="1"/>
          </p:nvPr>
        </p:nvSpPr>
        <p:spPr/>
        <p:txBody>
          <a:bodyPr/>
          <a:lstStyle/>
          <a:p>
            <a:r>
              <a:rPr lang="en-US" dirty="0"/>
              <a:t>As long as the application logic that needs to be parallelized can be split into distinct responsibilities, and assigned to individual steps then it can be parallelized in a single process. </a:t>
            </a:r>
            <a:endParaRPr lang="en-US" dirty="0" smtClean="0"/>
          </a:p>
          <a:p>
            <a:r>
              <a:rPr lang="en-US" dirty="0" smtClean="0"/>
              <a:t>Parallel </a:t>
            </a:r>
            <a:r>
              <a:rPr lang="en-US" dirty="0"/>
              <a:t>Step execution is easy to configure and use, for example, to execute steps (step1,step2) in parallel with step3, you could configure a flow like this:</a:t>
            </a:r>
            <a:endParaRPr lang="en-IN" dirty="0"/>
          </a:p>
        </p:txBody>
      </p:sp>
    </p:spTree>
    <p:extLst>
      <p:ext uri="{BB962C8B-B14F-4D97-AF65-F5344CB8AC3E}">
        <p14:creationId xmlns:p14="http://schemas.microsoft.com/office/powerpoint/2010/main" val="354743523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jobs</a:t>
            </a:r>
            <a:endParaRPr lang="en-IN" dirty="0"/>
          </a:p>
        </p:txBody>
      </p:sp>
      <p:pic>
        <p:nvPicPr>
          <p:cNvPr id="3074" name="Picture 2" descr="Parallel Ste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199" y="2195766"/>
            <a:ext cx="8110601" cy="369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506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Parallel Steps</a:t>
            </a:r>
            <a:br>
              <a:rPr lang="en-IN" b="1" dirty="0"/>
            </a:br>
            <a:endParaRPr lang="en-IN" dirty="0"/>
          </a:p>
        </p:txBody>
      </p:sp>
      <p:sp>
        <p:nvSpPr>
          <p:cNvPr id="3" name="Content Placeholder 2"/>
          <p:cNvSpPr>
            <a:spLocks noGrp="1"/>
          </p:cNvSpPr>
          <p:nvPr>
            <p:ph idx="1"/>
          </p:nvPr>
        </p:nvSpPr>
        <p:spPr/>
        <p:txBody>
          <a:bodyPr>
            <a:normAutofit/>
          </a:bodyPr>
          <a:lstStyle/>
          <a:p>
            <a:r>
              <a:rPr lang="en-US" dirty="0"/>
              <a:t>&lt;job id="job1"&gt;</a:t>
            </a:r>
          </a:p>
          <a:p>
            <a:r>
              <a:rPr lang="en-US" dirty="0"/>
              <a:t>    &lt;split id="split1" task-executor="</a:t>
            </a:r>
            <a:r>
              <a:rPr lang="en-US" dirty="0" err="1"/>
              <a:t>taskExecutor</a:t>
            </a:r>
            <a:r>
              <a:rPr lang="en-US" dirty="0"/>
              <a:t>" next="step4"&gt;</a:t>
            </a:r>
          </a:p>
          <a:p>
            <a:r>
              <a:rPr lang="en-US" dirty="0"/>
              <a:t>        &lt;flow&gt;</a:t>
            </a:r>
          </a:p>
          <a:p>
            <a:r>
              <a:rPr lang="en-US" dirty="0"/>
              <a:t>            &lt;step id="step1" parent="s1" next="step2"/&gt;</a:t>
            </a:r>
          </a:p>
          <a:p>
            <a:r>
              <a:rPr lang="en-US" dirty="0"/>
              <a:t>            &lt;step id="step2" parent="s2"/&gt;</a:t>
            </a:r>
          </a:p>
          <a:p>
            <a:r>
              <a:rPr lang="en-US" dirty="0"/>
              <a:t>        &lt;/flow</a:t>
            </a:r>
            <a:r>
              <a:rPr lang="en-US" dirty="0" smtClean="0"/>
              <a:t>&gt;</a:t>
            </a:r>
            <a:endParaRPr lang="en-US" dirty="0"/>
          </a:p>
        </p:txBody>
      </p:sp>
    </p:spTree>
    <p:extLst>
      <p:ext uri="{BB962C8B-B14F-4D97-AF65-F5344CB8AC3E}">
        <p14:creationId xmlns:p14="http://schemas.microsoft.com/office/powerpoint/2010/main" val="41214073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Parallel Steps</a:t>
            </a:r>
            <a:br>
              <a:rPr lang="en-IN" b="1" dirty="0"/>
            </a:br>
            <a:endParaRPr lang="en-IN" dirty="0"/>
          </a:p>
        </p:txBody>
      </p:sp>
      <p:sp>
        <p:nvSpPr>
          <p:cNvPr id="3" name="Content Placeholder 2"/>
          <p:cNvSpPr>
            <a:spLocks noGrp="1"/>
          </p:cNvSpPr>
          <p:nvPr>
            <p:ph idx="1"/>
          </p:nvPr>
        </p:nvSpPr>
        <p:spPr/>
        <p:txBody>
          <a:bodyPr>
            <a:normAutofit/>
          </a:bodyPr>
          <a:lstStyle/>
          <a:p>
            <a:r>
              <a:rPr lang="en-US" dirty="0"/>
              <a:t> &lt;flow&gt;</a:t>
            </a:r>
          </a:p>
          <a:p>
            <a:r>
              <a:rPr lang="en-US" dirty="0"/>
              <a:t>            &lt;step id="step3" parent="s3"/&gt;</a:t>
            </a:r>
          </a:p>
          <a:p>
            <a:r>
              <a:rPr lang="en-US" dirty="0"/>
              <a:t>        &lt;/flow&gt;</a:t>
            </a:r>
          </a:p>
          <a:p>
            <a:r>
              <a:rPr lang="en-US" dirty="0"/>
              <a:t>    &lt;/split&gt;</a:t>
            </a:r>
          </a:p>
          <a:p>
            <a:r>
              <a:rPr lang="en-US" dirty="0"/>
              <a:t>    &lt;step id="step4" parent="s4"/&gt;</a:t>
            </a:r>
          </a:p>
          <a:p>
            <a:r>
              <a:rPr lang="en-US" dirty="0"/>
              <a:t>&lt;/job&gt;</a:t>
            </a:r>
          </a:p>
          <a:p>
            <a:endParaRPr lang="en-US" dirty="0"/>
          </a:p>
          <a:p>
            <a:r>
              <a:rPr lang="en-US" dirty="0"/>
              <a:t>&lt;</a:t>
            </a:r>
            <a:r>
              <a:rPr lang="en-US" dirty="0" err="1"/>
              <a:t>beans:bean</a:t>
            </a:r>
            <a:r>
              <a:rPr lang="en-US" dirty="0"/>
              <a:t> id="</a:t>
            </a:r>
            <a:r>
              <a:rPr lang="en-US" dirty="0" err="1"/>
              <a:t>taskExecutor</a:t>
            </a:r>
            <a:r>
              <a:rPr lang="en-US" dirty="0"/>
              <a:t>" class="</a:t>
            </a:r>
            <a:r>
              <a:rPr lang="en-US" dirty="0" err="1"/>
              <a:t>org.spr</a:t>
            </a:r>
            <a:r>
              <a:rPr lang="en-US" dirty="0"/>
              <a:t>...</a:t>
            </a:r>
            <a:r>
              <a:rPr lang="en-US" dirty="0" err="1"/>
              <a:t>SimpleAsyncTaskExecutor</a:t>
            </a:r>
            <a:r>
              <a:rPr lang="en-US" dirty="0"/>
              <a:t>"/&gt;</a:t>
            </a:r>
          </a:p>
        </p:txBody>
      </p:sp>
    </p:spTree>
    <p:extLst>
      <p:ext uri="{BB962C8B-B14F-4D97-AF65-F5344CB8AC3E}">
        <p14:creationId xmlns:p14="http://schemas.microsoft.com/office/powerpoint/2010/main" val="227702204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Parallel Steps</a:t>
            </a:r>
            <a:br>
              <a:rPr lang="en-IN" b="1" dirty="0"/>
            </a:br>
            <a:endParaRPr lang="en-IN" dirty="0"/>
          </a:p>
        </p:txBody>
      </p:sp>
      <p:sp>
        <p:nvSpPr>
          <p:cNvPr id="3" name="Content Placeholder 2"/>
          <p:cNvSpPr>
            <a:spLocks noGrp="1"/>
          </p:cNvSpPr>
          <p:nvPr>
            <p:ph idx="1"/>
          </p:nvPr>
        </p:nvSpPr>
        <p:spPr/>
        <p:txBody>
          <a:bodyPr>
            <a:normAutofit/>
          </a:bodyPr>
          <a:lstStyle/>
          <a:p>
            <a:r>
              <a:rPr lang="en-US" dirty="0"/>
              <a:t> The configurable "task-executor" attribute is used to specify which </a:t>
            </a:r>
            <a:r>
              <a:rPr lang="en-US" dirty="0" err="1"/>
              <a:t>TaskExecutor</a:t>
            </a:r>
            <a:r>
              <a:rPr lang="en-US" dirty="0"/>
              <a:t> implementation should be used to execute the individual flows. </a:t>
            </a:r>
            <a:endParaRPr lang="en-US" dirty="0" smtClean="0"/>
          </a:p>
          <a:p>
            <a:r>
              <a:rPr lang="en-US" dirty="0" smtClean="0"/>
              <a:t>The </a:t>
            </a:r>
            <a:r>
              <a:rPr lang="en-US" dirty="0"/>
              <a:t>default is </a:t>
            </a:r>
            <a:r>
              <a:rPr lang="en-US" dirty="0" err="1"/>
              <a:t>SyncTaskExecutor</a:t>
            </a:r>
            <a:r>
              <a:rPr lang="en-US" dirty="0"/>
              <a:t>, but an asynchronous </a:t>
            </a:r>
            <a:r>
              <a:rPr lang="en-US" dirty="0" err="1"/>
              <a:t>TaskExecutor</a:t>
            </a:r>
            <a:r>
              <a:rPr lang="en-US" dirty="0"/>
              <a:t> is required to run the steps in parallel</a:t>
            </a:r>
            <a:r>
              <a:rPr lang="en-US"/>
              <a:t>. </a:t>
            </a:r>
            <a:endParaRPr lang="en-US" smtClean="0"/>
          </a:p>
          <a:p>
            <a:r>
              <a:rPr lang="en-US" smtClean="0"/>
              <a:t>Note </a:t>
            </a:r>
            <a:r>
              <a:rPr lang="en-US" dirty="0"/>
              <a:t>that the job will ensure that every flow in the split completes before aggregating the exit statuses and transitioning.</a:t>
            </a:r>
          </a:p>
        </p:txBody>
      </p:sp>
    </p:spTree>
    <p:extLst>
      <p:ext uri="{BB962C8B-B14F-4D97-AF65-F5344CB8AC3E}">
        <p14:creationId xmlns:p14="http://schemas.microsoft.com/office/powerpoint/2010/main" val="6237398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Parallel Steps</a:t>
            </a:r>
            <a:br>
              <a:rPr lang="en-IN" b="1" dirty="0"/>
            </a:br>
            <a:endParaRPr lang="en-IN" dirty="0"/>
          </a:p>
        </p:txBody>
      </p:sp>
      <p:pic>
        <p:nvPicPr>
          <p:cNvPr id="2050" name="Picture 2" descr="spring batch parallel step-flow-spl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223" y="2150999"/>
            <a:ext cx="50958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989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8" y="219456"/>
            <a:ext cx="10058400" cy="1450757"/>
          </a:xfrm>
        </p:spPr>
        <p:txBody>
          <a:bodyPr/>
          <a:lstStyle/>
          <a:p>
            <a:r>
              <a:rPr lang="en-IN" b="1" dirty="0"/>
              <a:t>Remote Chunking</a:t>
            </a:r>
            <a:br>
              <a:rPr lang="en-IN" b="1" dirty="0"/>
            </a:br>
            <a:endParaRPr lang="en-IN" dirty="0"/>
          </a:p>
        </p:txBody>
      </p:sp>
      <p:sp>
        <p:nvSpPr>
          <p:cNvPr id="3" name="Content Placeholder 2"/>
          <p:cNvSpPr>
            <a:spLocks noGrp="1"/>
          </p:cNvSpPr>
          <p:nvPr>
            <p:ph idx="1"/>
          </p:nvPr>
        </p:nvSpPr>
        <p:spPr>
          <a:xfrm>
            <a:off x="704088" y="2485814"/>
            <a:ext cx="4690872" cy="1875874"/>
          </a:xfrm>
        </p:spPr>
        <p:txBody>
          <a:bodyPr>
            <a:normAutofit/>
          </a:bodyPr>
          <a:lstStyle/>
          <a:p>
            <a:r>
              <a:rPr lang="en-US" dirty="0"/>
              <a:t>In Remote Chunking the Step processing is split across multiple processes, communicating with each other through some middleware. </a:t>
            </a:r>
            <a:endParaRPr lang="en-IN" dirty="0"/>
          </a:p>
        </p:txBody>
      </p:sp>
      <p:pic>
        <p:nvPicPr>
          <p:cNvPr id="1026" name="Picture 2" descr="https://docs.spring.io/spring-batch/trunk/reference/html/images/remote-chun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272" y="1670213"/>
            <a:ext cx="6115050"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699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8" y="219456"/>
            <a:ext cx="10058400" cy="1450757"/>
          </a:xfrm>
        </p:spPr>
        <p:txBody>
          <a:bodyPr/>
          <a:lstStyle/>
          <a:p>
            <a:r>
              <a:rPr lang="en-IN" b="1" dirty="0"/>
              <a:t>Remote Chunking</a:t>
            </a:r>
            <a:br>
              <a:rPr lang="en-IN" b="1" dirty="0"/>
            </a:br>
            <a:endParaRPr lang="en-IN" dirty="0"/>
          </a:p>
        </p:txBody>
      </p:sp>
      <p:pic>
        <p:nvPicPr>
          <p:cNvPr id="5" name="Picture 2" descr="https://www.packtpub.com/graphics/9781783553372/graphics/3372OS_08_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70" y="2414333"/>
            <a:ext cx="8906129" cy="282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58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Can Spring Batch Help Us?</a:t>
            </a:r>
            <a:br>
              <a:rPr lang="en-US" b="1" dirty="0"/>
            </a:br>
            <a:endParaRPr lang="en-IN" dirty="0"/>
          </a:p>
        </p:txBody>
      </p:sp>
      <p:sp>
        <p:nvSpPr>
          <p:cNvPr id="3" name="Content Placeholder 2"/>
          <p:cNvSpPr>
            <a:spLocks noGrp="1"/>
          </p:cNvSpPr>
          <p:nvPr>
            <p:ph idx="1"/>
          </p:nvPr>
        </p:nvSpPr>
        <p:spPr>
          <a:xfrm>
            <a:off x="1097280" y="1845734"/>
            <a:ext cx="10241280" cy="4381330"/>
          </a:xfrm>
        </p:spPr>
        <p:txBody>
          <a:bodyPr>
            <a:noAutofit/>
          </a:bodyPr>
          <a:lstStyle/>
          <a:p>
            <a:r>
              <a:rPr lang="en-US" sz="2400" dirty="0"/>
              <a:t>It helps us to structure our code in a clean way by providing the infrastructure that is used to implement, configure, and run batch jobs.</a:t>
            </a:r>
          </a:p>
          <a:p>
            <a:r>
              <a:rPr lang="en-US" sz="2400" dirty="0"/>
              <a:t>It uses so called chunk oriented processing where items are processed one by one and the transaction is committed when the chunk size is met. </a:t>
            </a:r>
            <a:endParaRPr lang="en-US" sz="2400" dirty="0" smtClean="0"/>
          </a:p>
          <a:p>
            <a:r>
              <a:rPr lang="en-US" sz="2400" dirty="0" smtClean="0"/>
              <a:t>In </a:t>
            </a:r>
            <a:r>
              <a:rPr lang="en-US" sz="2400" dirty="0"/>
              <a:t>other words, it provides us an easy way to manage the size of our transactions.</a:t>
            </a:r>
          </a:p>
          <a:p>
            <a:r>
              <a:rPr lang="en-US" sz="2400" dirty="0"/>
              <a:t>It provides proper error handling. For example, we can skip items if an exception is thrown and configure retry logic that is used to determine whether our batch job should retry the failed operation</a:t>
            </a:r>
            <a:r>
              <a:rPr lang="en-US" sz="2400" dirty="0" smtClean="0"/>
              <a:t>.</a:t>
            </a:r>
          </a:p>
          <a:p>
            <a:r>
              <a:rPr lang="en-US" sz="2400" dirty="0" smtClean="0"/>
              <a:t> </a:t>
            </a:r>
            <a:r>
              <a:rPr lang="en-US" sz="2400" dirty="0"/>
              <a:t>We can also configure the logic that is used to decide whether or not our transaction is rolled back</a:t>
            </a:r>
            <a:r>
              <a:rPr lang="en-US" sz="2400" dirty="0" smtClean="0"/>
              <a:t>.</a:t>
            </a:r>
            <a:endParaRPr lang="en-US" sz="2400" dirty="0"/>
          </a:p>
        </p:txBody>
      </p:sp>
    </p:spTree>
    <p:extLst>
      <p:ext uri="{BB962C8B-B14F-4D97-AF65-F5344CB8AC3E}">
        <p14:creationId xmlns:p14="http://schemas.microsoft.com/office/powerpoint/2010/main" val="32634182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tem oriented 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1621536" y="2484043"/>
            <a:ext cx="7988808" cy="646331"/>
          </a:xfrm>
          <a:prstGeom prst="rect">
            <a:avLst/>
          </a:prstGeom>
        </p:spPr>
        <p:txBody>
          <a:bodyPr wrap="square">
            <a:spAutoFit/>
          </a:bodyPr>
          <a:lstStyle/>
          <a:p>
            <a:r>
              <a:rPr lang="en-IN" dirty="0"/>
              <a:t>http://www.ontheserverside.com/blog/2014/07/23/horizontal-and-vertical-scaling-strategies-for-batch-applications</a:t>
            </a:r>
          </a:p>
        </p:txBody>
      </p:sp>
    </p:spTree>
    <p:extLst>
      <p:ext uri="{BB962C8B-B14F-4D97-AF65-F5344CB8AC3E}">
        <p14:creationId xmlns:p14="http://schemas.microsoft.com/office/powerpoint/2010/main" val="1141255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tem oriented 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2935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Can Spring Batch Help Us?</a:t>
            </a:r>
            <a:br>
              <a:rPr lang="en-US" b="1" dirty="0"/>
            </a:br>
            <a:endParaRPr lang="en-IN" dirty="0"/>
          </a:p>
        </p:txBody>
      </p:sp>
      <p:sp>
        <p:nvSpPr>
          <p:cNvPr id="3" name="Content Placeholder 2"/>
          <p:cNvSpPr>
            <a:spLocks noGrp="1"/>
          </p:cNvSpPr>
          <p:nvPr>
            <p:ph idx="1"/>
          </p:nvPr>
        </p:nvSpPr>
        <p:spPr>
          <a:xfrm>
            <a:off x="1097280" y="1845734"/>
            <a:ext cx="10241280" cy="4381330"/>
          </a:xfrm>
        </p:spPr>
        <p:txBody>
          <a:bodyPr>
            <a:noAutofit/>
          </a:bodyPr>
          <a:lstStyle/>
          <a:p>
            <a:r>
              <a:rPr lang="en-US" sz="2400" dirty="0"/>
              <a:t>It writes comprehensive log in the used database. This log contains the metadata of each job execution and step execution, and we can use it for troubleshooting purposes. We can access this information by using a database client or a graphical admin user interface</a:t>
            </a:r>
            <a:r>
              <a:rPr lang="en-US" sz="2400" dirty="0" smtClean="0"/>
              <a:t>.</a:t>
            </a:r>
          </a:p>
          <a:p>
            <a:r>
              <a:rPr lang="en-US" sz="2400" dirty="0"/>
              <a:t>Batch developers use the Spring programming model: concentrate on business logic; let </a:t>
            </a:r>
            <a:r>
              <a:rPr lang="en-US" sz="2400" dirty="0" smtClean="0"/>
              <a:t>the framework </a:t>
            </a:r>
            <a:r>
              <a:rPr lang="en-US" sz="2400" dirty="0"/>
              <a:t>take care of infrastructure.</a:t>
            </a:r>
          </a:p>
          <a:p>
            <a:r>
              <a:rPr lang="en-US" sz="2400" dirty="0" smtClean="0"/>
              <a:t>Clear </a:t>
            </a:r>
            <a:r>
              <a:rPr lang="en-US" sz="2400" dirty="0"/>
              <a:t>separation of concerns between the infrastructure, the batch execution environment, and </a:t>
            </a:r>
            <a:r>
              <a:rPr lang="en-US" sz="2400" dirty="0" smtClean="0"/>
              <a:t>the </a:t>
            </a:r>
            <a:r>
              <a:rPr lang="en-IN" sz="2400" dirty="0" smtClean="0"/>
              <a:t>batch </a:t>
            </a:r>
            <a:r>
              <a:rPr lang="en-IN" sz="2400" dirty="0"/>
              <a:t>application.</a:t>
            </a:r>
          </a:p>
          <a:p>
            <a:endParaRPr lang="en-IN" sz="2400" dirty="0"/>
          </a:p>
        </p:txBody>
      </p:sp>
    </p:spTree>
    <p:extLst>
      <p:ext uri="{BB962C8B-B14F-4D97-AF65-F5344CB8AC3E}">
        <p14:creationId xmlns:p14="http://schemas.microsoft.com/office/powerpoint/2010/main" val="127562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Can Spring Batch Help Us?</a:t>
            </a:r>
            <a:br>
              <a:rPr lang="en-US" b="1" dirty="0"/>
            </a:br>
            <a:endParaRPr lang="en-IN" dirty="0"/>
          </a:p>
        </p:txBody>
      </p:sp>
      <p:sp>
        <p:nvSpPr>
          <p:cNvPr id="3" name="Content Placeholder 2"/>
          <p:cNvSpPr>
            <a:spLocks noGrp="1"/>
          </p:cNvSpPr>
          <p:nvPr>
            <p:ph idx="1"/>
          </p:nvPr>
        </p:nvSpPr>
        <p:spPr>
          <a:xfrm>
            <a:off x="1097280" y="1845734"/>
            <a:ext cx="10241280" cy="4381330"/>
          </a:xfrm>
        </p:spPr>
        <p:txBody>
          <a:bodyPr>
            <a:noAutofit/>
          </a:bodyPr>
          <a:lstStyle/>
          <a:p>
            <a:r>
              <a:rPr lang="en-US" sz="2400" dirty="0"/>
              <a:t>Provide common, core execution services as interfaces that all projects can implement.</a:t>
            </a:r>
          </a:p>
          <a:p>
            <a:r>
              <a:rPr lang="en-US" sz="2400" dirty="0" smtClean="0"/>
              <a:t>Provide </a:t>
            </a:r>
            <a:r>
              <a:rPr lang="en-US" sz="2400" dirty="0"/>
              <a:t>simple and default implementations of the core execution interfaces that can be used ‘</a:t>
            </a:r>
            <a:r>
              <a:rPr lang="en-US" sz="2400" dirty="0" smtClean="0"/>
              <a:t>out </a:t>
            </a:r>
            <a:r>
              <a:rPr lang="en-IN" sz="2400" dirty="0" smtClean="0"/>
              <a:t>of </a:t>
            </a:r>
            <a:r>
              <a:rPr lang="en-IN" sz="2400" dirty="0"/>
              <a:t>the box’.</a:t>
            </a:r>
          </a:p>
          <a:p>
            <a:r>
              <a:rPr lang="en-US" sz="2400" dirty="0" smtClean="0"/>
              <a:t>Easy </a:t>
            </a:r>
            <a:r>
              <a:rPr lang="en-US" sz="2400" dirty="0"/>
              <a:t>to configure, customize, and extend services, by leveraging the spring framework in all layers.</a:t>
            </a:r>
          </a:p>
          <a:p>
            <a:r>
              <a:rPr lang="en-US" sz="2400" dirty="0" smtClean="0"/>
              <a:t>All </a:t>
            </a:r>
            <a:r>
              <a:rPr lang="en-US" sz="2400" dirty="0"/>
              <a:t>existing core services should be easy to replace or extend, without any impact to the </a:t>
            </a:r>
            <a:r>
              <a:rPr lang="en-US" sz="2400" dirty="0" smtClean="0"/>
              <a:t>infrastructure </a:t>
            </a:r>
            <a:r>
              <a:rPr lang="en-IN" sz="2400" dirty="0" smtClean="0"/>
              <a:t>layer</a:t>
            </a:r>
            <a:r>
              <a:rPr lang="en-IN" sz="2400" dirty="0"/>
              <a:t>.</a:t>
            </a:r>
          </a:p>
          <a:p>
            <a:r>
              <a:rPr lang="en-US" sz="2400" dirty="0" smtClean="0"/>
              <a:t>Provide </a:t>
            </a:r>
            <a:r>
              <a:rPr lang="en-US" sz="2400" dirty="0"/>
              <a:t>a simple deployment model, with the architecture JARs completely separate from </a:t>
            </a:r>
            <a:r>
              <a:rPr lang="en-US" sz="2400" dirty="0" smtClean="0"/>
              <a:t>the </a:t>
            </a:r>
            <a:r>
              <a:rPr lang="en-IN" sz="2400" dirty="0" smtClean="0"/>
              <a:t>application</a:t>
            </a:r>
            <a:r>
              <a:rPr lang="en-IN" sz="2400" dirty="0"/>
              <a:t>, built using Maven.</a:t>
            </a:r>
            <a:endParaRPr lang="en-US" sz="2400" dirty="0"/>
          </a:p>
          <a:p>
            <a:endParaRPr lang="en-IN" sz="2400" dirty="0"/>
          </a:p>
          <a:p>
            <a:endParaRPr lang="en-IN" sz="2400" dirty="0"/>
          </a:p>
        </p:txBody>
      </p:sp>
    </p:spTree>
    <p:extLst>
      <p:ext uri="{BB962C8B-B14F-4D97-AF65-F5344CB8AC3E}">
        <p14:creationId xmlns:p14="http://schemas.microsoft.com/office/powerpoint/2010/main" val="261993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Batch Architecture</a:t>
            </a:r>
            <a:endParaRPr lang="en-IN" dirty="0"/>
          </a:p>
        </p:txBody>
      </p:sp>
      <p:pic>
        <p:nvPicPr>
          <p:cNvPr id="8" name="Picture 7"/>
          <p:cNvPicPr>
            <a:picLocks noChangeAspect="1"/>
          </p:cNvPicPr>
          <p:nvPr/>
        </p:nvPicPr>
        <p:blipFill>
          <a:blip r:embed="rId2"/>
          <a:stretch>
            <a:fillRect/>
          </a:stretch>
        </p:blipFill>
        <p:spPr>
          <a:xfrm>
            <a:off x="2236269" y="2161603"/>
            <a:ext cx="7780421" cy="3827717"/>
          </a:xfrm>
          <a:prstGeom prst="rect">
            <a:avLst/>
          </a:prstGeom>
        </p:spPr>
      </p:pic>
    </p:spTree>
    <p:extLst>
      <p:ext uri="{BB962C8B-B14F-4D97-AF65-F5344CB8AC3E}">
        <p14:creationId xmlns:p14="http://schemas.microsoft.com/office/powerpoint/2010/main" val="327353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Batch Launch Environment</a:t>
            </a:r>
            <a:endParaRPr lang="en-IN" dirty="0"/>
          </a:p>
        </p:txBody>
      </p:sp>
      <p:pic>
        <p:nvPicPr>
          <p:cNvPr id="5122" name="Picture 2" descr="Spring Batch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167" y="2096452"/>
            <a:ext cx="9692513" cy="383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1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Anatomy of a Spring Batch Job</a:t>
            </a:r>
            <a:br>
              <a:rPr lang="en-US" b="1" dirty="0"/>
            </a:br>
            <a:endParaRPr lang="en-IN" dirty="0"/>
          </a:p>
        </p:txBody>
      </p:sp>
      <p:sp>
        <p:nvSpPr>
          <p:cNvPr id="3" name="Content Placeholder 2"/>
          <p:cNvSpPr>
            <a:spLocks noGrp="1"/>
          </p:cNvSpPr>
          <p:nvPr>
            <p:ph idx="1"/>
          </p:nvPr>
        </p:nvSpPr>
        <p:spPr/>
        <p:txBody>
          <a:bodyPr/>
          <a:lstStyle/>
          <a:p>
            <a:r>
              <a:rPr lang="en-US" dirty="0"/>
              <a:t> Spring Batch job consists of the following components:</a:t>
            </a:r>
          </a:p>
          <a:p>
            <a:r>
              <a:rPr lang="en-US" dirty="0"/>
              <a:t>The </a:t>
            </a:r>
            <a:r>
              <a:rPr lang="en-US" i="1" dirty="0"/>
              <a:t>Job</a:t>
            </a:r>
            <a:r>
              <a:rPr lang="en-US" dirty="0"/>
              <a:t> represents the Spring Batch job. Each job can have one or more steps.</a:t>
            </a:r>
          </a:p>
          <a:p>
            <a:r>
              <a:rPr lang="en-US" dirty="0"/>
              <a:t>The </a:t>
            </a:r>
            <a:r>
              <a:rPr lang="en-US" i="1" dirty="0"/>
              <a:t>Step</a:t>
            </a:r>
            <a:r>
              <a:rPr lang="en-US" dirty="0"/>
              <a:t> represents an independent logical task (i.e. import information from an input file). Each step belongs to one job.</a:t>
            </a:r>
          </a:p>
          <a:p>
            <a:r>
              <a:rPr lang="en-US" dirty="0"/>
              <a:t>The </a:t>
            </a:r>
            <a:r>
              <a:rPr lang="en-US" i="1" dirty="0" err="1"/>
              <a:t>ItemReader</a:t>
            </a:r>
            <a:r>
              <a:rPr lang="en-US" dirty="0"/>
              <a:t> reads the input data and provides the found items one by one. An </a:t>
            </a:r>
            <a:r>
              <a:rPr lang="en-US" i="1" dirty="0" err="1"/>
              <a:t>ItemReader</a:t>
            </a:r>
            <a:r>
              <a:rPr lang="en-US" dirty="0" err="1"/>
              <a:t>belongs</a:t>
            </a:r>
            <a:r>
              <a:rPr lang="en-US" dirty="0"/>
              <a:t> to one step and each step must have only one </a:t>
            </a:r>
            <a:r>
              <a:rPr lang="en-US" i="1" dirty="0" err="1"/>
              <a:t>ItemReader</a:t>
            </a:r>
            <a:r>
              <a:rPr lang="en-US" dirty="0"/>
              <a:t>.</a:t>
            </a:r>
          </a:p>
          <a:p>
            <a:r>
              <a:rPr lang="en-US" dirty="0"/>
              <a:t>The </a:t>
            </a:r>
            <a:r>
              <a:rPr lang="en-US" i="1" dirty="0" err="1"/>
              <a:t>ItemProcessor</a:t>
            </a:r>
            <a:r>
              <a:rPr lang="en-US" dirty="0"/>
              <a:t> transforms items into a form that is understood by the </a:t>
            </a:r>
            <a:r>
              <a:rPr lang="en-US" i="1" dirty="0" err="1"/>
              <a:t>ItemWriter</a:t>
            </a:r>
            <a:r>
              <a:rPr lang="en-US" dirty="0"/>
              <a:t> one item at a time. An </a:t>
            </a:r>
            <a:r>
              <a:rPr lang="en-US" i="1" dirty="0" err="1"/>
              <a:t>ItemProcessor</a:t>
            </a:r>
            <a:r>
              <a:rPr lang="en-US" dirty="0"/>
              <a:t> belongs to one step and each step can have one </a:t>
            </a:r>
            <a:r>
              <a:rPr lang="en-US" i="1" dirty="0" err="1"/>
              <a:t>ItemProcessor</a:t>
            </a:r>
            <a:r>
              <a:rPr lang="en-US" dirty="0"/>
              <a:t>.</a:t>
            </a:r>
          </a:p>
          <a:p>
            <a:r>
              <a:rPr lang="en-US" dirty="0"/>
              <a:t>The </a:t>
            </a:r>
            <a:r>
              <a:rPr lang="en-US" i="1" dirty="0" err="1"/>
              <a:t>ItemWriter</a:t>
            </a:r>
            <a:r>
              <a:rPr lang="en-US" dirty="0"/>
              <a:t> writes an information of an item to the output one item at a time. An </a:t>
            </a:r>
            <a:r>
              <a:rPr lang="en-US" i="1" dirty="0" err="1"/>
              <a:t>ItemWriter</a:t>
            </a:r>
            <a:r>
              <a:rPr lang="en-US" dirty="0" err="1"/>
              <a:t>belongs</a:t>
            </a:r>
            <a:r>
              <a:rPr lang="en-US" dirty="0"/>
              <a:t> to one step and a step must have only one </a:t>
            </a:r>
            <a:r>
              <a:rPr lang="en-US" i="1" dirty="0" err="1"/>
              <a:t>ItemWriter</a:t>
            </a:r>
            <a:endParaRPr lang="en-US" dirty="0"/>
          </a:p>
          <a:p>
            <a:endParaRPr lang="en-IN" dirty="0"/>
          </a:p>
        </p:txBody>
      </p:sp>
    </p:spTree>
    <p:extLst>
      <p:ext uri="{BB962C8B-B14F-4D97-AF65-F5344CB8AC3E}">
        <p14:creationId xmlns:p14="http://schemas.microsoft.com/office/powerpoint/2010/main" val="42537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Batch Processing</a:t>
            </a:r>
            <a:endParaRPr lang="en-IN" dirty="0"/>
          </a:p>
        </p:txBody>
      </p:sp>
      <p:sp>
        <p:nvSpPr>
          <p:cNvPr id="10" name="Content Placeholder 9"/>
          <p:cNvSpPr>
            <a:spLocks noGrp="1"/>
          </p:cNvSpPr>
          <p:nvPr>
            <p:ph sz="half" idx="2"/>
          </p:nvPr>
        </p:nvSpPr>
        <p:spPr/>
        <p:txBody>
          <a:bodyPr>
            <a:noAutofit/>
          </a:bodyPr>
          <a:lstStyle/>
          <a:p>
            <a:r>
              <a:rPr lang="en-US" sz="1600" dirty="0">
                <a:solidFill>
                  <a:sysClr val="windowText" lastClr="000000"/>
                </a:solidFill>
              </a:rPr>
              <a:t>Batch processing is the execution of a </a:t>
            </a:r>
            <a:r>
              <a:rPr lang="en-US" sz="1600" b="1" dirty="0">
                <a:solidFill>
                  <a:schemeClr val="accent1"/>
                </a:solidFill>
              </a:rPr>
              <a:t>series of programs</a:t>
            </a:r>
            <a:r>
              <a:rPr lang="en-US" sz="1600" dirty="0">
                <a:solidFill>
                  <a:sysClr val="windowText" lastClr="000000"/>
                </a:solidFill>
              </a:rPr>
              <a:t> ("jobs") on a computer without manual intervention</a:t>
            </a:r>
            <a:r>
              <a:rPr lang="en-US" sz="1600" dirty="0" smtClean="0">
                <a:solidFill>
                  <a:sysClr val="windowText" lastClr="000000"/>
                </a:solidFill>
              </a:rPr>
              <a:t>.</a:t>
            </a:r>
            <a:endParaRPr lang="en-US" sz="1600" dirty="0">
              <a:solidFill>
                <a:sysClr val="windowText" lastClr="000000"/>
              </a:solidFill>
            </a:endParaRPr>
          </a:p>
          <a:p>
            <a:r>
              <a:rPr lang="en-US" sz="1600" dirty="0">
                <a:solidFill>
                  <a:sysClr val="windowText" lastClr="000000"/>
                </a:solidFill>
              </a:rPr>
              <a:t>Jobs are set up so they can be run to completion </a:t>
            </a:r>
            <a:r>
              <a:rPr lang="en-US" sz="1600" b="1" dirty="0">
                <a:solidFill>
                  <a:srgbClr val="C00000"/>
                </a:solidFill>
              </a:rPr>
              <a:t>without human interaction</a:t>
            </a:r>
            <a:r>
              <a:rPr lang="en-US" sz="1600" dirty="0">
                <a:solidFill>
                  <a:sysClr val="windowText" lastClr="000000"/>
                </a:solidFill>
              </a:rPr>
              <a:t>. </a:t>
            </a:r>
            <a:endParaRPr lang="en-US" sz="1600" dirty="0" smtClean="0">
              <a:solidFill>
                <a:sysClr val="windowText" lastClr="000000"/>
              </a:solidFill>
            </a:endParaRPr>
          </a:p>
          <a:p>
            <a:r>
              <a:rPr lang="en-US" sz="1600" dirty="0" smtClean="0">
                <a:solidFill>
                  <a:sysClr val="windowText" lastClr="000000"/>
                </a:solidFill>
              </a:rPr>
              <a:t>All </a:t>
            </a:r>
            <a:r>
              <a:rPr lang="en-US" sz="1600" dirty="0">
                <a:solidFill>
                  <a:sysClr val="windowText" lastClr="000000"/>
                </a:solidFill>
              </a:rPr>
              <a:t>input parameters are predefined through scripts, command-line arguments, control files, or job control language. </a:t>
            </a:r>
            <a:endParaRPr lang="en-US" sz="1600" dirty="0" smtClean="0">
              <a:solidFill>
                <a:sysClr val="windowText" lastClr="000000"/>
              </a:solidFill>
            </a:endParaRPr>
          </a:p>
          <a:p>
            <a:r>
              <a:rPr lang="en-US" sz="1600" dirty="0" smtClean="0">
                <a:solidFill>
                  <a:sysClr val="windowText" lastClr="000000"/>
                </a:solidFill>
              </a:rPr>
              <a:t>This </a:t>
            </a:r>
            <a:r>
              <a:rPr lang="en-US" sz="1600" dirty="0">
                <a:solidFill>
                  <a:sysClr val="windowText" lastClr="000000"/>
                </a:solidFill>
              </a:rPr>
              <a:t>is in contrast to "online" or interactive programs which prompt the user for such input. </a:t>
            </a:r>
          </a:p>
          <a:p>
            <a:r>
              <a:rPr lang="en-US" sz="1600" dirty="0" smtClean="0">
                <a:solidFill>
                  <a:sysClr val="windowText" lastClr="000000"/>
                </a:solidFill>
              </a:rPr>
              <a:t>A </a:t>
            </a:r>
            <a:r>
              <a:rPr lang="en-US" sz="1600" dirty="0">
                <a:solidFill>
                  <a:sysClr val="windowText" lastClr="000000"/>
                </a:solidFill>
              </a:rPr>
              <a:t>program takes a </a:t>
            </a:r>
            <a:r>
              <a:rPr lang="en-US" sz="1600" b="1" dirty="0">
                <a:solidFill>
                  <a:schemeClr val="accent1"/>
                </a:solidFill>
              </a:rPr>
              <a:t>set of data files as input</a:t>
            </a:r>
            <a:r>
              <a:rPr lang="en-US" sz="1600" dirty="0">
                <a:solidFill>
                  <a:sysClr val="windowText" lastClr="000000"/>
                </a:solidFill>
              </a:rPr>
              <a:t>, </a:t>
            </a:r>
            <a:r>
              <a:rPr lang="en-US" sz="1600" b="1" dirty="0">
                <a:solidFill>
                  <a:schemeClr val="accent1"/>
                </a:solidFill>
              </a:rPr>
              <a:t>processes</a:t>
            </a:r>
            <a:r>
              <a:rPr lang="en-US" sz="1600" dirty="0">
                <a:solidFill>
                  <a:sysClr val="windowText" lastClr="000000"/>
                </a:solidFill>
              </a:rPr>
              <a:t> the data, and produces a </a:t>
            </a:r>
            <a:r>
              <a:rPr lang="en-US" sz="1600" b="1" dirty="0">
                <a:solidFill>
                  <a:schemeClr val="accent1"/>
                </a:solidFill>
              </a:rPr>
              <a:t>set of output data files</a:t>
            </a:r>
            <a:r>
              <a:rPr lang="en-US" sz="1600" dirty="0">
                <a:solidFill>
                  <a:sysClr val="windowText" lastClr="000000"/>
                </a:solidFill>
              </a:rPr>
              <a:t>. </a:t>
            </a:r>
          </a:p>
          <a:p>
            <a:endParaRPr lang="en-US" sz="1600" dirty="0">
              <a:solidFill>
                <a:sysClr val="windowText" lastClr="000000"/>
              </a:solidFill>
            </a:endParaRPr>
          </a:p>
          <a:p>
            <a:r>
              <a:rPr lang="en-US" sz="1600" dirty="0">
                <a:solidFill>
                  <a:sysClr val="windowText" lastClr="000000"/>
                </a:solidFill>
              </a:rPr>
              <a:t>- From Wikipedia</a:t>
            </a:r>
          </a:p>
          <a:p>
            <a:endParaRPr lang="en-IN" sz="1600" dirty="0"/>
          </a:p>
        </p:txBody>
      </p:sp>
      <p:pic>
        <p:nvPicPr>
          <p:cNvPr id="11" name="図 9" descr="j0311328.wmf"/>
          <p:cNvPicPr>
            <a:picLocks noGrp="1" noChangeAspect="1"/>
          </p:cNvPicPr>
          <p:nvPr>
            <p:ph sz="half" idx="1"/>
          </p:nvPr>
        </p:nvPicPr>
        <p:blipFill>
          <a:blip r:embed="rId2">
            <a:duotone>
              <a:prstClr val="black"/>
              <a:schemeClr val="accent1">
                <a:tint val="45000"/>
                <a:satMod val="400000"/>
              </a:schemeClr>
            </a:duotone>
          </a:blip>
          <a:srcRect/>
          <a:stretch>
            <a:fillRect/>
          </a:stretch>
        </p:blipFill>
        <p:spPr bwMode="auto">
          <a:xfrm>
            <a:off x="2578310" y="2515286"/>
            <a:ext cx="1610258" cy="1825142"/>
          </a:xfrm>
          <a:prstGeom prst="rect">
            <a:avLst/>
          </a:prstGeom>
          <a:noFill/>
          <a:ln w="9525">
            <a:noFill/>
            <a:miter lim="800000"/>
            <a:headEnd/>
            <a:tailEnd/>
          </a:ln>
        </p:spPr>
      </p:pic>
    </p:spTree>
    <p:extLst>
      <p:ext uri="{BB962C8B-B14F-4D97-AF65-F5344CB8AC3E}">
        <p14:creationId xmlns:p14="http://schemas.microsoft.com/office/powerpoint/2010/main" val="107151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Anatomy of a Spring Batch Job</a:t>
            </a:r>
            <a:br>
              <a:rPr lang="en-US" b="1" dirty="0"/>
            </a:br>
            <a:endParaRPr lang="en-IN" dirty="0"/>
          </a:p>
        </p:txBody>
      </p:sp>
      <p:pic>
        <p:nvPicPr>
          <p:cNvPr id="3074" name="Picture 2" descr="springbatchj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03" y="2098230"/>
            <a:ext cx="714375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536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Examining Jobs and Steps</a:t>
            </a:r>
          </a:p>
        </p:txBody>
      </p:sp>
      <p:pic>
        <p:nvPicPr>
          <p:cNvPr id="4" name="Picture 3"/>
          <p:cNvPicPr>
            <a:picLocks noChangeAspect="1"/>
          </p:cNvPicPr>
          <p:nvPr/>
        </p:nvPicPr>
        <p:blipFill>
          <a:blip r:embed="rId2"/>
          <a:stretch>
            <a:fillRect/>
          </a:stretch>
        </p:blipFill>
        <p:spPr>
          <a:xfrm>
            <a:off x="1464743" y="2384324"/>
            <a:ext cx="9148962" cy="2964916"/>
          </a:xfrm>
          <a:prstGeom prst="rect">
            <a:avLst/>
          </a:prstGeom>
        </p:spPr>
      </p:pic>
    </p:spTree>
    <p:extLst>
      <p:ext uri="{BB962C8B-B14F-4D97-AF65-F5344CB8AC3E}">
        <p14:creationId xmlns:p14="http://schemas.microsoft.com/office/powerpoint/2010/main" val="296773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Examining Jobs and Steps</a:t>
            </a:r>
          </a:p>
        </p:txBody>
      </p:sp>
      <p:pic>
        <p:nvPicPr>
          <p:cNvPr id="3" name="Picture 2"/>
          <p:cNvPicPr>
            <a:picLocks noChangeAspect="1"/>
          </p:cNvPicPr>
          <p:nvPr/>
        </p:nvPicPr>
        <p:blipFill>
          <a:blip r:embed="rId2"/>
          <a:stretch>
            <a:fillRect/>
          </a:stretch>
        </p:blipFill>
        <p:spPr>
          <a:xfrm>
            <a:off x="2777108" y="2002536"/>
            <a:ext cx="5534787" cy="4257928"/>
          </a:xfrm>
          <a:prstGeom prst="rect">
            <a:avLst/>
          </a:prstGeom>
        </p:spPr>
      </p:pic>
    </p:spTree>
    <p:extLst>
      <p:ext uri="{BB962C8B-B14F-4D97-AF65-F5344CB8AC3E}">
        <p14:creationId xmlns:p14="http://schemas.microsoft.com/office/powerpoint/2010/main" val="3257290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Stereotypes</a:t>
            </a:r>
          </a:p>
        </p:txBody>
      </p:sp>
      <p:pic>
        <p:nvPicPr>
          <p:cNvPr id="12290" name="Picture 2" descr="https://docs.spring.io/spring-batch/trunk/reference/html/images/spring-batch-reference-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662" y="2380170"/>
            <a:ext cx="8412353" cy="335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1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Job</a:t>
            </a:r>
            <a:br>
              <a:rPr lang="en-IN" b="1" dirty="0"/>
            </a:br>
            <a:endParaRPr lang="en-IN" dirty="0"/>
          </a:p>
        </p:txBody>
      </p:sp>
      <p:pic>
        <p:nvPicPr>
          <p:cNvPr id="13314" name="Picture 2" descr="https://docs.spring.io/spring-batch/trunk/reference/html/images/job-hei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063" y="2300668"/>
            <a:ext cx="59817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2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Job</a:t>
            </a:r>
            <a:br>
              <a:rPr lang="en-IN" b="1" dirty="0"/>
            </a:br>
            <a:endParaRPr lang="en-IN" dirty="0"/>
          </a:p>
        </p:txBody>
      </p:sp>
      <p:sp>
        <p:nvSpPr>
          <p:cNvPr id="3" name="Content Placeholder 2"/>
          <p:cNvSpPr>
            <a:spLocks noGrp="1"/>
          </p:cNvSpPr>
          <p:nvPr>
            <p:ph idx="1"/>
          </p:nvPr>
        </p:nvSpPr>
        <p:spPr/>
        <p:txBody>
          <a:bodyPr/>
          <a:lstStyle/>
          <a:p>
            <a:r>
              <a:rPr lang="en-US" dirty="0"/>
              <a:t>In Spring Batch, a Job is simply a container for Steps. </a:t>
            </a:r>
            <a:endParaRPr lang="en-US" dirty="0" smtClean="0"/>
          </a:p>
          <a:p>
            <a:r>
              <a:rPr lang="en-US" dirty="0" smtClean="0"/>
              <a:t>It </a:t>
            </a:r>
            <a:r>
              <a:rPr lang="en-US" dirty="0"/>
              <a:t>combines multiple steps that belong logically together in a flow and allows for configuration of properties global to all steps, such as </a:t>
            </a:r>
            <a:r>
              <a:rPr lang="en-US" dirty="0" err="1"/>
              <a:t>restartability</a:t>
            </a:r>
            <a:r>
              <a:rPr lang="en-US" dirty="0"/>
              <a:t>. </a:t>
            </a:r>
            <a:endParaRPr lang="en-US" dirty="0" smtClean="0"/>
          </a:p>
          <a:p>
            <a:r>
              <a:rPr lang="en-US" dirty="0" smtClean="0"/>
              <a:t>The </a:t>
            </a:r>
            <a:r>
              <a:rPr lang="en-US" dirty="0"/>
              <a:t>job configuration contains:</a:t>
            </a:r>
          </a:p>
          <a:p>
            <a:r>
              <a:rPr lang="en-US" dirty="0"/>
              <a:t>The simple name of the job</a:t>
            </a:r>
          </a:p>
          <a:p>
            <a:r>
              <a:rPr lang="en-US" dirty="0"/>
              <a:t>Definition and ordering of Steps</a:t>
            </a:r>
          </a:p>
          <a:p>
            <a:r>
              <a:rPr lang="en-US" dirty="0"/>
              <a:t>Whether or not the job is </a:t>
            </a:r>
            <a:r>
              <a:rPr lang="en-US" dirty="0" err="1"/>
              <a:t>restartable</a:t>
            </a:r>
            <a:endParaRPr lang="en-US" dirty="0"/>
          </a:p>
          <a:p>
            <a:endParaRPr lang="en-IN" dirty="0"/>
          </a:p>
        </p:txBody>
      </p:sp>
    </p:spTree>
    <p:extLst>
      <p:ext uri="{BB962C8B-B14F-4D97-AF65-F5344CB8AC3E}">
        <p14:creationId xmlns:p14="http://schemas.microsoft.com/office/powerpoint/2010/main" val="3409318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Job</a:t>
            </a:r>
            <a:br>
              <a:rPr lang="en-IN" b="1" dirty="0"/>
            </a:br>
            <a:endParaRPr lang="en-IN" dirty="0"/>
          </a:p>
        </p:txBody>
      </p:sp>
      <p:sp>
        <p:nvSpPr>
          <p:cNvPr id="5" name="Rectangle 2"/>
          <p:cNvSpPr>
            <a:spLocks noGrp="1" noChangeArrowheads="1"/>
          </p:cNvSpPr>
          <p:nvPr>
            <p:ph idx="1"/>
          </p:nvPr>
        </p:nvSpPr>
        <p:spPr bwMode="auto">
          <a:xfrm>
            <a:off x="1097280" y="2251625"/>
            <a:ext cx="10561320" cy="30469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F7F7F"/>
                </a:solidFill>
                <a:effectLst/>
                <a:latin typeface="Consolas" panose="020B0609020204030204" pitchFamily="49" charset="0"/>
              </a:rPr>
              <a:t>&lt;job</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id</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footballJob</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3F7F7F"/>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3F7F7F"/>
                </a:solidFill>
                <a:effectLst/>
                <a:latin typeface="Consolas" panose="020B0609020204030204" pitchFamily="49" charset="0"/>
              </a:rPr>
              <a:t>&lt;step</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id</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playerload</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next</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gameLoad</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3F7F7F"/>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3F7F7F"/>
                </a:solidFill>
                <a:effectLst/>
                <a:latin typeface="Consolas" panose="020B0609020204030204" pitchFamily="49" charset="0"/>
              </a:rPr>
              <a:t>&lt;step</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id</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gameLoad</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next</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playerSummarization</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3F7F7F"/>
                </a:solidFill>
                <a:effectLst/>
                <a:latin typeface="Consolas" panose="020B0609020204030204" pitchFamily="49" charset="0"/>
              </a:rPr>
              <a:t>/&gt;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F7F7F"/>
                </a:solidFill>
                <a:effectLst/>
                <a:latin typeface="Consolas" panose="020B0609020204030204" pitchFamily="49" charset="0"/>
              </a:rPr>
              <a:t>&lt;step</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7F007F"/>
                </a:solidFill>
                <a:effectLst/>
                <a:latin typeface="Consolas" panose="020B0609020204030204" pitchFamily="49" charset="0"/>
              </a:rPr>
              <a:t>id</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err="1" smtClean="0">
                <a:ln>
                  <a:noFill/>
                </a:ln>
                <a:solidFill>
                  <a:srgbClr val="2A00FF"/>
                </a:solidFill>
                <a:effectLst/>
                <a:latin typeface="Consolas" panose="020B0609020204030204" pitchFamily="49" charset="0"/>
              </a:rPr>
              <a:t>playerSummarization</a:t>
            </a:r>
            <a:r>
              <a:rPr kumimoji="0" lang="en-US" altLang="en-US" sz="3200" b="0" i="0" u="none" strike="noStrike" cap="none" normalizeH="0" baseline="0" dirty="0" smtClean="0">
                <a:ln>
                  <a:noFill/>
                </a:ln>
                <a:solidFill>
                  <a:srgbClr val="2A00FF"/>
                </a:solidFill>
                <a:effectLst/>
                <a:latin typeface="Consolas" panose="020B0609020204030204" pitchFamily="49" charset="0"/>
              </a:rPr>
              <a:t>"</a:t>
            </a:r>
            <a:r>
              <a:rPr kumimoji="0" lang="en-US" altLang="en-US" sz="3200" b="0" i="0" u="none" strike="noStrike" cap="none" normalizeH="0" baseline="0" dirty="0" smtClean="0">
                <a:ln>
                  <a:noFill/>
                </a:ln>
                <a:solidFill>
                  <a:srgbClr val="3F7F7F"/>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smtClean="0">
                <a:ln>
                  <a:noFill/>
                </a:ln>
                <a:solidFill>
                  <a:srgbClr val="3F7F7F"/>
                </a:solidFill>
                <a:effectLst/>
                <a:latin typeface="Consolas" panose="020B0609020204030204" pitchFamily="49" charset="0"/>
              </a:rPr>
              <a:t>&lt;/job&gt;</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886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JobInstance</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A </a:t>
            </a:r>
            <a:r>
              <a:rPr lang="en-US" sz="2400" dirty="0" err="1"/>
              <a:t>JobInstance</a:t>
            </a:r>
            <a:r>
              <a:rPr lang="en-US" sz="2400" dirty="0"/>
              <a:t> refers to the concept of a logical job run. </a:t>
            </a:r>
            <a:endParaRPr lang="en-US" sz="2400" dirty="0" smtClean="0"/>
          </a:p>
          <a:p>
            <a:r>
              <a:rPr lang="en-US" sz="2400" dirty="0" smtClean="0"/>
              <a:t>Let's </a:t>
            </a:r>
            <a:r>
              <a:rPr lang="en-US" sz="2400" dirty="0"/>
              <a:t>consider a batch job that should </a:t>
            </a:r>
            <a:r>
              <a:rPr lang="en-US" sz="2400" dirty="0" smtClean="0"/>
              <a:t>be run </a:t>
            </a:r>
            <a:r>
              <a:rPr lang="en-US" sz="2400" dirty="0"/>
              <a:t>once at the end of the day, such as the '</a:t>
            </a:r>
            <a:r>
              <a:rPr lang="en-US" sz="2400" dirty="0" err="1"/>
              <a:t>EndOfDay</a:t>
            </a:r>
            <a:r>
              <a:rPr lang="en-US" sz="2400" dirty="0"/>
              <a:t>' job from the diagram above. </a:t>
            </a:r>
            <a:endParaRPr lang="en-US" sz="2400" dirty="0" smtClean="0"/>
          </a:p>
          <a:p>
            <a:r>
              <a:rPr lang="en-US" sz="2400" dirty="0" smtClean="0"/>
              <a:t>There </a:t>
            </a:r>
            <a:r>
              <a:rPr lang="en-US" sz="2400" dirty="0"/>
              <a:t>is </a:t>
            </a:r>
            <a:r>
              <a:rPr lang="en-US" sz="2400" dirty="0" smtClean="0"/>
              <a:t>one '</a:t>
            </a:r>
            <a:r>
              <a:rPr lang="en-US" sz="2400" dirty="0" err="1" smtClean="0"/>
              <a:t>EndOfDay</a:t>
            </a:r>
            <a:r>
              <a:rPr lang="en-US" sz="2400" dirty="0"/>
              <a:t>' Job, but each individual run of the Job must be tracked separately. </a:t>
            </a:r>
            <a:endParaRPr lang="en-US" sz="2400" dirty="0" smtClean="0"/>
          </a:p>
          <a:p>
            <a:r>
              <a:rPr lang="en-US" sz="2400" dirty="0" smtClean="0"/>
              <a:t>In </a:t>
            </a:r>
            <a:r>
              <a:rPr lang="en-US" sz="2400" dirty="0"/>
              <a:t>the case of this job</a:t>
            </a:r>
            <a:r>
              <a:rPr lang="en-US" sz="2400" dirty="0" smtClean="0"/>
              <a:t>, there </a:t>
            </a:r>
            <a:r>
              <a:rPr lang="en-US" sz="2400" dirty="0"/>
              <a:t>will be one logical </a:t>
            </a:r>
            <a:r>
              <a:rPr lang="en-US" sz="2400" dirty="0" smtClean="0"/>
              <a:t>Job Instance </a:t>
            </a:r>
            <a:r>
              <a:rPr lang="en-US" sz="2400" dirty="0"/>
              <a:t>per day</a:t>
            </a:r>
            <a:r>
              <a:rPr lang="en-US" sz="2400" dirty="0" smtClean="0"/>
              <a:t>.\</a:t>
            </a:r>
          </a:p>
          <a:p>
            <a:r>
              <a:rPr lang="en-US" sz="2400" dirty="0">
                <a:solidFill>
                  <a:srgbClr val="FF0000"/>
                </a:solidFill>
              </a:rPr>
              <a:t>For example, there will be a January 1st run, and a January 2nd run. If the January 1st run fails the first time and is run again the next day, it is still the January 1st run.</a:t>
            </a:r>
            <a:endParaRPr lang="en-IN" sz="2400" dirty="0">
              <a:solidFill>
                <a:srgbClr val="FF0000"/>
              </a:solidFill>
            </a:endParaRPr>
          </a:p>
        </p:txBody>
      </p:sp>
    </p:spTree>
    <p:extLst>
      <p:ext uri="{BB962C8B-B14F-4D97-AF65-F5344CB8AC3E}">
        <p14:creationId xmlns:p14="http://schemas.microsoft.com/office/powerpoint/2010/main" val="2414714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Job Instance</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smtClean="0"/>
              <a:t>Each Job Instance </a:t>
            </a:r>
            <a:r>
              <a:rPr lang="en-US" sz="2400" dirty="0"/>
              <a:t>can have multiple </a:t>
            </a:r>
            <a:r>
              <a:rPr lang="en-US" sz="2400" dirty="0" smtClean="0"/>
              <a:t>executions and </a:t>
            </a:r>
            <a:r>
              <a:rPr lang="en-US" sz="2400" dirty="0"/>
              <a:t>only one </a:t>
            </a:r>
            <a:r>
              <a:rPr lang="en-US" sz="2400" dirty="0" smtClean="0"/>
              <a:t>Job Instance </a:t>
            </a:r>
            <a:r>
              <a:rPr lang="en-US" sz="2400" dirty="0"/>
              <a:t>corresponding to </a:t>
            </a:r>
            <a:r>
              <a:rPr lang="en-US" sz="2400" dirty="0" smtClean="0"/>
              <a:t>a particular </a:t>
            </a:r>
            <a:r>
              <a:rPr lang="en-US" sz="2400" dirty="0"/>
              <a:t>Job and identifying </a:t>
            </a:r>
            <a:r>
              <a:rPr lang="en-US" sz="2400" dirty="0" smtClean="0"/>
              <a:t>Job Parameters </a:t>
            </a:r>
            <a:r>
              <a:rPr lang="en-US" sz="2400" dirty="0"/>
              <a:t>can be running at a given time</a:t>
            </a:r>
            <a:r>
              <a:rPr lang="en-US" sz="2400" dirty="0" smtClean="0"/>
              <a:t>.</a:t>
            </a:r>
          </a:p>
          <a:p>
            <a:r>
              <a:rPr lang="en-US" sz="2400" dirty="0"/>
              <a:t>The definition of a </a:t>
            </a:r>
            <a:r>
              <a:rPr lang="en-US" sz="2400" dirty="0" err="1"/>
              <a:t>JobInstance</a:t>
            </a:r>
            <a:r>
              <a:rPr lang="en-US" sz="2400" dirty="0"/>
              <a:t> has absolutely no bearing on the data the will be loaded. </a:t>
            </a:r>
            <a:endParaRPr lang="en-US" sz="2400" dirty="0" smtClean="0"/>
          </a:p>
          <a:p>
            <a:r>
              <a:rPr lang="en-US" sz="2400" dirty="0" smtClean="0"/>
              <a:t>It </a:t>
            </a:r>
            <a:r>
              <a:rPr lang="en-US" sz="2400" dirty="0"/>
              <a:t>is </a:t>
            </a:r>
            <a:r>
              <a:rPr lang="en-US" sz="2400" dirty="0" smtClean="0"/>
              <a:t>entirely up </a:t>
            </a:r>
            <a:r>
              <a:rPr lang="en-US" sz="2400" dirty="0"/>
              <a:t>to the </a:t>
            </a:r>
            <a:r>
              <a:rPr lang="en-US" sz="2400" dirty="0" err="1"/>
              <a:t>ItemReader</a:t>
            </a:r>
            <a:r>
              <a:rPr lang="en-US" sz="2400" dirty="0"/>
              <a:t> implementation used to determine how data will be loaded</a:t>
            </a:r>
            <a:r>
              <a:rPr lang="en-US" sz="2400" dirty="0" smtClean="0"/>
              <a:t>.</a:t>
            </a:r>
          </a:p>
          <a:p>
            <a:endParaRPr lang="en-US" sz="2400" dirty="0">
              <a:solidFill>
                <a:srgbClr val="FF0000"/>
              </a:solidFill>
            </a:endParaRPr>
          </a:p>
          <a:p>
            <a:r>
              <a:rPr lang="en-IN" sz="2400" dirty="0" smtClean="0"/>
              <a:t>Job Instance = Job </a:t>
            </a:r>
            <a:r>
              <a:rPr lang="en-IN" sz="2400" dirty="0"/>
              <a:t>+ identifying </a:t>
            </a:r>
            <a:r>
              <a:rPr lang="en-IN" sz="2400" dirty="0" smtClean="0"/>
              <a:t>Job Parameters</a:t>
            </a:r>
            <a:r>
              <a:rPr lang="en-IN" sz="2400" dirty="0"/>
              <a:t>.</a:t>
            </a:r>
            <a:endParaRPr lang="en-US" sz="2400" dirty="0">
              <a:solidFill>
                <a:srgbClr val="FF0000"/>
              </a:solidFill>
            </a:endParaRPr>
          </a:p>
          <a:p>
            <a:endParaRPr lang="en-IN" sz="2400" dirty="0">
              <a:solidFill>
                <a:srgbClr val="FF0000"/>
              </a:solidFill>
            </a:endParaRPr>
          </a:p>
        </p:txBody>
      </p:sp>
    </p:spTree>
    <p:extLst>
      <p:ext uri="{BB962C8B-B14F-4D97-AF65-F5344CB8AC3E}">
        <p14:creationId xmlns:p14="http://schemas.microsoft.com/office/powerpoint/2010/main" val="170982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JobParameters</a:t>
            </a:r>
            <a:endParaRPr lang="en-IN" dirty="0"/>
          </a:p>
        </p:txBody>
      </p:sp>
      <p:sp>
        <p:nvSpPr>
          <p:cNvPr id="3" name="Content Placeholder 2"/>
          <p:cNvSpPr>
            <a:spLocks noGrp="1"/>
          </p:cNvSpPr>
          <p:nvPr>
            <p:ph idx="1"/>
          </p:nvPr>
        </p:nvSpPr>
        <p:spPr>
          <a:xfrm>
            <a:off x="1097280" y="1845734"/>
            <a:ext cx="10058400" cy="998050"/>
          </a:xfrm>
        </p:spPr>
        <p:txBody>
          <a:bodyPr>
            <a:normAutofit/>
          </a:bodyPr>
          <a:lstStyle/>
          <a:p>
            <a:r>
              <a:rPr lang="en-IN" sz="2400" dirty="0" smtClean="0"/>
              <a:t>Job Parameters </a:t>
            </a:r>
            <a:r>
              <a:rPr lang="en-IN" sz="2400" dirty="0"/>
              <a:t>is </a:t>
            </a:r>
            <a:r>
              <a:rPr lang="en-IN" sz="2400" dirty="0" smtClean="0"/>
              <a:t>a </a:t>
            </a:r>
            <a:r>
              <a:rPr lang="en-US" sz="2400" dirty="0" smtClean="0"/>
              <a:t>set </a:t>
            </a:r>
            <a:r>
              <a:rPr lang="en-US" sz="2400" dirty="0"/>
              <a:t>of parameters used to start a batch job</a:t>
            </a:r>
            <a:r>
              <a:rPr lang="en-US" sz="2400" dirty="0" smtClean="0"/>
              <a:t>.</a:t>
            </a:r>
          </a:p>
          <a:p>
            <a:r>
              <a:rPr lang="en-US" sz="2400" dirty="0" smtClean="0"/>
              <a:t>They </a:t>
            </a:r>
            <a:r>
              <a:rPr lang="en-US" sz="2400" dirty="0"/>
              <a:t>can be used for identification or even as </a:t>
            </a:r>
            <a:r>
              <a:rPr lang="en-US" sz="2400" dirty="0" smtClean="0"/>
              <a:t>reference </a:t>
            </a:r>
            <a:r>
              <a:rPr lang="en-IN" sz="2400" dirty="0" smtClean="0"/>
              <a:t>data </a:t>
            </a:r>
            <a:r>
              <a:rPr lang="en-IN" sz="2400" dirty="0"/>
              <a:t>during the run</a:t>
            </a:r>
            <a:r>
              <a:rPr lang="en-IN" sz="2400" dirty="0" smtClean="0"/>
              <a:t>:</a:t>
            </a:r>
            <a:endParaRPr lang="en-IN" sz="2400" dirty="0"/>
          </a:p>
        </p:txBody>
      </p:sp>
      <p:pic>
        <p:nvPicPr>
          <p:cNvPr id="4" name="Picture 3"/>
          <p:cNvPicPr>
            <a:picLocks noChangeAspect="1"/>
          </p:cNvPicPr>
          <p:nvPr/>
        </p:nvPicPr>
        <p:blipFill>
          <a:blip r:embed="rId2"/>
          <a:stretch>
            <a:fillRect/>
          </a:stretch>
        </p:blipFill>
        <p:spPr>
          <a:xfrm>
            <a:off x="2839031" y="2843784"/>
            <a:ext cx="5649881" cy="2926080"/>
          </a:xfrm>
          <a:prstGeom prst="rect">
            <a:avLst/>
          </a:prstGeom>
        </p:spPr>
      </p:pic>
    </p:spTree>
    <p:extLst>
      <p:ext uri="{BB962C8B-B14F-4D97-AF65-F5344CB8AC3E}">
        <p14:creationId xmlns:p14="http://schemas.microsoft.com/office/powerpoint/2010/main" val="852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Batch Job?</a:t>
            </a:r>
            <a:br>
              <a:rPr lang="en-US" b="1" dirty="0"/>
            </a:br>
            <a:endParaRPr lang="en-IN" dirty="0"/>
          </a:p>
        </p:txBody>
      </p:sp>
      <p:sp>
        <p:nvSpPr>
          <p:cNvPr id="5" name="Content Placeholder 4"/>
          <p:cNvSpPr>
            <a:spLocks noGrp="1"/>
          </p:cNvSpPr>
          <p:nvPr>
            <p:ph idx="1"/>
          </p:nvPr>
        </p:nvSpPr>
        <p:spPr/>
        <p:txBody>
          <a:bodyPr>
            <a:normAutofit/>
          </a:bodyPr>
          <a:lstStyle/>
          <a:p>
            <a:r>
              <a:rPr lang="en-US" sz="2800" dirty="0"/>
              <a:t>A batch job is a computer program or set of programs processed in batch mode. </a:t>
            </a:r>
            <a:endParaRPr lang="en-US" sz="2800" dirty="0" smtClean="0"/>
          </a:p>
          <a:p>
            <a:r>
              <a:rPr lang="en-US" sz="2800" dirty="0" smtClean="0"/>
              <a:t>This </a:t>
            </a:r>
            <a:r>
              <a:rPr lang="en-US" sz="2800" dirty="0"/>
              <a:t>means that a sequence of commands to be executed by the operating system is listed in a file (often called a batch file, command file, or shell script) and submitted for execution as a single unit.</a:t>
            </a:r>
            <a:endParaRPr lang="en-IN" sz="2800" dirty="0"/>
          </a:p>
        </p:txBody>
      </p:sp>
    </p:spTree>
    <p:extLst>
      <p:ext uri="{BB962C8B-B14F-4D97-AF65-F5344CB8AC3E}">
        <p14:creationId xmlns:p14="http://schemas.microsoft.com/office/powerpoint/2010/main" val="3169725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Job Execution</a:t>
            </a:r>
            <a:endParaRPr lang="en-IN" dirty="0"/>
          </a:p>
        </p:txBody>
      </p:sp>
      <p:sp>
        <p:nvSpPr>
          <p:cNvPr id="3" name="Content Placeholder 2"/>
          <p:cNvSpPr>
            <a:spLocks noGrp="1"/>
          </p:cNvSpPr>
          <p:nvPr>
            <p:ph idx="1"/>
          </p:nvPr>
        </p:nvSpPr>
        <p:spPr/>
        <p:txBody>
          <a:bodyPr>
            <a:normAutofit/>
          </a:bodyPr>
          <a:lstStyle/>
          <a:p>
            <a:r>
              <a:rPr lang="en-US" sz="2400" dirty="0"/>
              <a:t>A </a:t>
            </a:r>
            <a:r>
              <a:rPr lang="en-US" sz="2400" dirty="0" smtClean="0"/>
              <a:t>Job Execution </a:t>
            </a:r>
            <a:r>
              <a:rPr lang="en-US" sz="2400" dirty="0"/>
              <a:t>refers to the technical concept of a single attempt to run a Job. </a:t>
            </a:r>
            <a:endParaRPr lang="en-US" sz="2400" dirty="0" smtClean="0"/>
          </a:p>
          <a:p>
            <a:r>
              <a:rPr lang="en-US" sz="2400" dirty="0" smtClean="0"/>
              <a:t>An </a:t>
            </a:r>
            <a:r>
              <a:rPr lang="en-US" sz="2400" dirty="0"/>
              <a:t>execution may </a:t>
            </a:r>
            <a:r>
              <a:rPr lang="en-US" sz="2400" dirty="0" smtClean="0"/>
              <a:t>end in </a:t>
            </a:r>
            <a:r>
              <a:rPr lang="en-US" sz="2400" dirty="0"/>
              <a:t>failure or success, but the </a:t>
            </a:r>
            <a:r>
              <a:rPr lang="en-US" sz="2400" dirty="0" smtClean="0"/>
              <a:t>Job Instance </a:t>
            </a:r>
            <a:r>
              <a:rPr lang="en-US" sz="2400" dirty="0"/>
              <a:t>corresponding to a given execution will not be </a:t>
            </a:r>
            <a:r>
              <a:rPr lang="en-US" sz="2400" dirty="0" smtClean="0"/>
              <a:t>considered complete </a:t>
            </a:r>
            <a:r>
              <a:rPr lang="en-US" sz="2400" dirty="0"/>
              <a:t>unless the execution completes successfully.</a:t>
            </a:r>
            <a:endParaRPr lang="en-IN" sz="2400" dirty="0"/>
          </a:p>
        </p:txBody>
      </p:sp>
    </p:spTree>
    <p:extLst>
      <p:ext uri="{BB962C8B-B14F-4D97-AF65-F5344CB8AC3E}">
        <p14:creationId xmlns:p14="http://schemas.microsoft.com/office/powerpoint/2010/main" val="4150532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Job Instance and Job Execution</a:t>
            </a:r>
            <a:endParaRPr lang="en-IN" dirty="0"/>
          </a:p>
        </p:txBody>
      </p:sp>
      <p:sp>
        <p:nvSpPr>
          <p:cNvPr id="3" name="Content Placeholder 2"/>
          <p:cNvSpPr>
            <a:spLocks noGrp="1"/>
          </p:cNvSpPr>
          <p:nvPr>
            <p:ph idx="1"/>
          </p:nvPr>
        </p:nvSpPr>
        <p:spPr/>
        <p:txBody>
          <a:bodyPr>
            <a:normAutofit/>
          </a:bodyPr>
          <a:lstStyle/>
          <a:p>
            <a:r>
              <a:rPr lang="en-US" sz="2400" dirty="0"/>
              <a:t>A Job defines what a job is and how it is to be executed, and </a:t>
            </a:r>
            <a:r>
              <a:rPr lang="en-US" sz="2400" dirty="0" smtClean="0"/>
              <a:t>Job Instance </a:t>
            </a:r>
            <a:r>
              <a:rPr lang="en-US" sz="2400" dirty="0"/>
              <a:t>is a purely </a:t>
            </a:r>
            <a:r>
              <a:rPr lang="en-US" sz="2400" dirty="0" smtClean="0"/>
              <a:t>organizational object </a:t>
            </a:r>
            <a:r>
              <a:rPr lang="en-US" sz="2400" dirty="0"/>
              <a:t>to group executions together, primarily to enable correct restart semantics</a:t>
            </a:r>
            <a:r>
              <a:rPr lang="en-US" sz="2400" dirty="0" smtClean="0"/>
              <a:t>.</a:t>
            </a:r>
          </a:p>
          <a:p>
            <a:r>
              <a:rPr lang="en-IN" sz="2400" dirty="0"/>
              <a:t>A </a:t>
            </a:r>
            <a:r>
              <a:rPr lang="en-IN" sz="2400" dirty="0" smtClean="0"/>
              <a:t>Job Execution,  </a:t>
            </a:r>
            <a:r>
              <a:rPr lang="en-US" sz="2400" dirty="0" smtClean="0"/>
              <a:t>however</a:t>
            </a:r>
            <a:r>
              <a:rPr lang="en-US" sz="2400" dirty="0"/>
              <a:t>, is the primary storage mechanism for what actually happened during a run, and as </a:t>
            </a:r>
            <a:r>
              <a:rPr lang="en-US" sz="2400" dirty="0" smtClean="0"/>
              <a:t>such contains </a:t>
            </a:r>
            <a:r>
              <a:rPr lang="en-US" sz="2400" dirty="0"/>
              <a:t>many more properties that must be controlled and persisted:</a:t>
            </a:r>
            <a:endParaRPr lang="en-IN" sz="2400" dirty="0"/>
          </a:p>
        </p:txBody>
      </p:sp>
    </p:spTree>
    <p:extLst>
      <p:ext uri="{BB962C8B-B14F-4D97-AF65-F5344CB8AC3E}">
        <p14:creationId xmlns:p14="http://schemas.microsoft.com/office/powerpoint/2010/main" val="2961159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Execution Properties</a:t>
            </a:r>
            <a:endParaRPr lang="en-IN" dirty="0"/>
          </a:p>
        </p:txBody>
      </p:sp>
      <p:pic>
        <p:nvPicPr>
          <p:cNvPr id="5" name="Picture 4"/>
          <p:cNvPicPr>
            <a:picLocks noChangeAspect="1"/>
          </p:cNvPicPr>
          <p:nvPr/>
        </p:nvPicPr>
        <p:blipFill>
          <a:blip r:embed="rId2"/>
          <a:stretch>
            <a:fillRect/>
          </a:stretch>
        </p:blipFill>
        <p:spPr>
          <a:xfrm>
            <a:off x="1263911" y="2071144"/>
            <a:ext cx="9712338" cy="3689575"/>
          </a:xfrm>
          <a:prstGeom prst="rect">
            <a:avLst/>
          </a:prstGeom>
        </p:spPr>
      </p:pic>
    </p:spTree>
    <p:extLst>
      <p:ext uri="{BB962C8B-B14F-4D97-AF65-F5344CB8AC3E}">
        <p14:creationId xmlns:p14="http://schemas.microsoft.com/office/powerpoint/2010/main" val="1487530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Execution Properties</a:t>
            </a:r>
            <a:endParaRPr lang="en-IN" dirty="0"/>
          </a:p>
        </p:txBody>
      </p:sp>
      <p:pic>
        <p:nvPicPr>
          <p:cNvPr id="3" name="Picture 2"/>
          <p:cNvPicPr>
            <a:picLocks noChangeAspect="1"/>
          </p:cNvPicPr>
          <p:nvPr/>
        </p:nvPicPr>
        <p:blipFill>
          <a:blip r:embed="rId2"/>
          <a:stretch>
            <a:fillRect/>
          </a:stretch>
        </p:blipFill>
        <p:spPr>
          <a:xfrm>
            <a:off x="1386047" y="2525420"/>
            <a:ext cx="9668466" cy="3253588"/>
          </a:xfrm>
          <a:prstGeom prst="rect">
            <a:avLst/>
          </a:prstGeom>
        </p:spPr>
      </p:pic>
    </p:spTree>
    <p:extLst>
      <p:ext uri="{BB962C8B-B14F-4D97-AF65-F5344CB8AC3E}">
        <p14:creationId xmlns:p14="http://schemas.microsoft.com/office/powerpoint/2010/main" val="330689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a:t>
            </a:r>
            <a:endParaRPr lang="en-IN" dirty="0"/>
          </a:p>
        </p:txBody>
      </p:sp>
      <p:sp>
        <p:nvSpPr>
          <p:cNvPr id="3" name="Content Placeholder 2"/>
          <p:cNvSpPr>
            <a:spLocks noGrp="1"/>
          </p:cNvSpPr>
          <p:nvPr>
            <p:ph idx="1"/>
          </p:nvPr>
        </p:nvSpPr>
        <p:spPr/>
        <p:txBody>
          <a:bodyPr>
            <a:normAutofit/>
          </a:bodyPr>
          <a:lstStyle/>
          <a:p>
            <a:r>
              <a:rPr lang="en-US" sz="2400" dirty="0"/>
              <a:t>A Step is a domain object that encapsulates an independent, sequential phase of a batch job. </a:t>
            </a:r>
            <a:endParaRPr lang="en-US" sz="2400" dirty="0" smtClean="0"/>
          </a:p>
          <a:p>
            <a:r>
              <a:rPr lang="en-US" sz="2400" dirty="0" smtClean="0"/>
              <a:t>Therefore, every </a:t>
            </a:r>
            <a:r>
              <a:rPr lang="en-US" sz="2400" dirty="0"/>
              <a:t>Job is composed entirely of one or more steps. </a:t>
            </a:r>
            <a:endParaRPr lang="en-US" sz="2400" dirty="0" smtClean="0"/>
          </a:p>
          <a:p>
            <a:r>
              <a:rPr lang="en-US" sz="2400" dirty="0" smtClean="0"/>
              <a:t>A </a:t>
            </a:r>
            <a:r>
              <a:rPr lang="en-US" sz="2400" dirty="0"/>
              <a:t>Step contains all of the information </a:t>
            </a:r>
            <a:r>
              <a:rPr lang="en-US" sz="2400" dirty="0" smtClean="0"/>
              <a:t>necessary to </a:t>
            </a:r>
            <a:r>
              <a:rPr lang="en-US" sz="2400" dirty="0"/>
              <a:t>define and control the actual batch processing. </a:t>
            </a:r>
            <a:endParaRPr lang="en-US" sz="2400" dirty="0" smtClean="0"/>
          </a:p>
          <a:p>
            <a:r>
              <a:rPr lang="en-US" sz="2400" dirty="0" smtClean="0"/>
              <a:t>This </a:t>
            </a:r>
            <a:r>
              <a:rPr lang="en-US" sz="2400" dirty="0"/>
              <a:t>is a necessarily vague description because </a:t>
            </a:r>
            <a:r>
              <a:rPr lang="en-US" sz="2400" dirty="0" smtClean="0"/>
              <a:t>the contents </a:t>
            </a:r>
            <a:r>
              <a:rPr lang="en-US" sz="2400" dirty="0"/>
              <a:t>of any given Step are at the discretion of the developer writing a Job</a:t>
            </a:r>
            <a:r>
              <a:rPr lang="en-US" sz="2400" dirty="0" smtClean="0"/>
              <a:t>.</a:t>
            </a:r>
          </a:p>
          <a:p>
            <a:r>
              <a:rPr lang="en-US" sz="2400" dirty="0" smtClean="0"/>
              <a:t> </a:t>
            </a:r>
            <a:r>
              <a:rPr lang="en-US" sz="2400" dirty="0"/>
              <a:t>A Step can be as </a:t>
            </a:r>
            <a:r>
              <a:rPr lang="en-US" sz="2400" dirty="0" smtClean="0"/>
              <a:t>simple or </a:t>
            </a:r>
            <a:r>
              <a:rPr lang="en-US" sz="2400" dirty="0"/>
              <a:t>complex as the developer desires.</a:t>
            </a:r>
            <a:endParaRPr lang="en-IN" sz="2400" dirty="0"/>
          </a:p>
        </p:txBody>
      </p:sp>
    </p:spTree>
    <p:extLst>
      <p:ext uri="{BB962C8B-B14F-4D97-AF65-F5344CB8AC3E}">
        <p14:creationId xmlns:p14="http://schemas.microsoft.com/office/powerpoint/2010/main" val="2523770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a:t>
            </a:r>
            <a:endParaRPr lang="en-IN" dirty="0"/>
          </a:p>
        </p:txBody>
      </p:sp>
      <p:sp>
        <p:nvSpPr>
          <p:cNvPr id="3" name="Content Placeholder 2"/>
          <p:cNvSpPr>
            <a:spLocks noGrp="1"/>
          </p:cNvSpPr>
          <p:nvPr>
            <p:ph idx="1"/>
          </p:nvPr>
        </p:nvSpPr>
        <p:spPr/>
        <p:txBody>
          <a:bodyPr>
            <a:normAutofit/>
          </a:bodyPr>
          <a:lstStyle/>
          <a:p>
            <a:r>
              <a:rPr lang="en-US" sz="2400" dirty="0"/>
              <a:t>A simple Step might load data from a file into the database</a:t>
            </a:r>
            <a:r>
              <a:rPr lang="en-US" sz="2400" dirty="0" smtClean="0"/>
              <a:t>, requiring little or no code.</a:t>
            </a:r>
          </a:p>
          <a:p>
            <a:r>
              <a:rPr lang="en-US" sz="2400" dirty="0" smtClean="0"/>
              <a:t>A </a:t>
            </a:r>
            <a:r>
              <a:rPr lang="en-US" sz="2400" dirty="0"/>
              <a:t>more complex Step may </a:t>
            </a:r>
            <a:r>
              <a:rPr lang="en-US" sz="2400" dirty="0" smtClean="0"/>
              <a:t>have complicated </a:t>
            </a:r>
            <a:r>
              <a:rPr lang="en-US" sz="2400" dirty="0"/>
              <a:t>business rules that are applied as part of the processing. </a:t>
            </a:r>
            <a:endParaRPr lang="en-US" sz="2400" dirty="0" smtClean="0"/>
          </a:p>
          <a:p>
            <a:r>
              <a:rPr lang="en-US" sz="2400" dirty="0" smtClean="0"/>
              <a:t>As </a:t>
            </a:r>
            <a:r>
              <a:rPr lang="en-US" sz="2400" dirty="0"/>
              <a:t>with Job, a Step has </a:t>
            </a:r>
            <a:r>
              <a:rPr lang="en-US" sz="2400" dirty="0" smtClean="0"/>
              <a:t>an individual Step Execution </a:t>
            </a:r>
            <a:r>
              <a:rPr lang="en-US" sz="2400" dirty="0"/>
              <a:t>that corresponds with a unique </a:t>
            </a:r>
            <a:r>
              <a:rPr lang="en-US" sz="2400" dirty="0" smtClean="0"/>
              <a:t>Job Execution</a:t>
            </a:r>
            <a:r>
              <a:rPr lang="en-US" sz="2400" dirty="0"/>
              <a:t>:</a:t>
            </a:r>
            <a:endParaRPr lang="en-IN" sz="2400" dirty="0"/>
          </a:p>
        </p:txBody>
      </p:sp>
    </p:spTree>
    <p:extLst>
      <p:ext uri="{BB962C8B-B14F-4D97-AF65-F5344CB8AC3E}">
        <p14:creationId xmlns:p14="http://schemas.microsoft.com/office/powerpoint/2010/main" val="2132634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a:t>
            </a:r>
            <a:endParaRPr lang="en-IN" dirty="0"/>
          </a:p>
        </p:txBody>
      </p:sp>
      <p:pic>
        <p:nvPicPr>
          <p:cNvPr id="5" name="Picture 4"/>
          <p:cNvPicPr>
            <a:picLocks noChangeAspect="1"/>
          </p:cNvPicPr>
          <p:nvPr/>
        </p:nvPicPr>
        <p:blipFill>
          <a:blip r:embed="rId2"/>
          <a:stretch>
            <a:fillRect/>
          </a:stretch>
        </p:blipFill>
        <p:spPr>
          <a:xfrm>
            <a:off x="3426144" y="2098842"/>
            <a:ext cx="5400672" cy="3970727"/>
          </a:xfrm>
          <a:prstGeom prst="rect">
            <a:avLst/>
          </a:prstGeom>
        </p:spPr>
      </p:pic>
    </p:spTree>
    <p:extLst>
      <p:ext uri="{BB962C8B-B14F-4D97-AF65-F5344CB8AC3E}">
        <p14:creationId xmlns:p14="http://schemas.microsoft.com/office/powerpoint/2010/main" val="1125883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Execution</a:t>
            </a:r>
            <a:endParaRPr lang="en-IN" dirty="0"/>
          </a:p>
        </p:txBody>
      </p:sp>
      <p:sp>
        <p:nvSpPr>
          <p:cNvPr id="3" name="Content Placeholder 2"/>
          <p:cNvSpPr>
            <a:spLocks noGrp="1"/>
          </p:cNvSpPr>
          <p:nvPr>
            <p:ph idx="1"/>
          </p:nvPr>
        </p:nvSpPr>
        <p:spPr/>
        <p:txBody>
          <a:bodyPr>
            <a:normAutofit/>
          </a:bodyPr>
          <a:lstStyle/>
          <a:p>
            <a:r>
              <a:rPr lang="en-US" sz="2400" dirty="0"/>
              <a:t>A </a:t>
            </a:r>
            <a:r>
              <a:rPr lang="en-US" sz="2400" dirty="0" smtClean="0"/>
              <a:t>Step Execution </a:t>
            </a:r>
            <a:r>
              <a:rPr lang="en-US" sz="2400" dirty="0"/>
              <a:t>represents a single attempt to execute a Step. </a:t>
            </a:r>
            <a:endParaRPr lang="en-US" sz="2400" dirty="0" smtClean="0"/>
          </a:p>
          <a:p>
            <a:r>
              <a:rPr lang="en-US" sz="2400" dirty="0" smtClean="0"/>
              <a:t>A </a:t>
            </a:r>
            <a:r>
              <a:rPr lang="en-US" sz="2400" dirty="0"/>
              <a:t>new </a:t>
            </a:r>
            <a:r>
              <a:rPr lang="en-US" sz="2400" dirty="0" smtClean="0"/>
              <a:t>Step Execution </a:t>
            </a:r>
            <a:r>
              <a:rPr lang="en-US" sz="2400" dirty="0"/>
              <a:t>will </a:t>
            </a:r>
            <a:r>
              <a:rPr lang="en-US" sz="2400" dirty="0" smtClean="0"/>
              <a:t>be created </a:t>
            </a:r>
            <a:r>
              <a:rPr lang="en-US" sz="2400" dirty="0"/>
              <a:t>each time a Step is run, similar to </a:t>
            </a:r>
            <a:r>
              <a:rPr lang="en-US" sz="2400" dirty="0" smtClean="0"/>
              <a:t>Job Execution</a:t>
            </a:r>
            <a:r>
              <a:rPr lang="en-US" sz="2400" dirty="0"/>
              <a:t>. </a:t>
            </a:r>
            <a:endParaRPr lang="en-US" sz="2400" dirty="0" smtClean="0"/>
          </a:p>
          <a:p>
            <a:r>
              <a:rPr lang="en-US" sz="2400" dirty="0" smtClean="0"/>
              <a:t>However</a:t>
            </a:r>
            <a:r>
              <a:rPr lang="en-US" sz="2400" dirty="0"/>
              <a:t>, if a step fails to execute </a:t>
            </a:r>
            <a:r>
              <a:rPr lang="en-US" sz="2400" dirty="0" smtClean="0"/>
              <a:t>because the </a:t>
            </a:r>
            <a:r>
              <a:rPr lang="en-US" sz="2400" dirty="0"/>
              <a:t>step before it fails, there will be no execution persisted for it. </a:t>
            </a:r>
            <a:endParaRPr lang="en-US" sz="2400" dirty="0" smtClean="0"/>
          </a:p>
          <a:p>
            <a:r>
              <a:rPr lang="en-US" sz="2400" dirty="0" smtClean="0"/>
              <a:t>A Step Execution </a:t>
            </a:r>
            <a:r>
              <a:rPr lang="en-US" sz="2400" dirty="0"/>
              <a:t>will only be </a:t>
            </a:r>
            <a:r>
              <a:rPr lang="en-US" sz="2400" dirty="0" smtClean="0"/>
              <a:t>created when </a:t>
            </a:r>
            <a:r>
              <a:rPr lang="en-US" sz="2400" dirty="0"/>
              <a:t>its Step is actually started.</a:t>
            </a:r>
            <a:endParaRPr lang="en-IN" sz="2400" dirty="0"/>
          </a:p>
        </p:txBody>
      </p:sp>
    </p:spTree>
    <p:extLst>
      <p:ext uri="{BB962C8B-B14F-4D97-AF65-F5344CB8AC3E}">
        <p14:creationId xmlns:p14="http://schemas.microsoft.com/office/powerpoint/2010/main" val="1589514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Step Execution</a:t>
            </a:r>
            <a:endParaRPr lang="en-IN" dirty="0"/>
          </a:p>
        </p:txBody>
      </p:sp>
      <p:sp>
        <p:nvSpPr>
          <p:cNvPr id="3" name="Content Placeholder 2"/>
          <p:cNvSpPr>
            <a:spLocks noGrp="1"/>
          </p:cNvSpPr>
          <p:nvPr>
            <p:ph idx="1"/>
          </p:nvPr>
        </p:nvSpPr>
        <p:spPr/>
        <p:txBody>
          <a:bodyPr>
            <a:normAutofit/>
          </a:bodyPr>
          <a:lstStyle/>
          <a:p>
            <a:r>
              <a:rPr lang="en-US" sz="2400" dirty="0"/>
              <a:t>Step executions are represented by objects of the </a:t>
            </a:r>
            <a:r>
              <a:rPr lang="en-US" sz="2400" dirty="0" smtClean="0"/>
              <a:t>Step Execution </a:t>
            </a:r>
            <a:r>
              <a:rPr lang="en-US" sz="2400" dirty="0"/>
              <a:t>class. </a:t>
            </a:r>
            <a:endParaRPr lang="en-US" sz="2400" dirty="0" smtClean="0"/>
          </a:p>
          <a:p>
            <a:r>
              <a:rPr lang="en-US" sz="2400" dirty="0" smtClean="0"/>
              <a:t>Each </a:t>
            </a:r>
            <a:r>
              <a:rPr lang="en-US" sz="2400" dirty="0"/>
              <a:t>execution </a:t>
            </a:r>
            <a:r>
              <a:rPr lang="en-US" sz="2400" dirty="0" smtClean="0"/>
              <a:t>contains a </a:t>
            </a:r>
            <a:r>
              <a:rPr lang="en-US" sz="2400" dirty="0"/>
              <a:t>reference to its corresponding step and </a:t>
            </a:r>
            <a:r>
              <a:rPr lang="en-US" sz="2400" dirty="0" smtClean="0"/>
              <a:t>Job Execution</a:t>
            </a:r>
            <a:r>
              <a:rPr lang="en-US" sz="2400" dirty="0"/>
              <a:t>, and transaction related data such </a:t>
            </a:r>
            <a:r>
              <a:rPr lang="en-US" sz="2400" dirty="0" smtClean="0"/>
              <a:t>as commit </a:t>
            </a:r>
            <a:r>
              <a:rPr lang="en-US" sz="2400" dirty="0"/>
              <a:t>and rollback count and start and end times. </a:t>
            </a:r>
            <a:endParaRPr lang="en-US" sz="2400" dirty="0" smtClean="0"/>
          </a:p>
          <a:p>
            <a:r>
              <a:rPr lang="en-US" sz="2400" dirty="0" smtClean="0"/>
              <a:t>Additionally</a:t>
            </a:r>
            <a:r>
              <a:rPr lang="en-US" sz="2400" dirty="0"/>
              <a:t>, each step execution will </a:t>
            </a:r>
            <a:r>
              <a:rPr lang="en-US" sz="2400" dirty="0" smtClean="0"/>
              <a:t>contain an Execution Context</a:t>
            </a:r>
            <a:r>
              <a:rPr lang="en-US" sz="2400" dirty="0"/>
              <a:t>, which contains any data a developer needs persisted across batch runs</a:t>
            </a:r>
            <a:r>
              <a:rPr lang="en-US" sz="2400" dirty="0" smtClean="0"/>
              <a:t>, such </a:t>
            </a:r>
            <a:r>
              <a:rPr lang="en-US" sz="2400" dirty="0"/>
              <a:t>as statistics or state information needed to restart.</a:t>
            </a:r>
            <a:endParaRPr lang="en-IN" sz="2400" dirty="0"/>
          </a:p>
        </p:txBody>
      </p:sp>
    </p:spTree>
    <p:extLst>
      <p:ext uri="{BB962C8B-B14F-4D97-AF65-F5344CB8AC3E}">
        <p14:creationId xmlns:p14="http://schemas.microsoft.com/office/powerpoint/2010/main" val="994440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Execution Properties</a:t>
            </a:r>
            <a:endParaRPr lang="en-IN" dirty="0"/>
          </a:p>
        </p:txBody>
      </p:sp>
      <p:pic>
        <p:nvPicPr>
          <p:cNvPr id="4" name="Picture 3"/>
          <p:cNvPicPr>
            <a:picLocks noChangeAspect="1"/>
          </p:cNvPicPr>
          <p:nvPr/>
        </p:nvPicPr>
        <p:blipFill>
          <a:blip r:embed="rId2"/>
          <a:stretch>
            <a:fillRect/>
          </a:stretch>
        </p:blipFill>
        <p:spPr>
          <a:xfrm>
            <a:off x="1097280" y="1950690"/>
            <a:ext cx="10058400" cy="4255067"/>
          </a:xfrm>
          <a:prstGeom prst="rect">
            <a:avLst/>
          </a:prstGeom>
        </p:spPr>
      </p:pic>
    </p:spTree>
    <p:extLst>
      <p:ext uri="{BB962C8B-B14F-4D97-AF65-F5344CB8AC3E}">
        <p14:creationId xmlns:p14="http://schemas.microsoft.com/office/powerpoint/2010/main" val="145522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Batch Job?</a:t>
            </a:r>
            <a:br>
              <a:rPr lang="en-US" b="1" dirty="0"/>
            </a:br>
            <a:endParaRPr lang="en-IN" dirty="0"/>
          </a:p>
        </p:txBody>
      </p:sp>
      <p:pic>
        <p:nvPicPr>
          <p:cNvPr id="1026" name="Picture 2" descr="simplebatchj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72" y="2451544"/>
            <a:ext cx="10324104" cy="202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06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Execution Properties</a:t>
            </a:r>
            <a:endParaRPr lang="en-IN" dirty="0"/>
          </a:p>
        </p:txBody>
      </p:sp>
      <p:pic>
        <p:nvPicPr>
          <p:cNvPr id="3" name="Picture 2"/>
          <p:cNvPicPr>
            <a:picLocks noChangeAspect="1"/>
          </p:cNvPicPr>
          <p:nvPr/>
        </p:nvPicPr>
        <p:blipFill>
          <a:blip r:embed="rId2"/>
          <a:stretch>
            <a:fillRect/>
          </a:stretch>
        </p:blipFill>
        <p:spPr>
          <a:xfrm>
            <a:off x="1189127" y="2009506"/>
            <a:ext cx="9966553" cy="4226306"/>
          </a:xfrm>
          <a:prstGeom prst="rect">
            <a:avLst/>
          </a:prstGeom>
        </p:spPr>
      </p:pic>
    </p:spTree>
    <p:extLst>
      <p:ext uri="{BB962C8B-B14F-4D97-AF65-F5344CB8AC3E}">
        <p14:creationId xmlns:p14="http://schemas.microsoft.com/office/powerpoint/2010/main" val="45386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Execution Context</a:t>
            </a:r>
            <a:endParaRPr lang="en-IN" dirty="0"/>
          </a:p>
        </p:txBody>
      </p:sp>
      <p:sp>
        <p:nvSpPr>
          <p:cNvPr id="3" name="Content Placeholder 2"/>
          <p:cNvSpPr>
            <a:spLocks noGrp="1"/>
          </p:cNvSpPr>
          <p:nvPr>
            <p:ph idx="1"/>
          </p:nvPr>
        </p:nvSpPr>
        <p:spPr/>
        <p:txBody>
          <a:bodyPr>
            <a:normAutofit/>
          </a:bodyPr>
          <a:lstStyle/>
          <a:p>
            <a:r>
              <a:rPr lang="en-US" dirty="0"/>
              <a:t>An </a:t>
            </a:r>
            <a:r>
              <a:rPr lang="en-US" dirty="0" smtClean="0"/>
              <a:t>Execution Context </a:t>
            </a:r>
            <a:r>
              <a:rPr lang="en-US" dirty="0"/>
              <a:t>represents a collection of key/value pairs that are persisted and controlled</a:t>
            </a:r>
          </a:p>
          <a:p>
            <a:r>
              <a:rPr lang="en-US" dirty="0"/>
              <a:t>by the framework in order to allow developers a place to store persistent state that is scoped to </a:t>
            </a:r>
            <a:endParaRPr lang="en-US" dirty="0" smtClean="0"/>
          </a:p>
          <a:p>
            <a:r>
              <a:rPr lang="en-US" dirty="0" smtClean="0"/>
              <a:t>a </a:t>
            </a:r>
            <a:r>
              <a:rPr lang="en-US" dirty="0" err="1" smtClean="0"/>
              <a:t>StepExecution</a:t>
            </a:r>
            <a:r>
              <a:rPr lang="en-US" dirty="0" smtClean="0"/>
              <a:t> </a:t>
            </a:r>
            <a:r>
              <a:rPr lang="en-US" dirty="0"/>
              <a:t>or </a:t>
            </a:r>
            <a:r>
              <a:rPr lang="en-US" dirty="0" err="1"/>
              <a:t>JobExecution</a:t>
            </a:r>
            <a:r>
              <a:rPr lang="en-US" dirty="0"/>
              <a:t>. </a:t>
            </a:r>
            <a:endParaRPr lang="en-US" dirty="0" smtClean="0"/>
          </a:p>
          <a:p>
            <a:r>
              <a:rPr lang="en-US" dirty="0" smtClean="0"/>
              <a:t>For </a:t>
            </a:r>
            <a:r>
              <a:rPr lang="en-US" dirty="0"/>
              <a:t>those familiar with Quartz, it is very similar to </a:t>
            </a:r>
            <a:r>
              <a:rPr lang="en-US" dirty="0" err="1"/>
              <a:t>JobDataMap</a:t>
            </a:r>
            <a:r>
              <a:rPr lang="en-US" dirty="0"/>
              <a:t>.</a:t>
            </a:r>
          </a:p>
          <a:p>
            <a:r>
              <a:rPr lang="en-US" dirty="0"/>
              <a:t>The best usage example is to facilitate restart. Using flat file input as an example, while </a:t>
            </a:r>
            <a:r>
              <a:rPr lang="en-US" dirty="0" smtClean="0"/>
              <a:t>processing individual </a:t>
            </a:r>
            <a:r>
              <a:rPr lang="en-US" dirty="0"/>
              <a:t>lines, the framework periodically persists the </a:t>
            </a:r>
            <a:r>
              <a:rPr lang="en-US" dirty="0" smtClean="0"/>
              <a:t>Execution Context </a:t>
            </a:r>
            <a:r>
              <a:rPr lang="en-US" dirty="0"/>
              <a:t>at commit points. </a:t>
            </a:r>
            <a:endParaRPr lang="en-US" dirty="0" smtClean="0"/>
          </a:p>
          <a:p>
            <a:r>
              <a:rPr lang="en-US" dirty="0" smtClean="0"/>
              <a:t>This allows </a:t>
            </a:r>
            <a:r>
              <a:rPr lang="en-US" dirty="0"/>
              <a:t>the </a:t>
            </a:r>
            <a:r>
              <a:rPr lang="en-US" dirty="0" smtClean="0"/>
              <a:t>Item Reader </a:t>
            </a:r>
            <a:r>
              <a:rPr lang="en-US" dirty="0"/>
              <a:t>to store its state in case a fatal error occurs during the run, or even if the </a:t>
            </a:r>
            <a:r>
              <a:rPr lang="en-US" dirty="0" smtClean="0"/>
              <a:t>power goes </a:t>
            </a:r>
            <a:r>
              <a:rPr lang="en-US" dirty="0"/>
              <a:t>out</a:t>
            </a:r>
            <a:r>
              <a:rPr lang="en-US"/>
              <a:t>. </a:t>
            </a:r>
            <a:endParaRPr lang="en-IN" dirty="0"/>
          </a:p>
        </p:txBody>
      </p:sp>
    </p:spTree>
    <p:extLst>
      <p:ext uri="{BB962C8B-B14F-4D97-AF65-F5344CB8AC3E}">
        <p14:creationId xmlns:p14="http://schemas.microsoft.com/office/powerpoint/2010/main" val="1469742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Tasklet</a:t>
            </a:r>
            <a:r>
              <a:rPr lang="en-IN" dirty="0" smtClean="0"/>
              <a:t>(Single or Granular Task)</a:t>
            </a:r>
            <a:endParaRPr lang="en-IN" dirty="0"/>
          </a:p>
        </p:txBody>
      </p:sp>
      <p:pic>
        <p:nvPicPr>
          <p:cNvPr id="4" name="Picture 3"/>
          <p:cNvPicPr>
            <a:picLocks noChangeAspect="1"/>
          </p:cNvPicPr>
          <p:nvPr/>
        </p:nvPicPr>
        <p:blipFill>
          <a:blip r:embed="rId2"/>
          <a:stretch>
            <a:fillRect/>
          </a:stretch>
        </p:blipFill>
        <p:spPr>
          <a:xfrm>
            <a:off x="1662671" y="2082803"/>
            <a:ext cx="8002537" cy="3899401"/>
          </a:xfrm>
          <a:prstGeom prst="rect">
            <a:avLst/>
          </a:prstGeom>
        </p:spPr>
      </p:pic>
    </p:spTree>
    <p:extLst>
      <p:ext uri="{BB962C8B-B14F-4D97-AF65-F5344CB8AC3E}">
        <p14:creationId xmlns:p14="http://schemas.microsoft.com/office/powerpoint/2010/main" val="779773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Tasklet</a:t>
            </a:r>
            <a:r>
              <a:rPr lang="en-IN" dirty="0" smtClean="0"/>
              <a:t> vs Chunk</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86766587"/>
              </p:ext>
            </p:extLst>
          </p:nvPr>
        </p:nvGraphicFramePr>
        <p:xfrm>
          <a:off x="1641348" y="2257743"/>
          <a:ext cx="8970264" cy="3057540"/>
        </p:xfrm>
        <a:graphic>
          <a:graphicData uri="http://schemas.openxmlformats.org/drawingml/2006/table">
            <a:tbl>
              <a:tblPr/>
              <a:tblGrid>
                <a:gridCol w="2121409"/>
                <a:gridCol w="3858767"/>
                <a:gridCol w="2990088"/>
              </a:tblGrid>
              <a:tr h="144608">
                <a:tc>
                  <a:txBody>
                    <a:bodyPr/>
                    <a:lstStyle/>
                    <a:p>
                      <a:pPr algn="l"/>
                      <a:r>
                        <a:rPr lang="en-IN" sz="2400">
                          <a:effectLst/>
                        </a:rPr>
                        <a:t>Parameter</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IN" sz="2400">
                          <a:effectLst/>
                        </a:rPr>
                        <a:t>Tasklet</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IN" sz="2400">
                          <a:effectLst/>
                        </a:rPr>
                        <a:t>Chunk</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696746">
                <a:tc>
                  <a:txBody>
                    <a:bodyPr/>
                    <a:lstStyle/>
                    <a:p>
                      <a:r>
                        <a:rPr lang="en-IN" sz="2400" b="1">
                          <a:effectLst/>
                        </a:rPr>
                        <a:t>When to use</a:t>
                      </a:r>
                      <a:endParaRPr lang="en-IN" sz="240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a:effectLst/>
                        </a:rPr>
                        <a:t>Suppose the job to be run a single granular task then Tasklet processing is used.</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Suppose the job to be run is complex and involves executing of tasks involving reads, processing and writes the we use chunk oriented processing</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16168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Tasklet</a:t>
            </a:r>
            <a:r>
              <a:rPr lang="en-IN" dirty="0" smtClean="0"/>
              <a:t> vs Chunk</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814578974"/>
              </p:ext>
            </p:extLst>
          </p:nvPr>
        </p:nvGraphicFramePr>
        <p:xfrm>
          <a:off x="1097280" y="1873695"/>
          <a:ext cx="9958134" cy="4154820"/>
        </p:xfrm>
        <a:graphic>
          <a:graphicData uri="http://schemas.openxmlformats.org/drawingml/2006/table">
            <a:tbl>
              <a:tblPr/>
              <a:tblGrid>
                <a:gridCol w="2355034"/>
                <a:gridCol w="4283722"/>
                <a:gridCol w="3319378"/>
              </a:tblGrid>
              <a:tr h="933377">
                <a:tc>
                  <a:txBody>
                    <a:bodyPr/>
                    <a:lstStyle/>
                    <a:p>
                      <a:r>
                        <a:rPr lang="en-IN" sz="2400" b="1" dirty="0">
                          <a:effectLst/>
                        </a:rPr>
                        <a:t>How it works</a:t>
                      </a:r>
                      <a:endParaRPr lang="en-IN" sz="2400" dirty="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No aggregation, just the task gets executed.</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a:effectLst/>
                        </a:rPr>
                        <a:t>It involves reading an input, processing it based on the business logic and then aggregating it till the commit-interval is reached and finally writing out the chunk of data output to a file or database table.</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02362">
                <a:tc>
                  <a:txBody>
                    <a:bodyPr/>
                    <a:lstStyle/>
                    <a:p>
                      <a:r>
                        <a:rPr lang="en-IN" sz="2400" b="1">
                          <a:effectLst/>
                        </a:rPr>
                        <a:t>Usage</a:t>
                      </a:r>
                      <a:endParaRPr lang="en-IN" sz="240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IN" sz="2400" dirty="0">
                          <a:effectLst/>
                        </a:rPr>
                        <a:t>Its not used commonly.</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Its the most common way of executing a Step.</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40596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Tasklet</a:t>
            </a:r>
            <a:r>
              <a:rPr lang="en-IN" dirty="0" smtClean="0"/>
              <a:t> vs Chunk</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91937457"/>
              </p:ext>
            </p:extLst>
          </p:nvPr>
        </p:nvGraphicFramePr>
        <p:xfrm>
          <a:off x="1096962" y="2505456"/>
          <a:ext cx="10296461" cy="1894530"/>
        </p:xfrm>
        <a:graphic>
          <a:graphicData uri="http://schemas.openxmlformats.org/drawingml/2006/table">
            <a:tbl>
              <a:tblPr/>
              <a:tblGrid>
                <a:gridCol w="2435046"/>
                <a:gridCol w="4429261"/>
                <a:gridCol w="3432154"/>
              </a:tblGrid>
              <a:tr h="1656786">
                <a:tc>
                  <a:txBody>
                    <a:bodyPr/>
                    <a:lstStyle/>
                    <a:p>
                      <a:r>
                        <a:rPr lang="en-IN" sz="2400" b="1" dirty="0">
                          <a:effectLst/>
                        </a:rPr>
                        <a:t>Use Case</a:t>
                      </a:r>
                      <a:endParaRPr lang="en-IN" sz="2400" dirty="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Usually Used in scenarios </a:t>
                      </a:r>
                      <a:r>
                        <a:rPr lang="en-US" sz="2400" dirty="0" err="1">
                          <a:effectLst/>
                        </a:rPr>
                        <a:t>invloving</a:t>
                      </a:r>
                      <a:r>
                        <a:rPr lang="en-US" sz="2400" dirty="0">
                          <a:effectLst/>
                        </a:rPr>
                        <a:t> a single task like deleting a resource or executing a query .</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Usually used in scenarios where multiple aggregated steps need to be run like copying, processing and transferring of data .</a:t>
                      </a: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8628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Tasklet</a:t>
            </a:r>
            <a:r>
              <a:rPr lang="en-IN" dirty="0" smtClean="0"/>
              <a:t> vs Chunk</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981924525"/>
              </p:ext>
            </p:extLst>
          </p:nvPr>
        </p:nvGraphicFramePr>
        <p:xfrm>
          <a:off x="1096963" y="1846263"/>
          <a:ext cx="10735373" cy="4454850"/>
        </p:xfrm>
        <a:graphic>
          <a:graphicData uri="http://schemas.openxmlformats.org/drawingml/2006/table">
            <a:tbl>
              <a:tblPr/>
              <a:tblGrid>
                <a:gridCol w="2538846"/>
                <a:gridCol w="4618069"/>
                <a:gridCol w="3578458"/>
              </a:tblGrid>
              <a:tr h="1327762">
                <a:tc>
                  <a:txBody>
                    <a:bodyPr/>
                    <a:lstStyle/>
                    <a:p>
                      <a:r>
                        <a:rPr lang="en-IN" sz="2400" b="1" dirty="0">
                          <a:effectLst/>
                        </a:rPr>
                        <a:t>Example</a:t>
                      </a:r>
                      <a:endParaRPr lang="en-IN" sz="2400" dirty="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2400" dirty="0">
                          <a:effectLst/>
                        </a:rPr>
                        <a:t>&lt;job id="</a:t>
                      </a:r>
                      <a:r>
                        <a:rPr lang="en-US" sz="2400" dirty="0" err="1">
                          <a:effectLst/>
                        </a:rPr>
                        <a:t>taskletJob</a:t>
                      </a:r>
                      <a:r>
                        <a:rPr lang="en-US" sz="2400" dirty="0">
                          <a:effectLst/>
                        </a:rPr>
                        <a:t>"&gt; &lt;step id="</a:t>
                      </a:r>
                      <a:r>
                        <a:rPr lang="en-US" sz="2400" dirty="0" err="1">
                          <a:effectLst/>
                        </a:rPr>
                        <a:t>callingStoredProc</a:t>
                      </a:r>
                      <a:r>
                        <a:rPr lang="en-US" sz="2400" dirty="0">
                          <a:effectLst/>
                        </a:rPr>
                        <a:t>"&gt; &lt;</a:t>
                      </a:r>
                      <a:r>
                        <a:rPr lang="en-US" sz="2400" dirty="0" err="1">
                          <a:effectLst/>
                        </a:rPr>
                        <a:t>tasklet</a:t>
                      </a:r>
                      <a:r>
                        <a:rPr lang="en-US" sz="2400" dirty="0">
                          <a:effectLst/>
                        </a:rPr>
                        <a:t> ref="</a:t>
                      </a:r>
                      <a:r>
                        <a:rPr lang="en-US" sz="2400" dirty="0" err="1">
                          <a:effectLst/>
                        </a:rPr>
                        <a:t>callProc</a:t>
                      </a:r>
                      <a:r>
                        <a:rPr lang="en-US" sz="2400" dirty="0">
                          <a:effectLst/>
                        </a:rPr>
                        <a:t>"/&gt; &lt;/step&gt; &lt;/job&gt;</a:t>
                      </a:r>
                      <a:br>
                        <a:rPr lang="en-US" sz="2400" dirty="0">
                          <a:effectLst/>
                        </a:rPr>
                      </a:br>
                      <a:r>
                        <a:rPr lang="en-US" sz="2400" u="none" strike="noStrike" dirty="0">
                          <a:solidFill>
                            <a:srgbClr val="428BCA"/>
                          </a:solidFill>
                          <a:effectLst/>
                          <a:hlinkClick r:id="rId2"/>
                        </a:rPr>
                        <a:t>Spring Batch </a:t>
                      </a:r>
                      <a:r>
                        <a:rPr lang="en-US" sz="2400" u="none" strike="noStrike" dirty="0" err="1">
                          <a:solidFill>
                            <a:srgbClr val="428BCA"/>
                          </a:solidFill>
                          <a:effectLst/>
                          <a:hlinkClick r:id="rId2"/>
                        </a:rPr>
                        <a:t>Tasklet</a:t>
                      </a:r>
                      <a:r>
                        <a:rPr lang="en-US" sz="2400" u="none" strike="noStrike" dirty="0">
                          <a:solidFill>
                            <a:srgbClr val="428BCA"/>
                          </a:solidFill>
                          <a:effectLst/>
                          <a:hlinkClick r:id="rId2"/>
                        </a:rPr>
                        <a:t> Example</a:t>
                      </a:r>
                      <a:endParaRPr lang="en-US" sz="2400" dirty="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IN" sz="2400" dirty="0">
                          <a:effectLst/>
                        </a:rPr>
                        <a:t>&lt;job id="</a:t>
                      </a:r>
                      <a:r>
                        <a:rPr lang="en-IN" sz="2400" dirty="0" err="1">
                          <a:effectLst/>
                        </a:rPr>
                        <a:t>sampleJob</a:t>
                      </a:r>
                      <a:r>
                        <a:rPr lang="en-IN" sz="2400" dirty="0">
                          <a:effectLst/>
                        </a:rPr>
                        <a:t>" job-repository="</a:t>
                      </a:r>
                      <a:r>
                        <a:rPr lang="en-IN" sz="2400" dirty="0" err="1">
                          <a:effectLst/>
                        </a:rPr>
                        <a:t>jobRepository</a:t>
                      </a:r>
                      <a:r>
                        <a:rPr lang="en-IN" sz="2400" dirty="0">
                          <a:effectLst/>
                        </a:rPr>
                        <a:t>"&gt; &lt;step id="step1"&gt; &lt;</a:t>
                      </a:r>
                      <a:r>
                        <a:rPr lang="en-IN" sz="2400" dirty="0" err="1">
                          <a:effectLst/>
                        </a:rPr>
                        <a:t>tasklet</a:t>
                      </a:r>
                      <a:r>
                        <a:rPr lang="en-IN" sz="2400" dirty="0">
                          <a:effectLst/>
                        </a:rPr>
                        <a:t> transaction-manager="</a:t>
                      </a:r>
                      <a:r>
                        <a:rPr lang="en-IN" sz="2400" dirty="0" err="1">
                          <a:effectLst/>
                        </a:rPr>
                        <a:t>transactionManager</a:t>
                      </a:r>
                      <a:r>
                        <a:rPr lang="en-IN" sz="2400" dirty="0">
                          <a:effectLst/>
                        </a:rPr>
                        <a:t>"&gt; &lt;chunk reader="</a:t>
                      </a:r>
                      <a:r>
                        <a:rPr lang="en-IN" sz="2400" dirty="0" err="1">
                          <a:effectLst/>
                        </a:rPr>
                        <a:t>itemReader</a:t>
                      </a:r>
                      <a:r>
                        <a:rPr lang="en-IN" sz="2400" dirty="0">
                          <a:effectLst/>
                        </a:rPr>
                        <a:t>" writer="</a:t>
                      </a:r>
                      <a:r>
                        <a:rPr lang="en-IN" sz="2400" dirty="0" err="1">
                          <a:effectLst/>
                        </a:rPr>
                        <a:t>itemWriter</a:t>
                      </a:r>
                      <a:r>
                        <a:rPr lang="en-IN" sz="2400" dirty="0">
                          <a:effectLst/>
                        </a:rPr>
                        <a:t>" commit-interval="10"/&gt; &lt;/</a:t>
                      </a:r>
                      <a:r>
                        <a:rPr lang="en-IN" sz="2400" dirty="0" err="1">
                          <a:effectLst/>
                        </a:rPr>
                        <a:t>tasklet</a:t>
                      </a:r>
                      <a:r>
                        <a:rPr lang="en-IN" sz="2400" dirty="0">
                          <a:effectLst/>
                        </a:rPr>
                        <a:t>&gt; &lt;/step&gt; &lt;/job&gt;</a:t>
                      </a:r>
                      <a:br>
                        <a:rPr lang="en-IN" sz="2400" dirty="0">
                          <a:effectLst/>
                        </a:rPr>
                      </a:br>
                      <a:r>
                        <a:rPr lang="en-IN" sz="2400" u="none" strike="noStrike" dirty="0">
                          <a:solidFill>
                            <a:srgbClr val="428BCA"/>
                          </a:solidFill>
                          <a:effectLst/>
                          <a:hlinkClick r:id="rId3"/>
                        </a:rPr>
                        <a:t>Spring Batch Chunk Processing Example</a:t>
                      </a:r>
                      <a:endParaRPr lang="en-IN" sz="2400" dirty="0">
                        <a:effectLst/>
                      </a:endParaRPr>
                    </a:p>
                  </a:txBody>
                  <a:tcPr marL="32865" marR="32865" marT="32865" marB="3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17714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Job Repository</a:t>
            </a:r>
            <a:endParaRPr lang="en-IN" dirty="0"/>
          </a:p>
        </p:txBody>
      </p:sp>
      <p:sp>
        <p:nvSpPr>
          <p:cNvPr id="3" name="Content Placeholder 2"/>
          <p:cNvSpPr>
            <a:spLocks noGrp="1"/>
          </p:cNvSpPr>
          <p:nvPr>
            <p:ph idx="1"/>
          </p:nvPr>
        </p:nvSpPr>
        <p:spPr/>
        <p:txBody>
          <a:bodyPr/>
          <a:lstStyle/>
          <a:p>
            <a:r>
              <a:rPr lang="en-US" dirty="0" smtClean="0"/>
              <a:t>Job Repository </a:t>
            </a:r>
            <a:r>
              <a:rPr lang="en-US" dirty="0"/>
              <a:t>is the persistence </a:t>
            </a:r>
            <a:r>
              <a:rPr lang="en-US" dirty="0" smtClean="0"/>
              <a:t>mechanism.</a:t>
            </a:r>
          </a:p>
          <a:p>
            <a:r>
              <a:rPr lang="en-US" dirty="0" smtClean="0"/>
              <a:t>It provides CRUD </a:t>
            </a:r>
            <a:r>
              <a:rPr lang="en-US" dirty="0"/>
              <a:t>operations for </a:t>
            </a:r>
            <a:r>
              <a:rPr lang="en-US" dirty="0" smtClean="0"/>
              <a:t>Job Launcher</a:t>
            </a:r>
            <a:r>
              <a:rPr lang="en-US" dirty="0"/>
              <a:t>, Job, and Step implementations</a:t>
            </a:r>
            <a:r>
              <a:rPr lang="en-US" dirty="0" smtClean="0"/>
              <a:t>.</a:t>
            </a:r>
          </a:p>
          <a:p>
            <a:r>
              <a:rPr lang="en-US" dirty="0" smtClean="0"/>
              <a:t>When </a:t>
            </a:r>
            <a:r>
              <a:rPr lang="en-US" dirty="0"/>
              <a:t>a Job is first launched, </a:t>
            </a:r>
            <a:r>
              <a:rPr lang="en-US" dirty="0" smtClean="0"/>
              <a:t>a Job Execution </a:t>
            </a:r>
            <a:r>
              <a:rPr lang="en-US" dirty="0"/>
              <a:t>is obtained from the repository, and during the course of execution </a:t>
            </a:r>
            <a:r>
              <a:rPr lang="en-US" dirty="0" smtClean="0"/>
              <a:t>Step Execution and Job Execution </a:t>
            </a:r>
            <a:r>
              <a:rPr lang="en-US" dirty="0"/>
              <a:t>implementations are persisted by passing them to the </a:t>
            </a:r>
            <a:r>
              <a:rPr lang="en-US" dirty="0" smtClean="0"/>
              <a:t>repository</a:t>
            </a:r>
            <a:endParaRPr lang="en-IN" dirty="0"/>
          </a:p>
        </p:txBody>
      </p:sp>
    </p:spTree>
    <p:extLst>
      <p:ext uri="{BB962C8B-B14F-4D97-AF65-F5344CB8AC3E}">
        <p14:creationId xmlns:p14="http://schemas.microsoft.com/office/powerpoint/2010/main" val="2251846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Launcher</a:t>
            </a:r>
            <a:endParaRPr lang="en-IN" dirty="0"/>
          </a:p>
        </p:txBody>
      </p:sp>
      <p:sp>
        <p:nvSpPr>
          <p:cNvPr id="3" name="Content Placeholder 2"/>
          <p:cNvSpPr>
            <a:spLocks noGrp="1"/>
          </p:cNvSpPr>
          <p:nvPr>
            <p:ph idx="1"/>
          </p:nvPr>
        </p:nvSpPr>
        <p:spPr/>
        <p:txBody>
          <a:bodyPr/>
          <a:lstStyle/>
          <a:p>
            <a:r>
              <a:rPr lang="en-US" dirty="0" err="1" smtClean="0"/>
              <a:t>JobLauncher</a:t>
            </a:r>
            <a:r>
              <a:rPr lang="en-US" dirty="0" smtClean="0"/>
              <a:t> </a:t>
            </a:r>
            <a:r>
              <a:rPr lang="en-US" dirty="0"/>
              <a:t>represents a simple interface for launching a Job with a given set of </a:t>
            </a:r>
            <a:r>
              <a:rPr lang="en-US" dirty="0" smtClean="0"/>
              <a:t>Job Parameters:</a:t>
            </a:r>
          </a:p>
          <a:p>
            <a:endParaRPr lang="en-US" dirty="0"/>
          </a:p>
          <a:p>
            <a:r>
              <a:rPr lang="en-IN" b="1" dirty="0"/>
              <a:t>public interface </a:t>
            </a:r>
            <a:r>
              <a:rPr lang="en-IN" dirty="0" err="1"/>
              <a:t>JobLauncher</a:t>
            </a:r>
            <a:r>
              <a:rPr lang="en-IN" dirty="0"/>
              <a:t> {</a:t>
            </a:r>
          </a:p>
          <a:p>
            <a:r>
              <a:rPr lang="en-US" b="1" dirty="0"/>
              <a:t>public </a:t>
            </a:r>
            <a:r>
              <a:rPr lang="en-US" dirty="0" err="1"/>
              <a:t>JobExecution</a:t>
            </a:r>
            <a:r>
              <a:rPr lang="en-US" dirty="0"/>
              <a:t> run(Job </a:t>
            </a:r>
            <a:r>
              <a:rPr lang="en-US" dirty="0" err="1"/>
              <a:t>job</a:t>
            </a:r>
            <a:r>
              <a:rPr lang="en-US" dirty="0"/>
              <a:t>, </a:t>
            </a:r>
            <a:r>
              <a:rPr lang="en-US" dirty="0" err="1"/>
              <a:t>JobParameters</a:t>
            </a:r>
            <a:r>
              <a:rPr lang="en-US" dirty="0"/>
              <a:t> </a:t>
            </a:r>
            <a:r>
              <a:rPr lang="en-US" dirty="0" err="1"/>
              <a:t>jobParameters</a:t>
            </a:r>
            <a:r>
              <a:rPr lang="en-US" dirty="0"/>
              <a:t>)</a:t>
            </a:r>
          </a:p>
          <a:p>
            <a:r>
              <a:rPr lang="en-IN" b="1" dirty="0"/>
              <a:t>throws </a:t>
            </a:r>
            <a:r>
              <a:rPr lang="en-IN" dirty="0" err="1"/>
              <a:t>JobExecutionAlreadyRunningException</a:t>
            </a:r>
            <a:r>
              <a:rPr lang="en-IN" dirty="0"/>
              <a:t>, </a:t>
            </a:r>
            <a:r>
              <a:rPr lang="en-IN" dirty="0" err="1"/>
              <a:t>JobRestartException</a:t>
            </a:r>
            <a:r>
              <a:rPr lang="en-IN" dirty="0"/>
              <a:t>;</a:t>
            </a:r>
          </a:p>
          <a:p>
            <a:r>
              <a:rPr lang="en-IN" dirty="0"/>
              <a:t>}</a:t>
            </a:r>
          </a:p>
        </p:txBody>
      </p:sp>
    </p:spTree>
    <p:extLst>
      <p:ext uri="{BB962C8B-B14F-4D97-AF65-F5344CB8AC3E}">
        <p14:creationId xmlns:p14="http://schemas.microsoft.com/office/powerpoint/2010/main" val="837340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Item Reader</a:t>
            </a:r>
            <a:endParaRPr lang="en-IN" dirty="0"/>
          </a:p>
        </p:txBody>
      </p:sp>
      <p:sp>
        <p:nvSpPr>
          <p:cNvPr id="3" name="Content Placeholder 2"/>
          <p:cNvSpPr>
            <a:spLocks noGrp="1"/>
          </p:cNvSpPr>
          <p:nvPr>
            <p:ph idx="1"/>
          </p:nvPr>
        </p:nvSpPr>
        <p:spPr/>
        <p:txBody>
          <a:bodyPr/>
          <a:lstStyle/>
          <a:p>
            <a:r>
              <a:rPr lang="en-US" dirty="0" smtClean="0"/>
              <a:t>Item Reader </a:t>
            </a:r>
            <a:r>
              <a:rPr lang="en-US" dirty="0"/>
              <a:t>is an abstraction that represents the retrieval of input for a Step, one item at a time</a:t>
            </a:r>
            <a:r>
              <a:rPr lang="en-US" dirty="0" smtClean="0"/>
              <a:t>.</a:t>
            </a:r>
          </a:p>
          <a:p>
            <a:r>
              <a:rPr lang="en-US" dirty="0" smtClean="0"/>
              <a:t>When the Item Reader </a:t>
            </a:r>
            <a:r>
              <a:rPr lang="en-US" dirty="0"/>
              <a:t>has exhausted the items it can provide, it will indicate this by returning null.</a:t>
            </a:r>
            <a:endParaRPr lang="en-IN" dirty="0"/>
          </a:p>
        </p:txBody>
      </p:sp>
    </p:spTree>
    <p:extLst>
      <p:ext uri="{BB962C8B-B14F-4D97-AF65-F5344CB8AC3E}">
        <p14:creationId xmlns:p14="http://schemas.microsoft.com/office/powerpoint/2010/main" val="349800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Batch Job?</a:t>
            </a:r>
            <a:br>
              <a:rPr lang="en-US" b="1" dirty="0"/>
            </a:br>
            <a:endParaRPr lang="en-IN" dirty="0"/>
          </a:p>
        </p:txBody>
      </p:sp>
      <p:pic>
        <p:nvPicPr>
          <p:cNvPr id="2050" name="Picture 2" descr="batchjobwithmultiple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440" y="2167445"/>
            <a:ext cx="8382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67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Reader</a:t>
            </a:r>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6822060"/>
              </p:ext>
            </p:extLst>
          </p:nvPr>
        </p:nvGraphicFramePr>
        <p:xfrm>
          <a:off x="1993392" y="1953061"/>
          <a:ext cx="7936992" cy="4029210"/>
        </p:xfrm>
        <a:graphic>
          <a:graphicData uri="http://schemas.openxmlformats.org/drawingml/2006/table">
            <a:tbl>
              <a:tblPr/>
              <a:tblGrid>
                <a:gridCol w="3968496"/>
                <a:gridCol w="3968496"/>
              </a:tblGrid>
              <a:tr h="320831">
                <a:tc>
                  <a:txBody>
                    <a:bodyPr/>
                    <a:lstStyle/>
                    <a:p>
                      <a:pPr algn="ctr" fontAlgn="t"/>
                      <a:r>
                        <a:rPr lang="en-IN" sz="1500" dirty="0">
                          <a:effectLst/>
                        </a:rPr>
                        <a:t>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effectLst/>
                        </a:rPr>
                        <a:t>Purpose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42944">
                <a:tc>
                  <a:txBody>
                    <a:bodyPr/>
                    <a:lstStyle/>
                    <a:p>
                      <a:pPr algn="ctr" fontAlgn="t"/>
                      <a:r>
                        <a:rPr lang="en-IN" sz="1500">
                          <a:effectLst/>
                        </a:rPr>
                        <a:t>FlatFIleItemReader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read data from flat files.</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StaxEventItemReader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read data from XML files.</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65058">
                <a:tc>
                  <a:txBody>
                    <a:bodyPr/>
                    <a:lstStyle/>
                    <a:p>
                      <a:pPr algn="ctr" fontAlgn="ctr"/>
                      <a:r>
                        <a:rPr lang="en-IN" sz="1500">
                          <a:effectLst/>
                        </a:rPr>
                        <a:t>StoredProcedureItemReader</a:t>
                      </a:r>
                    </a:p>
                  </a:txBody>
                  <a:tcPr marL="49359" marR="49359" marT="49359" marB="49359"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read data from the stored procedures of a database.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65058">
                <a:tc>
                  <a:txBody>
                    <a:bodyPr/>
                    <a:lstStyle/>
                    <a:p>
                      <a:pPr algn="ctr" fontAlgn="t"/>
                      <a:r>
                        <a:rPr lang="en-IN" sz="1500">
                          <a:effectLst/>
                        </a:rPr>
                        <a:t>JDBCPagingItemReader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read data from relational databases database.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MongoItemReader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read data from MongoDB.</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Neo4jItemReader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To read data from Neo4jItemReader.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7220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Writer</a:t>
            </a:r>
            <a:endParaRPr lang="en-IN" dirty="0"/>
          </a:p>
        </p:txBody>
      </p:sp>
      <p:sp>
        <p:nvSpPr>
          <p:cNvPr id="3" name="Content Placeholder 2"/>
          <p:cNvSpPr>
            <a:spLocks noGrp="1"/>
          </p:cNvSpPr>
          <p:nvPr>
            <p:ph idx="1"/>
          </p:nvPr>
        </p:nvSpPr>
        <p:spPr/>
        <p:txBody>
          <a:bodyPr/>
          <a:lstStyle/>
          <a:p>
            <a:r>
              <a:rPr lang="en-US" dirty="0" smtClean="0"/>
              <a:t>Item Writer </a:t>
            </a:r>
            <a:r>
              <a:rPr lang="en-US" dirty="0"/>
              <a:t>is an abstraction that represents the output of a Step, one batch or chunk of items </a:t>
            </a:r>
            <a:r>
              <a:rPr lang="en-US" dirty="0" smtClean="0"/>
              <a:t>at a </a:t>
            </a:r>
            <a:r>
              <a:rPr lang="en-US" dirty="0"/>
              <a:t>time</a:t>
            </a:r>
            <a:r>
              <a:rPr lang="en-US" dirty="0" smtClean="0"/>
              <a:t>.</a:t>
            </a:r>
          </a:p>
          <a:p>
            <a:r>
              <a:rPr lang="en-US" dirty="0" smtClean="0"/>
              <a:t>Generally</a:t>
            </a:r>
            <a:r>
              <a:rPr lang="en-US" dirty="0"/>
              <a:t>, an item writer has no knowledge of the input it will receive next, only the item that</a:t>
            </a:r>
          </a:p>
          <a:p>
            <a:r>
              <a:rPr lang="en-US" dirty="0"/>
              <a:t>was passed in its current invocation.</a:t>
            </a:r>
            <a:endParaRPr lang="en-IN" dirty="0"/>
          </a:p>
        </p:txBody>
      </p:sp>
    </p:spTree>
    <p:extLst>
      <p:ext uri="{BB962C8B-B14F-4D97-AF65-F5344CB8AC3E}">
        <p14:creationId xmlns:p14="http://schemas.microsoft.com/office/powerpoint/2010/main" val="2751636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Writer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86516518"/>
              </p:ext>
            </p:extLst>
          </p:nvPr>
        </p:nvGraphicFramePr>
        <p:xfrm>
          <a:off x="2029968" y="1797613"/>
          <a:ext cx="7936992" cy="4029210"/>
        </p:xfrm>
        <a:graphic>
          <a:graphicData uri="http://schemas.openxmlformats.org/drawingml/2006/table">
            <a:tbl>
              <a:tblPr/>
              <a:tblGrid>
                <a:gridCol w="3968496"/>
                <a:gridCol w="3968496"/>
              </a:tblGrid>
              <a:tr h="320831">
                <a:tc>
                  <a:txBody>
                    <a:bodyPr/>
                    <a:lstStyle/>
                    <a:p>
                      <a:pPr algn="ctr" fontAlgn="t"/>
                      <a:r>
                        <a:rPr lang="en-IN" sz="1500">
                          <a:effectLst/>
                        </a:rPr>
                        <a:t>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effectLst/>
                        </a:rPr>
                        <a:t>Purpose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42944">
                <a:tc>
                  <a:txBody>
                    <a:bodyPr/>
                    <a:lstStyle/>
                    <a:p>
                      <a:pPr algn="ctr" fontAlgn="t"/>
                      <a:r>
                        <a:rPr lang="en-IN" sz="1500">
                          <a:effectLst/>
                        </a:rPr>
                        <a:t>FlatFIleItemWriter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write data into flat files.</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StaxEventItemWriter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write data into XML files.</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65058">
                <a:tc>
                  <a:txBody>
                    <a:bodyPr/>
                    <a:lstStyle/>
                    <a:p>
                      <a:pPr algn="ctr" fontAlgn="ctr"/>
                      <a:r>
                        <a:rPr lang="en-IN" sz="1500">
                          <a:effectLst/>
                        </a:rPr>
                        <a:t>StoredProcedureItemWriter</a:t>
                      </a:r>
                    </a:p>
                  </a:txBody>
                  <a:tcPr marL="49359" marR="49359" marT="49359" marB="49359"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write data into the stored procedures of a database.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65058">
                <a:tc>
                  <a:txBody>
                    <a:bodyPr/>
                    <a:lstStyle/>
                    <a:p>
                      <a:pPr algn="ctr" fontAlgn="t"/>
                      <a:r>
                        <a:rPr lang="en-IN" sz="1500">
                          <a:effectLst/>
                        </a:rPr>
                        <a:t>JDBCPagingItemWriter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write data into relational databases database.</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MongoItemWriter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write data into MongoDB.</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42944">
                <a:tc>
                  <a:txBody>
                    <a:bodyPr/>
                    <a:lstStyle/>
                    <a:p>
                      <a:pPr algn="ctr" fontAlgn="t"/>
                      <a:r>
                        <a:rPr lang="en-IN" sz="1500">
                          <a:effectLst/>
                        </a:rPr>
                        <a:t>Neo4jItemWriter</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To write data into Neo4j.</a:t>
                      </a:r>
                    </a:p>
                  </a:txBody>
                  <a:tcPr marL="49359" marR="49359" marT="49359" marB="493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346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Processor</a:t>
            </a:r>
            <a:endParaRPr lang="en-IN" dirty="0"/>
          </a:p>
        </p:txBody>
      </p:sp>
      <p:sp>
        <p:nvSpPr>
          <p:cNvPr id="3" name="Content Placeholder 2"/>
          <p:cNvSpPr>
            <a:spLocks noGrp="1"/>
          </p:cNvSpPr>
          <p:nvPr>
            <p:ph idx="1"/>
          </p:nvPr>
        </p:nvSpPr>
        <p:spPr/>
        <p:txBody>
          <a:bodyPr/>
          <a:lstStyle/>
          <a:p>
            <a:r>
              <a:rPr lang="en-US" dirty="0" smtClean="0"/>
              <a:t>Item Processor </a:t>
            </a:r>
            <a:r>
              <a:rPr lang="en-US" dirty="0"/>
              <a:t>is an abstraction that represents the business processing of an item. </a:t>
            </a:r>
            <a:endParaRPr lang="en-US" dirty="0" smtClean="0"/>
          </a:p>
          <a:p>
            <a:r>
              <a:rPr lang="en-US" dirty="0" smtClean="0"/>
              <a:t>While the Item Reader </a:t>
            </a:r>
            <a:r>
              <a:rPr lang="en-US" dirty="0"/>
              <a:t>reads one item, and the </a:t>
            </a:r>
            <a:r>
              <a:rPr lang="en-US" dirty="0" smtClean="0"/>
              <a:t>Item Writer </a:t>
            </a:r>
            <a:r>
              <a:rPr lang="en-US" dirty="0"/>
              <a:t>writes them, the </a:t>
            </a:r>
            <a:r>
              <a:rPr lang="en-US" dirty="0" smtClean="0"/>
              <a:t>Item Processor </a:t>
            </a:r>
            <a:r>
              <a:rPr lang="en-US" dirty="0"/>
              <a:t>provides </a:t>
            </a:r>
            <a:r>
              <a:rPr lang="en-US" dirty="0" smtClean="0"/>
              <a:t>access to </a:t>
            </a:r>
            <a:r>
              <a:rPr lang="en-US" dirty="0"/>
              <a:t>transform or apply other business processing. </a:t>
            </a:r>
            <a:endParaRPr lang="en-US" dirty="0" smtClean="0"/>
          </a:p>
          <a:p>
            <a:r>
              <a:rPr lang="en-US" dirty="0" smtClean="0"/>
              <a:t>If</a:t>
            </a:r>
            <a:r>
              <a:rPr lang="en-US" dirty="0"/>
              <a:t>, while processing the item, it is determined that </a:t>
            </a:r>
            <a:r>
              <a:rPr lang="en-US" dirty="0" smtClean="0"/>
              <a:t>the item </a:t>
            </a:r>
            <a:r>
              <a:rPr lang="en-US" dirty="0"/>
              <a:t>is not valid, returning null indicates that the item should not be written out.</a:t>
            </a:r>
            <a:endParaRPr lang="en-IN" dirty="0"/>
          </a:p>
        </p:txBody>
      </p:sp>
    </p:spTree>
    <p:extLst>
      <p:ext uri="{BB962C8B-B14F-4D97-AF65-F5344CB8AC3E}">
        <p14:creationId xmlns:p14="http://schemas.microsoft.com/office/powerpoint/2010/main" val="1185559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Configuring and Running a Job</a:t>
            </a:r>
            <a:endParaRPr lang="en-IN" dirty="0"/>
          </a:p>
        </p:txBody>
      </p:sp>
      <p:pic>
        <p:nvPicPr>
          <p:cNvPr id="4" name="Picture 3"/>
          <p:cNvPicPr>
            <a:picLocks noChangeAspect="1"/>
          </p:cNvPicPr>
          <p:nvPr/>
        </p:nvPicPr>
        <p:blipFill>
          <a:blip r:embed="rId2"/>
          <a:stretch>
            <a:fillRect/>
          </a:stretch>
        </p:blipFill>
        <p:spPr>
          <a:xfrm>
            <a:off x="1661971" y="2121784"/>
            <a:ext cx="8929017" cy="3556640"/>
          </a:xfrm>
          <a:prstGeom prst="rect">
            <a:avLst/>
          </a:prstGeom>
        </p:spPr>
      </p:pic>
    </p:spTree>
    <p:extLst>
      <p:ext uri="{BB962C8B-B14F-4D97-AF65-F5344CB8AC3E}">
        <p14:creationId xmlns:p14="http://schemas.microsoft.com/office/powerpoint/2010/main" val="105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 </a:t>
            </a:r>
            <a:r>
              <a:rPr lang="en-IN" b="1" dirty="0" smtClean="0"/>
              <a:t>Job(Default Job Repository)</a:t>
            </a:r>
            <a:endParaRPr lang="en-IN" dirty="0"/>
          </a:p>
        </p:txBody>
      </p:sp>
      <p:sp>
        <p:nvSpPr>
          <p:cNvPr id="3" name="Content Placeholder 2"/>
          <p:cNvSpPr>
            <a:spLocks noGrp="1"/>
          </p:cNvSpPr>
          <p:nvPr>
            <p:ph idx="1"/>
          </p:nvPr>
        </p:nvSpPr>
        <p:spPr/>
        <p:txBody>
          <a:bodyPr/>
          <a:lstStyle/>
          <a:p>
            <a:r>
              <a:rPr lang="en-IN" b="1" dirty="0"/>
              <a:t>&lt;job id</a:t>
            </a:r>
            <a:r>
              <a:rPr lang="en-IN" dirty="0"/>
              <a:t>=</a:t>
            </a:r>
            <a:r>
              <a:rPr lang="en-IN" b="1" dirty="0"/>
              <a:t>"</a:t>
            </a:r>
            <a:r>
              <a:rPr lang="en-IN" b="1" dirty="0" err="1"/>
              <a:t>footballJob</a:t>
            </a:r>
            <a:r>
              <a:rPr lang="en-IN" b="1" dirty="0"/>
              <a:t>"&gt;</a:t>
            </a:r>
          </a:p>
          <a:p>
            <a:r>
              <a:rPr lang="en-US" b="1" dirty="0"/>
              <a:t>&lt;step id</a:t>
            </a:r>
            <a:r>
              <a:rPr lang="en-US" dirty="0"/>
              <a:t>=</a:t>
            </a:r>
            <a:r>
              <a:rPr lang="en-US" b="1" dirty="0"/>
              <a:t>"</a:t>
            </a:r>
            <a:r>
              <a:rPr lang="en-US" b="1" dirty="0" err="1"/>
              <a:t>playerload</a:t>
            </a:r>
            <a:r>
              <a:rPr lang="en-US" b="1" dirty="0"/>
              <a:t>" parent</a:t>
            </a:r>
            <a:r>
              <a:rPr lang="en-US" dirty="0"/>
              <a:t>=</a:t>
            </a:r>
            <a:r>
              <a:rPr lang="en-US" b="1" dirty="0"/>
              <a:t>"s1" next</a:t>
            </a:r>
            <a:r>
              <a:rPr lang="en-US" dirty="0"/>
              <a:t>=</a:t>
            </a:r>
            <a:r>
              <a:rPr lang="en-US" b="1" dirty="0"/>
              <a:t>"</a:t>
            </a:r>
            <a:r>
              <a:rPr lang="en-US" b="1" dirty="0" err="1"/>
              <a:t>gameLoad</a:t>
            </a:r>
            <a:r>
              <a:rPr lang="en-US" b="1" dirty="0"/>
              <a:t>"/&gt;</a:t>
            </a:r>
          </a:p>
          <a:p>
            <a:r>
              <a:rPr lang="en-US" b="1" dirty="0"/>
              <a:t>&lt;step id</a:t>
            </a:r>
            <a:r>
              <a:rPr lang="en-US" dirty="0"/>
              <a:t>=</a:t>
            </a:r>
            <a:r>
              <a:rPr lang="en-US" b="1" dirty="0"/>
              <a:t>"</a:t>
            </a:r>
            <a:r>
              <a:rPr lang="en-US" b="1" dirty="0" err="1"/>
              <a:t>gameLoad</a:t>
            </a:r>
            <a:r>
              <a:rPr lang="en-US" b="1" dirty="0"/>
              <a:t>" parent</a:t>
            </a:r>
            <a:r>
              <a:rPr lang="en-US" dirty="0"/>
              <a:t>=</a:t>
            </a:r>
            <a:r>
              <a:rPr lang="en-US" b="1" dirty="0"/>
              <a:t>"s2" next</a:t>
            </a:r>
            <a:r>
              <a:rPr lang="en-US" dirty="0"/>
              <a:t>=</a:t>
            </a:r>
            <a:r>
              <a:rPr lang="en-US" b="1" dirty="0"/>
              <a:t>"</a:t>
            </a:r>
            <a:r>
              <a:rPr lang="en-US" b="1" dirty="0" err="1"/>
              <a:t>playerSummarization</a:t>
            </a:r>
            <a:r>
              <a:rPr lang="en-US" b="1" dirty="0"/>
              <a:t>"/&gt;</a:t>
            </a:r>
          </a:p>
          <a:p>
            <a:r>
              <a:rPr lang="en-US" b="1" dirty="0"/>
              <a:t>&lt;step id</a:t>
            </a:r>
            <a:r>
              <a:rPr lang="en-US" dirty="0"/>
              <a:t>=</a:t>
            </a:r>
            <a:r>
              <a:rPr lang="en-US" b="1" dirty="0"/>
              <a:t>"</a:t>
            </a:r>
            <a:r>
              <a:rPr lang="en-US" b="1" dirty="0" err="1"/>
              <a:t>playerSummarization</a:t>
            </a:r>
            <a:r>
              <a:rPr lang="en-US" b="1" dirty="0"/>
              <a:t>" parent</a:t>
            </a:r>
            <a:r>
              <a:rPr lang="en-US" dirty="0"/>
              <a:t>=</a:t>
            </a:r>
            <a:r>
              <a:rPr lang="en-US" b="1" dirty="0"/>
              <a:t>"s3"/&gt;</a:t>
            </a:r>
          </a:p>
          <a:p>
            <a:r>
              <a:rPr lang="en-IN" b="1" dirty="0"/>
              <a:t>&lt;/job&gt;</a:t>
            </a:r>
            <a:endParaRPr lang="en-IN" dirty="0"/>
          </a:p>
        </p:txBody>
      </p:sp>
      <p:sp>
        <p:nvSpPr>
          <p:cNvPr id="4" name="TextBox 3"/>
          <p:cNvSpPr txBox="1"/>
          <p:nvPr/>
        </p:nvSpPr>
        <p:spPr>
          <a:xfrm>
            <a:off x="1261872" y="4416552"/>
            <a:ext cx="6529993" cy="369332"/>
          </a:xfrm>
          <a:prstGeom prst="rect">
            <a:avLst/>
          </a:prstGeom>
          <a:noFill/>
        </p:spPr>
        <p:txBody>
          <a:bodyPr wrap="none" rtlCol="0">
            <a:spAutoFit/>
          </a:bodyPr>
          <a:lstStyle/>
          <a:p>
            <a:r>
              <a:rPr lang="en-US" b="1" dirty="0">
                <a:solidFill>
                  <a:srgbClr val="FF0000"/>
                </a:solidFill>
              </a:rPr>
              <a:t>repository with an id of '</a:t>
            </a:r>
            <a:r>
              <a:rPr lang="en-US" b="1" dirty="0" err="1">
                <a:solidFill>
                  <a:srgbClr val="FF0000"/>
                </a:solidFill>
              </a:rPr>
              <a:t>jobRepository</a:t>
            </a:r>
            <a:r>
              <a:rPr lang="en-US" b="1" dirty="0">
                <a:solidFill>
                  <a:srgbClr val="FF0000"/>
                </a:solidFill>
              </a:rPr>
              <a:t>', which is a sensible default</a:t>
            </a:r>
            <a:endParaRPr lang="en-IN" b="1" dirty="0">
              <a:solidFill>
                <a:srgbClr val="FF0000"/>
              </a:solidFill>
            </a:endParaRPr>
          </a:p>
        </p:txBody>
      </p:sp>
    </p:spTree>
    <p:extLst>
      <p:ext uri="{BB962C8B-B14F-4D97-AF65-F5344CB8AC3E}">
        <p14:creationId xmlns:p14="http://schemas.microsoft.com/office/powerpoint/2010/main" val="2670482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 </a:t>
            </a:r>
            <a:r>
              <a:rPr lang="en-IN" b="1" dirty="0" smtClean="0"/>
              <a:t>Job (Explicit Job Repository)</a:t>
            </a:r>
            <a:endParaRPr lang="en-IN" dirty="0"/>
          </a:p>
        </p:txBody>
      </p:sp>
      <p:sp>
        <p:nvSpPr>
          <p:cNvPr id="3" name="Content Placeholder 2"/>
          <p:cNvSpPr>
            <a:spLocks noGrp="1"/>
          </p:cNvSpPr>
          <p:nvPr>
            <p:ph idx="1"/>
          </p:nvPr>
        </p:nvSpPr>
        <p:spPr>
          <a:xfrm>
            <a:off x="1115568" y="1891454"/>
            <a:ext cx="10058400" cy="4023360"/>
          </a:xfrm>
        </p:spPr>
        <p:txBody>
          <a:bodyPr/>
          <a:lstStyle/>
          <a:p>
            <a:r>
              <a:rPr lang="en-US" b="1" dirty="0"/>
              <a:t>&lt;job id</a:t>
            </a:r>
            <a:r>
              <a:rPr lang="en-US" dirty="0"/>
              <a:t>=</a:t>
            </a:r>
            <a:r>
              <a:rPr lang="en-US" b="1" dirty="0"/>
              <a:t>"</a:t>
            </a:r>
            <a:r>
              <a:rPr lang="en-US" b="1" dirty="0" err="1"/>
              <a:t>footballJob</a:t>
            </a:r>
            <a:r>
              <a:rPr lang="en-US" b="1" dirty="0"/>
              <a:t>" job-repository="</a:t>
            </a:r>
            <a:r>
              <a:rPr lang="en-US" b="1" dirty="0" err="1"/>
              <a:t>specialRepository</a:t>
            </a:r>
            <a:r>
              <a:rPr lang="en-US" b="1" dirty="0"/>
              <a:t>"</a:t>
            </a:r>
            <a:r>
              <a:rPr lang="en-US" dirty="0"/>
              <a:t>&gt;</a:t>
            </a:r>
          </a:p>
          <a:p>
            <a:r>
              <a:rPr lang="en-US" b="1" dirty="0"/>
              <a:t>&lt;step id</a:t>
            </a:r>
            <a:r>
              <a:rPr lang="en-US" dirty="0"/>
              <a:t>=</a:t>
            </a:r>
            <a:r>
              <a:rPr lang="en-US" b="1" dirty="0"/>
              <a:t>"</a:t>
            </a:r>
            <a:r>
              <a:rPr lang="en-US" b="1" dirty="0" err="1"/>
              <a:t>playerload</a:t>
            </a:r>
            <a:r>
              <a:rPr lang="en-US" b="1" dirty="0"/>
              <a:t>" parent</a:t>
            </a:r>
            <a:r>
              <a:rPr lang="en-US" dirty="0"/>
              <a:t>=</a:t>
            </a:r>
            <a:r>
              <a:rPr lang="en-US" b="1" dirty="0"/>
              <a:t>"s1" next</a:t>
            </a:r>
            <a:r>
              <a:rPr lang="en-US" dirty="0"/>
              <a:t>=</a:t>
            </a:r>
            <a:r>
              <a:rPr lang="en-US" b="1" dirty="0"/>
              <a:t>"</a:t>
            </a:r>
            <a:r>
              <a:rPr lang="en-US" b="1" dirty="0" err="1"/>
              <a:t>gameLoad</a:t>
            </a:r>
            <a:r>
              <a:rPr lang="en-US" b="1" dirty="0"/>
              <a:t>"/&gt;</a:t>
            </a:r>
          </a:p>
          <a:p>
            <a:r>
              <a:rPr lang="en-US" b="1" dirty="0"/>
              <a:t>&lt;step id</a:t>
            </a:r>
            <a:r>
              <a:rPr lang="en-US" dirty="0"/>
              <a:t>=</a:t>
            </a:r>
            <a:r>
              <a:rPr lang="en-US" b="1" dirty="0"/>
              <a:t>"</a:t>
            </a:r>
            <a:r>
              <a:rPr lang="en-US" b="1" dirty="0" err="1"/>
              <a:t>gameLoad</a:t>
            </a:r>
            <a:r>
              <a:rPr lang="en-US" b="1" dirty="0"/>
              <a:t>" parent</a:t>
            </a:r>
            <a:r>
              <a:rPr lang="en-US" dirty="0"/>
              <a:t>=</a:t>
            </a:r>
            <a:r>
              <a:rPr lang="en-US" b="1" dirty="0"/>
              <a:t>"s3" next</a:t>
            </a:r>
            <a:r>
              <a:rPr lang="en-US" dirty="0"/>
              <a:t>=</a:t>
            </a:r>
            <a:r>
              <a:rPr lang="en-US" b="1" dirty="0"/>
              <a:t>"</a:t>
            </a:r>
            <a:r>
              <a:rPr lang="en-US" b="1" dirty="0" err="1"/>
              <a:t>playerSummarization</a:t>
            </a:r>
            <a:r>
              <a:rPr lang="en-US" b="1" dirty="0"/>
              <a:t>"/&gt;</a:t>
            </a:r>
          </a:p>
          <a:p>
            <a:r>
              <a:rPr lang="en-US" b="1" dirty="0"/>
              <a:t>&lt;step id</a:t>
            </a:r>
            <a:r>
              <a:rPr lang="en-US" dirty="0"/>
              <a:t>=</a:t>
            </a:r>
            <a:r>
              <a:rPr lang="en-US" b="1" dirty="0"/>
              <a:t>"</a:t>
            </a:r>
            <a:r>
              <a:rPr lang="en-US" b="1" dirty="0" err="1"/>
              <a:t>playerSummarization</a:t>
            </a:r>
            <a:r>
              <a:rPr lang="en-US" b="1" dirty="0"/>
              <a:t>" parent</a:t>
            </a:r>
            <a:r>
              <a:rPr lang="en-US" dirty="0"/>
              <a:t>=</a:t>
            </a:r>
            <a:r>
              <a:rPr lang="en-US" b="1" dirty="0"/>
              <a:t>"s3"/&gt;</a:t>
            </a:r>
          </a:p>
          <a:p>
            <a:r>
              <a:rPr lang="en-IN" b="1" dirty="0"/>
              <a:t>&lt;/job&gt;</a:t>
            </a:r>
            <a:endParaRPr lang="en-IN" dirty="0"/>
          </a:p>
        </p:txBody>
      </p:sp>
    </p:spTree>
    <p:extLst>
      <p:ext uri="{BB962C8B-B14F-4D97-AF65-F5344CB8AC3E}">
        <p14:creationId xmlns:p14="http://schemas.microsoft.com/office/powerpoint/2010/main" val="988038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Restartability</a:t>
            </a:r>
            <a:endParaRPr lang="en-IN" dirty="0"/>
          </a:p>
        </p:txBody>
      </p:sp>
      <p:sp>
        <p:nvSpPr>
          <p:cNvPr id="3" name="Content Placeholder 2"/>
          <p:cNvSpPr>
            <a:spLocks noGrp="1"/>
          </p:cNvSpPr>
          <p:nvPr>
            <p:ph idx="1"/>
          </p:nvPr>
        </p:nvSpPr>
        <p:spPr>
          <a:xfrm>
            <a:off x="1097280" y="1845734"/>
            <a:ext cx="10058400" cy="3421210"/>
          </a:xfrm>
        </p:spPr>
        <p:txBody>
          <a:bodyPr>
            <a:normAutofit lnSpcReduction="10000"/>
          </a:bodyPr>
          <a:lstStyle/>
          <a:p>
            <a:r>
              <a:rPr lang="en-US" dirty="0"/>
              <a:t>One key issue when executing a batch job concerns the behavior of a Job when it is restarted. </a:t>
            </a:r>
            <a:endParaRPr lang="en-US" dirty="0" smtClean="0"/>
          </a:p>
          <a:p>
            <a:r>
              <a:rPr lang="en-US" dirty="0" smtClean="0"/>
              <a:t>The launching </a:t>
            </a:r>
            <a:r>
              <a:rPr lang="en-US" dirty="0"/>
              <a:t>of a Job is considered to be a 'restart' if a </a:t>
            </a:r>
            <a:r>
              <a:rPr lang="en-US" dirty="0" err="1"/>
              <a:t>JobExecution</a:t>
            </a:r>
            <a:r>
              <a:rPr lang="en-US" dirty="0"/>
              <a:t> already exists for the </a:t>
            </a:r>
            <a:r>
              <a:rPr lang="en-US" dirty="0" smtClean="0"/>
              <a:t>particular </a:t>
            </a:r>
            <a:r>
              <a:rPr lang="en-US" dirty="0" err="1" smtClean="0"/>
              <a:t>JobInstance</a:t>
            </a:r>
            <a:r>
              <a:rPr lang="en-US" dirty="0"/>
              <a:t>. </a:t>
            </a:r>
            <a:endParaRPr lang="en-US" dirty="0" smtClean="0"/>
          </a:p>
          <a:p>
            <a:r>
              <a:rPr lang="en-US" dirty="0" smtClean="0"/>
              <a:t>Ideally</a:t>
            </a:r>
            <a:r>
              <a:rPr lang="en-US" dirty="0"/>
              <a:t>, all jobs should be able to start up where they left off, but there are </a:t>
            </a:r>
            <a:r>
              <a:rPr lang="en-US" dirty="0" smtClean="0"/>
              <a:t>scenarios where </a:t>
            </a:r>
            <a:r>
              <a:rPr lang="en-US" dirty="0"/>
              <a:t>this is not possible. </a:t>
            </a:r>
            <a:endParaRPr lang="en-US" dirty="0" smtClean="0"/>
          </a:p>
          <a:p>
            <a:r>
              <a:rPr lang="en-US" b="1" dirty="0" smtClean="0"/>
              <a:t>It </a:t>
            </a:r>
            <a:r>
              <a:rPr lang="en-US" b="1" dirty="0"/>
              <a:t>is entirely up to the developer to ensure that a new </a:t>
            </a:r>
            <a:r>
              <a:rPr lang="en-US" b="1" dirty="0" smtClean="0"/>
              <a:t>Job Instance is </a:t>
            </a:r>
            <a:r>
              <a:rPr lang="en-US" b="1" dirty="0"/>
              <a:t>created in this scenario</a:t>
            </a:r>
            <a:r>
              <a:rPr lang="en-US" dirty="0" smtClean="0"/>
              <a:t>.</a:t>
            </a:r>
          </a:p>
          <a:p>
            <a:r>
              <a:rPr lang="en-US" dirty="0" smtClean="0"/>
              <a:t>However</a:t>
            </a:r>
            <a:r>
              <a:rPr lang="en-US" dirty="0"/>
              <a:t>, Spring Batch does provide some help. </a:t>
            </a:r>
            <a:endParaRPr lang="en-US" dirty="0" smtClean="0"/>
          </a:p>
          <a:p>
            <a:r>
              <a:rPr lang="en-US" dirty="0" smtClean="0"/>
              <a:t>If </a:t>
            </a:r>
            <a:r>
              <a:rPr lang="en-US" dirty="0"/>
              <a:t>a Job should </a:t>
            </a:r>
            <a:r>
              <a:rPr lang="en-US" dirty="0" smtClean="0"/>
              <a:t>never be </a:t>
            </a:r>
            <a:r>
              <a:rPr lang="en-US" dirty="0"/>
              <a:t>restarted, but should always be run as part of a new </a:t>
            </a:r>
            <a:r>
              <a:rPr lang="en-US" dirty="0" err="1"/>
              <a:t>JobInstance</a:t>
            </a:r>
            <a:r>
              <a:rPr lang="en-US" dirty="0"/>
              <a:t>, then the </a:t>
            </a:r>
            <a:r>
              <a:rPr lang="en-US" dirty="0" err="1"/>
              <a:t>restartable</a:t>
            </a:r>
            <a:r>
              <a:rPr lang="en-US" dirty="0"/>
              <a:t> </a:t>
            </a:r>
            <a:r>
              <a:rPr lang="en-US" dirty="0" smtClean="0"/>
              <a:t>property may </a:t>
            </a:r>
            <a:r>
              <a:rPr lang="en-US" dirty="0"/>
              <a:t>be set to 'false':</a:t>
            </a:r>
            <a:endParaRPr lang="en-IN" dirty="0"/>
          </a:p>
        </p:txBody>
      </p:sp>
      <p:sp>
        <p:nvSpPr>
          <p:cNvPr id="4" name="TextBox 3"/>
          <p:cNvSpPr txBox="1"/>
          <p:nvPr/>
        </p:nvSpPr>
        <p:spPr>
          <a:xfrm>
            <a:off x="2377440" y="5266944"/>
            <a:ext cx="4202625" cy="923330"/>
          </a:xfrm>
          <a:prstGeom prst="rect">
            <a:avLst/>
          </a:prstGeom>
          <a:noFill/>
        </p:spPr>
        <p:txBody>
          <a:bodyPr wrap="none" rtlCol="0">
            <a:spAutoFit/>
          </a:bodyPr>
          <a:lstStyle/>
          <a:p>
            <a:r>
              <a:rPr lang="en-IN" b="1" dirty="0">
                <a:solidFill>
                  <a:srgbClr val="FF0000"/>
                </a:solidFill>
              </a:rPr>
              <a:t>&lt;job id="</a:t>
            </a:r>
            <a:r>
              <a:rPr lang="en-IN" b="1" dirty="0" err="1">
                <a:solidFill>
                  <a:srgbClr val="FF0000"/>
                </a:solidFill>
              </a:rPr>
              <a:t>footballJob</a:t>
            </a:r>
            <a:r>
              <a:rPr lang="en-IN" b="1" dirty="0">
                <a:solidFill>
                  <a:srgbClr val="FF0000"/>
                </a:solidFill>
              </a:rPr>
              <a:t>" </a:t>
            </a:r>
            <a:r>
              <a:rPr lang="en-IN" b="1" dirty="0" err="1">
                <a:solidFill>
                  <a:srgbClr val="FF0000"/>
                </a:solidFill>
              </a:rPr>
              <a:t>restartable</a:t>
            </a:r>
            <a:r>
              <a:rPr lang="en-IN" b="1" dirty="0">
                <a:solidFill>
                  <a:srgbClr val="FF0000"/>
                </a:solidFill>
              </a:rPr>
              <a:t>="false"&gt;</a:t>
            </a:r>
          </a:p>
          <a:p>
            <a:r>
              <a:rPr lang="en-IN" b="1" dirty="0">
                <a:solidFill>
                  <a:srgbClr val="FF0000"/>
                </a:solidFill>
              </a:rPr>
              <a:t>...</a:t>
            </a:r>
          </a:p>
          <a:p>
            <a:r>
              <a:rPr lang="en-IN" b="1" dirty="0">
                <a:solidFill>
                  <a:srgbClr val="FF0000"/>
                </a:solidFill>
              </a:rPr>
              <a:t>&lt;/job&gt;</a:t>
            </a:r>
          </a:p>
        </p:txBody>
      </p:sp>
    </p:spTree>
    <p:extLst>
      <p:ext uri="{BB962C8B-B14F-4D97-AF65-F5344CB8AC3E}">
        <p14:creationId xmlns:p14="http://schemas.microsoft.com/office/powerpoint/2010/main" val="440665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Restartability</a:t>
            </a:r>
            <a:endParaRPr lang="en-IN" dirty="0"/>
          </a:p>
        </p:txBody>
      </p:sp>
      <p:sp>
        <p:nvSpPr>
          <p:cNvPr id="3" name="Content Placeholder 2"/>
          <p:cNvSpPr>
            <a:spLocks noGrp="1"/>
          </p:cNvSpPr>
          <p:nvPr>
            <p:ph idx="1"/>
          </p:nvPr>
        </p:nvSpPr>
        <p:spPr>
          <a:xfrm>
            <a:off x="1097280" y="1845734"/>
            <a:ext cx="10058400" cy="1052914"/>
          </a:xfrm>
        </p:spPr>
        <p:txBody>
          <a:bodyPr>
            <a:normAutofit lnSpcReduction="10000"/>
          </a:bodyPr>
          <a:lstStyle/>
          <a:p>
            <a:r>
              <a:rPr lang="en-US" dirty="0"/>
              <a:t>To phrase it another way, setting </a:t>
            </a:r>
            <a:r>
              <a:rPr lang="en-US" dirty="0" err="1"/>
              <a:t>restartable</a:t>
            </a:r>
            <a:r>
              <a:rPr lang="en-US" dirty="0"/>
              <a:t> to false means "this Job does not support being </a:t>
            </a:r>
            <a:r>
              <a:rPr lang="en-US" dirty="0" smtClean="0"/>
              <a:t>started again</a:t>
            </a:r>
            <a:r>
              <a:rPr lang="en-US" dirty="0"/>
              <a:t>". </a:t>
            </a:r>
            <a:endParaRPr lang="en-US" dirty="0" smtClean="0"/>
          </a:p>
          <a:p>
            <a:r>
              <a:rPr lang="en-US" dirty="0" smtClean="0"/>
              <a:t>Restarting </a:t>
            </a:r>
            <a:r>
              <a:rPr lang="en-US" dirty="0"/>
              <a:t>a Job that is not </a:t>
            </a:r>
            <a:r>
              <a:rPr lang="en-US" dirty="0" err="1"/>
              <a:t>restartable</a:t>
            </a:r>
            <a:r>
              <a:rPr lang="en-US" dirty="0"/>
              <a:t> will cause a </a:t>
            </a:r>
            <a:r>
              <a:rPr lang="en-US" dirty="0" err="1"/>
              <a:t>JobRestartException</a:t>
            </a:r>
            <a:r>
              <a:rPr lang="en-US" dirty="0"/>
              <a:t> to be thrown:</a:t>
            </a:r>
            <a:endParaRPr lang="en-IN" dirty="0"/>
          </a:p>
        </p:txBody>
      </p:sp>
      <p:sp>
        <p:nvSpPr>
          <p:cNvPr id="4" name="TextBox 3"/>
          <p:cNvSpPr txBox="1"/>
          <p:nvPr/>
        </p:nvSpPr>
        <p:spPr>
          <a:xfrm>
            <a:off x="2068574" y="2898648"/>
            <a:ext cx="8279831" cy="3416320"/>
          </a:xfrm>
          <a:prstGeom prst="rect">
            <a:avLst/>
          </a:prstGeom>
          <a:noFill/>
        </p:spPr>
        <p:txBody>
          <a:bodyPr wrap="none" rtlCol="0">
            <a:spAutoFit/>
          </a:bodyPr>
          <a:lstStyle/>
          <a:p>
            <a:r>
              <a:rPr lang="en-IN" b="1" dirty="0">
                <a:solidFill>
                  <a:srgbClr val="FF0000"/>
                </a:solidFill>
              </a:rPr>
              <a:t>Job </a:t>
            </a:r>
            <a:r>
              <a:rPr lang="en-IN" b="1" dirty="0" err="1">
                <a:solidFill>
                  <a:srgbClr val="FF0000"/>
                </a:solidFill>
              </a:rPr>
              <a:t>job</a:t>
            </a:r>
            <a:r>
              <a:rPr lang="en-IN" b="1" dirty="0">
                <a:solidFill>
                  <a:srgbClr val="FF0000"/>
                </a:solidFill>
              </a:rPr>
              <a:t> = new </a:t>
            </a:r>
            <a:r>
              <a:rPr lang="en-IN" b="1" dirty="0" err="1">
                <a:solidFill>
                  <a:srgbClr val="FF0000"/>
                </a:solidFill>
              </a:rPr>
              <a:t>SimpleJob</a:t>
            </a:r>
            <a:r>
              <a:rPr lang="en-IN" b="1" dirty="0">
                <a:solidFill>
                  <a:srgbClr val="FF0000"/>
                </a:solidFill>
              </a:rPr>
              <a:t>();</a:t>
            </a:r>
          </a:p>
          <a:p>
            <a:r>
              <a:rPr lang="en-IN" b="1" dirty="0" err="1">
                <a:solidFill>
                  <a:srgbClr val="FF0000"/>
                </a:solidFill>
              </a:rPr>
              <a:t>job.setRestartable</a:t>
            </a:r>
            <a:r>
              <a:rPr lang="en-IN" b="1" dirty="0">
                <a:solidFill>
                  <a:srgbClr val="FF0000"/>
                </a:solidFill>
              </a:rPr>
              <a:t>(false);</a:t>
            </a:r>
          </a:p>
          <a:p>
            <a:r>
              <a:rPr lang="en-IN" b="1" dirty="0" err="1">
                <a:solidFill>
                  <a:srgbClr val="FF0000"/>
                </a:solidFill>
              </a:rPr>
              <a:t>JobParameters</a:t>
            </a:r>
            <a:r>
              <a:rPr lang="en-IN" b="1" dirty="0">
                <a:solidFill>
                  <a:srgbClr val="FF0000"/>
                </a:solidFill>
              </a:rPr>
              <a:t> </a:t>
            </a:r>
            <a:r>
              <a:rPr lang="en-IN" b="1" dirty="0" err="1">
                <a:solidFill>
                  <a:srgbClr val="FF0000"/>
                </a:solidFill>
              </a:rPr>
              <a:t>jobParameters</a:t>
            </a:r>
            <a:r>
              <a:rPr lang="en-IN" b="1" dirty="0">
                <a:solidFill>
                  <a:srgbClr val="FF0000"/>
                </a:solidFill>
              </a:rPr>
              <a:t> = new </a:t>
            </a:r>
            <a:r>
              <a:rPr lang="en-IN" b="1" dirty="0" err="1">
                <a:solidFill>
                  <a:srgbClr val="FF0000"/>
                </a:solidFill>
              </a:rPr>
              <a:t>JobParameters</a:t>
            </a:r>
            <a:r>
              <a:rPr lang="en-IN" b="1" dirty="0">
                <a:solidFill>
                  <a:srgbClr val="FF0000"/>
                </a:solidFill>
              </a:rPr>
              <a:t>();</a:t>
            </a:r>
          </a:p>
          <a:p>
            <a:r>
              <a:rPr lang="en-IN" b="1" dirty="0" err="1">
                <a:solidFill>
                  <a:srgbClr val="FF0000"/>
                </a:solidFill>
              </a:rPr>
              <a:t>JobExecution</a:t>
            </a:r>
            <a:r>
              <a:rPr lang="en-IN" b="1" dirty="0">
                <a:solidFill>
                  <a:srgbClr val="FF0000"/>
                </a:solidFill>
              </a:rPr>
              <a:t> </a:t>
            </a:r>
            <a:r>
              <a:rPr lang="en-IN" b="1" dirty="0" err="1">
                <a:solidFill>
                  <a:srgbClr val="FF0000"/>
                </a:solidFill>
              </a:rPr>
              <a:t>firstExecution</a:t>
            </a:r>
            <a:r>
              <a:rPr lang="en-IN" b="1" dirty="0">
                <a:solidFill>
                  <a:srgbClr val="FF0000"/>
                </a:solidFill>
              </a:rPr>
              <a:t> = </a:t>
            </a:r>
            <a:r>
              <a:rPr lang="en-IN" b="1" dirty="0" err="1">
                <a:solidFill>
                  <a:srgbClr val="FF0000"/>
                </a:solidFill>
              </a:rPr>
              <a:t>jobRepository.createJobExecution</a:t>
            </a:r>
            <a:r>
              <a:rPr lang="en-IN" b="1" dirty="0">
                <a:solidFill>
                  <a:srgbClr val="FF0000"/>
                </a:solidFill>
              </a:rPr>
              <a:t>(job, </a:t>
            </a:r>
            <a:r>
              <a:rPr lang="en-IN" b="1" dirty="0" err="1">
                <a:solidFill>
                  <a:srgbClr val="FF0000"/>
                </a:solidFill>
              </a:rPr>
              <a:t>jobParameters</a:t>
            </a:r>
            <a:r>
              <a:rPr lang="en-IN" b="1" dirty="0">
                <a:solidFill>
                  <a:srgbClr val="FF0000"/>
                </a:solidFill>
              </a:rPr>
              <a:t>);</a:t>
            </a:r>
          </a:p>
          <a:p>
            <a:r>
              <a:rPr lang="en-IN" b="1" dirty="0" err="1">
                <a:solidFill>
                  <a:srgbClr val="FF0000"/>
                </a:solidFill>
              </a:rPr>
              <a:t>jobRepository.saveOrUpdate</a:t>
            </a:r>
            <a:r>
              <a:rPr lang="en-IN" b="1" dirty="0">
                <a:solidFill>
                  <a:srgbClr val="FF0000"/>
                </a:solidFill>
              </a:rPr>
              <a:t>(</a:t>
            </a:r>
            <a:r>
              <a:rPr lang="en-IN" b="1" dirty="0" err="1">
                <a:solidFill>
                  <a:srgbClr val="FF0000"/>
                </a:solidFill>
              </a:rPr>
              <a:t>firstExecution</a:t>
            </a:r>
            <a:r>
              <a:rPr lang="en-IN" b="1" dirty="0">
                <a:solidFill>
                  <a:srgbClr val="FF0000"/>
                </a:solidFill>
              </a:rPr>
              <a:t>);</a:t>
            </a:r>
          </a:p>
          <a:p>
            <a:r>
              <a:rPr lang="en-IN" b="1" dirty="0">
                <a:solidFill>
                  <a:srgbClr val="FF0000"/>
                </a:solidFill>
              </a:rPr>
              <a:t>try {</a:t>
            </a:r>
          </a:p>
          <a:p>
            <a:r>
              <a:rPr lang="en-IN" b="1" dirty="0" err="1">
                <a:solidFill>
                  <a:srgbClr val="FF0000"/>
                </a:solidFill>
              </a:rPr>
              <a:t>jobRepository.createJobExecution</a:t>
            </a:r>
            <a:r>
              <a:rPr lang="en-IN" b="1" dirty="0">
                <a:solidFill>
                  <a:srgbClr val="FF0000"/>
                </a:solidFill>
              </a:rPr>
              <a:t>(job, </a:t>
            </a:r>
            <a:r>
              <a:rPr lang="en-IN" b="1" dirty="0" err="1">
                <a:solidFill>
                  <a:srgbClr val="FF0000"/>
                </a:solidFill>
              </a:rPr>
              <a:t>jobParameters</a:t>
            </a:r>
            <a:r>
              <a:rPr lang="en-IN" b="1" dirty="0">
                <a:solidFill>
                  <a:srgbClr val="FF0000"/>
                </a:solidFill>
              </a:rPr>
              <a:t>);</a:t>
            </a:r>
          </a:p>
          <a:p>
            <a:r>
              <a:rPr lang="en-IN" b="1" dirty="0">
                <a:solidFill>
                  <a:srgbClr val="FF0000"/>
                </a:solidFill>
              </a:rPr>
              <a:t>fail();</a:t>
            </a:r>
          </a:p>
          <a:p>
            <a:r>
              <a:rPr lang="en-IN" b="1" dirty="0">
                <a:solidFill>
                  <a:srgbClr val="FF0000"/>
                </a:solidFill>
              </a:rPr>
              <a:t>}</a:t>
            </a:r>
          </a:p>
          <a:p>
            <a:r>
              <a:rPr lang="en-IN" b="1" dirty="0">
                <a:solidFill>
                  <a:srgbClr val="FF0000"/>
                </a:solidFill>
              </a:rPr>
              <a:t>catch (</a:t>
            </a:r>
            <a:r>
              <a:rPr lang="en-IN" b="1" dirty="0" err="1">
                <a:solidFill>
                  <a:srgbClr val="FF0000"/>
                </a:solidFill>
              </a:rPr>
              <a:t>JobRestartException</a:t>
            </a:r>
            <a:r>
              <a:rPr lang="en-IN" b="1" dirty="0">
                <a:solidFill>
                  <a:srgbClr val="FF0000"/>
                </a:solidFill>
              </a:rPr>
              <a:t> e) {</a:t>
            </a:r>
          </a:p>
          <a:p>
            <a:r>
              <a:rPr lang="en-IN" b="1" i="1" dirty="0">
                <a:solidFill>
                  <a:srgbClr val="FF0000"/>
                </a:solidFill>
              </a:rPr>
              <a:t>// expected</a:t>
            </a:r>
          </a:p>
          <a:p>
            <a:r>
              <a:rPr lang="en-IN" b="1" dirty="0">
                <a:solidFill>
                  <a:srgbClr val="FF0000"/>
                </a:solidFill>
              </a:rPr>
              <a:t>}</a:t>
            </a:r>
          </a:p>
        </p:txBody>
      </p:sp>
    </p:spTree>
    <p:extLst>
      <p:ext uri="{BB962C8B-B14F-4D97-AF65-F5344CB8AC3E}">
        <p14:creationId xmlns:p14="http://schemas.microsoft.com/office/powerpoint/2010/main" val="3238704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Intercepting Job Execution</a:t>
            </a:r>
            <a:endParaRPr lang="en-IN" dirty="0"/>
          </a:p>
        </p:txBody>
      </p:sp>
      <p:sp>
        <p:nvSpPr>
          <p:cNvPr id="3" name="Content Placeholder 2"/>
          <p:cNvSpPr>
            <a:spLocks noGrp="1"/>
          </p:cNvSpPr>
          <p:nvPr>
            <p:ph idx="1"/>
          </p:nvPr>
        </p:nvSpPr>
        <p:spPr>
          <a:xfrm>
            <a:off x="1097280" y="1845734"/>
            <a:ext cx="10058400" cy="1281514"/>
          </a:xfrm>
        </p:spPr>
        <p:txBody>
          <a:bodyPr/>
          <a:lstStyle/>
          <a:p>
            <a:r>
              <a:rPr lang="en-US" dirty="0"/>
              <a:t>During the course of the execution of a Job, it may be useful to be notified of various events in its </a:t>
            </a:r>
            <a:r>
              <a:rPr lang="en-US" dirty="0" smtClean="0"/>
              <a:t>lifecycle so </a:t>
            </a:r>
            <a:r>
              <a:rPr lang="en-US" dirty="0"/>
              <a:t>that custom code may be executed. </a:t>
            </a:r>
            <a:endParaRPr lang="en-US" dirty="0" smtClean="0"/>
          </a:p>
          <a:p>
            <a:r>
              <a:rPr lang="en-US" dirty="0" smtClean="0"/>
              <a:t>The Simple Job </a:t>
            </a:r>
            <a:r>
              <a:rPr lang="en-US" dirty="0"/>
              <a:t>allows for this by calling a </a:t>
            </a:r>
            <a:r>
              <a:rPr lang="en-US" dirty="0" smtClean="0"/>
              <a:t>Job Listener at </a:t>
            </a:r>
            <a:r>
              <a:rPr lang="en-IN" dirty="0" smtClean="0"/>
              <a:t>the </a:t>
            </a:r>
            <a:r>
              <a:rPr lang="en-IN" dirty="0"/>
              <a:t>appropriate time:</a:t>
            </a:r>
          </a:p>
        </p:txBody>
      </p:sp>
      <p:sp>
        <p:nvSpPr>
          <p:cNvPr id="4" name="TextBox 3"/>
          <p:cNvSpPr txBox="1"/>
          <p:nvPr/>
        </p:nvSpPr>
        <p:spPr>
          <a:xfrm>
            <a:off x="1408176" y="2970446"/>
            <a:ext cx="6931152" cy="1200329"/>
          </a:xfrm>
          <a:prstGeom prst="rect">
            <a:avLst/>
          </a:prstGeom>
          <a:noFill/>
        </p:spPr>
        <p:txBody>
          <a:bodyPr wrap="square" rtlCol="0">
            <a:spAutoFit/>
          </a:bodyPr>
          <a:lstStyle/>
          <a:p>
            <a:r>
              <a:rPr lang="en-IN" b="1" dirty="0">
                <a:solidFill>
                  <a:srgbClr val="FF0000"/>
                </a:solidFill>
              </a:rPr>
              <a:t>public interface </a:t>
            </a:r>
            <a:r>
              <a:rPr lang="en-IN" dirty="0" err="1">
                <a:solidFill>
                  <a:srgbClr val="FF0000"/>
                </a:solidFill>
              </a:rPr>
              <a:t>JobExecutionListener</a:t>
            </a:r>
            <a:r>
              <a:rPr lang="en-IN" dirty="0">
                <a:solidFill>
                  <a:srgbClr val="FF0000"/>
                </a:solidFill>
              </a:rPr>
              <a:t> {</a:t>
            </a:r>
          </a:p>
          <a:p>
            <a:r>
              <a:rPr lang="en-IN" b="1" dirty="0">
                <a:solidFill>
                  <a:srgbClr val="FF0000"/>
                </a:solidFill>
              </a:rPr>
              <a:t>void </a:t>
            </a:r>
            <a:r>
              <a:rPr lang="en-IN" dirty="0" err="1">
                <a:solidFill>
                  <a:srgbClr val="FF0000"/>
                </a:solidFill>
              </a:rPr>
              <a:t>beforeJob</a:t>
            </a:r>
            <a:r>
              <a:rPr lang="en-IN" dirty="0">
                <a:solidFill>
                  <a:srgbClr val="FF0000"/>
                </a:solidFill>
              </a:rPr>
              <a:t>(</a:t>
            </a:r>
            <a:r>
              <a:rPr lang="en-IN" dirty="0" err="1">
                <a:solidFill>
                  <a:srgbClr val="FF0000"/>
                </a:solidFill>
              </a:rPr>
              <a:t>JobExecution</a:t>
            </a:r>
            <a:r>
              <a:rPr lang="en-IN" dirty="0">
                <a:solidFill>
                  <a:srgbClr val="FF0000"/>
                </a:solidFill>
              </a:rPr>
              <a:t> </a:t>
            </a:r>
            <a:r>
              <a:rPr lang="en-IN" dirty="0" err="1">
                <a:solidFill>
                  <a:srgbClr val="FF0000"/>
                </a:solidFill>
              </a:rPr>
              <a:t>jobExecution</a:t>
            </a:r>
            <a:r>
              <a:rPr lang="en-IN" dirty="0">
                <a:solidFill>
                  <a:srgbClr val="FF0000"/>
                </a:solidFill>
              </a:rPr>
              <a:t>);</a:t>
            </a:r>
          </a:p>
          <a:p>
            <a:r>
              <a:rPr lang="en-IN" b="1" dirty="0">
                <a:solidFill>
                  <a:srgbClr val="FF0000"/>
                </a:solidFill>
              </a:rPr>
              <a:t>void </a:t>
            </a:r>
            <a:r>
              <a:rPr lang="en-IN" dirty="0" err="1">
                <a:solidFill>
                  <a:srgbClr val="FF0000"/>
                </a:solidFill>
              </a:rPr>
              <a:t>afterJob</a:t>
            </a:r>
            <a:r>
              <a:rPr lang="en-IN" dirty="0">
                <a:solidFill>
                  <a:srgbClr val="FF0000"/>
                </a:solidFill>
              </a:rPr>
              <a:t>(</a:t>
            </a:r>
            <a:r>
              <a:rPr lang="en-IN" dirty="0" err="1">
                <a:solidFill>
                  <a:srgbClr val="FF0000"/>
                </a:solidFill>
              </a:rPr>
              <a:t>JobExecution</a:t>
            </a:r>
            <a:r>
              <a:rPr lang="en-IN" dirty="0">
                <a:solidFill>
                  <a:srgbClr val="FF0000"/>
                </a:solidFill>
              </a:rPr>
              <a:t> </a:t>
            </a:r>
            <a:r>
              <a:rPr lang="en-IN" dirty="0" err="1">
                <a:solidFill>
                  <a:srgbClr val="FF0000"/>
                </a:solidFill>
              </a:rPr>
              <a:t>jobExecution</a:t>
            </a:r>
            <a:r>
              <a:rPr lang="en-IN" dirty="0">
                <a:solidFill>
                  <a:srgbClr val="FF0000"/>
                </a:solidFill>
              </a:rPr>
              <a:t>);</a:t>
            </a:r>
          </a:p>
          <a:p>
            <a:r>
              <a:rPr lang="en-IN" dirty="0">
                <a:solidFill>
                  <a:srgbClr val="FF0000"/>
                </a:solidFill>
              </a:rPr>
              <a:t>}</a:t>
            </a:r>
          </a:p>
        </p:txBody>
      </p:sp>
      <p:sp>
        <p:nvSpPr>
          <p:cNvPr id="5" name="TextBox 4"/>
          <p:cNvSpPr txBox="1"/>
          <p:nvPr/>
        </p:nvSpPr>
        <p:spPr>
          <a:xfrm>
            <a:off x="1408176" y="4170775"/>
            <a:ext cx="6488699" cy="2308324"/>
          </a:xfrm>
          <a:prstGeom prst="rect">
            <a:avLst/>
          </a:prstGeom>
          <a:noFill/>
        </p:spPr>
        <p:txBody>
          <a:bodyPr wrap="none" rtlCol="0">
            <a:spAutoFit/>
          </a:bodyPr>
          <a:lstStyle/>
          <a:p>
            <a:r>
              <a:rPr lang="en-IN" b="1" dirty="0">
                <a:solidFill>
                  <a:srgbClr val="FF0000"/>
                </a:solidFill>
              </a:rPr>
              <a:t>&lt;job id</a:t>
            </a:r>
            <a:r>
              <a:rPr lang="en-IN" dirty="0">
                <a:solidFill>
                  <a:srgbClr val="FF0000"/>
                </a:solidFill>
              </a:rPr>
              <a:t>=</a:t>
            </a:r>
            <a:r>
              <a:rPr lang="en-IN" b="1" dirty="0">
                <a:solidFill>
                  <a:srgbClr val="FF0000"/>
                </a:solidFill>
              </a:rPr>
              <a:t>"</a:t>
            </a:r>
            <a:r>
              <a:rPr lang="en-IN" b="1" dirty="0" err="1">
                <a:solidFill>
                  <a:srgbClr val="FF0000"/>
                </a:solidFill>
              </a:rPr>
              <a:t>footballJob</a:t>
            </a:r>
            <a:r>
              <a:rPr lang="en-IN" b="1" dirty="0">
                <a:solidFill>
                  <a:srgbClr val="FF0000"/>
                </a:solidFill>
              </a:rPr>
              <a:t>"&gt;</a:t>
            </a:r>
          </a:p>
          <a:p>
            <a:r>
              <a:rPr lang="en-US" b="1" dirty="0">
                <a:solidFill>
                  <a:srgbClr val="FF0000"/>
                </a:solidFill>
              </a:rPr>
              <a:t>&lt;step id</a:t>
            </a:r>
            <a:r>
              <a:rPr lang="en-US" dirty="0">
                <a:solidFill>
                  <a:srgbClr val="FF0000"/>
                </a:solidFill>
              </a:rPr>
              <a:t>=</a:t>
            </a:r>
            <a:r>
              <a:rPr lang="en-US" b="1" dirty="0">
                <a:solidFill>
                  <a:srgbClr val="FF0000"/>
                </a:solidFill>
              </a:rPr>
              <a:t>"</a:t>
            </a:r>
            <a:r>
              <a:rPr lang="en-US" b="1" dirty="0" err="1">
                <a:solidFill>
                  <a:srgbClr val="FF0000"/>
                </a:solidFill>
              </a:rPr>
              <a:t>playerload</a:t>
            </a:r>
            <a:r>
              <a:rPr lang="en-US" b="1" dirty="0">
                <a:solidFill>
                  <a:srgbClr val="FF0000"/>
                </a:solidFill>
              </a:rPr>
              <a:t>" parent</a:t>
            </a:r>
            <a:r>
              <a:rPr lang="en-US" dirty="0">
                <a:solidFill>
                  <a:srgbClr val="FF0000"/>
                </a:solidFill>
              </a:rPr>
              <a:t>=</a:t>
            </a:r>
            <a:r>
              <a:rPr lang="en-US" b="1" dirty="0">
                <a:solidFill>
                  <a:srgbClr val="FF0000"/>
                </a:solidFill>
              </a:rPr>
              <a:t>"s1" next</a:t>
            </a:r>
            <a:r>
              <a:rPr lang="en-US" dirty="0">
                <a:solidFill>
                  <a:srgbClr val="FF0000"/>
                </a:solidFill>
              </a:rPr>
              <a:t>=</a:t>
            </a:r>
            <a:r>
              <a:rPr lang="en-US" b="1" dirty="0">
                <a:solidFill>
                  <a:srgbClr val="FF0000"/>
                </a:solidFill>
              </a:rPr>
              <a:t>"</a:t>
            </a:r>
            <a:r>
              <a:rPr lang="en-US" b="1" dirty="0" err="1">
                <a:solidFill>
                  <a:srgbClr val="FF0000"/>
                </a:solidFill>
              </a:rPr>
              <a:t>gameLoad</a:t>
            </a:r>
            <a:r>
              <a:rPr lang="en-US" b="1" dirty="0">
                <a:solidFill>
                  <a:srgbClr val="FF0000"/>
                </a:solidFill>
              </a:rPr>
              <a:t>"/&gt;</a:t>
            </a:r>
          </a:p>
          <a:p>
            <a:r>
              <a:rPr lang="en-US" b="1" dirty="0">
                <a:solidFill>
                  <a:srgbClr val="FF0000"/>
                </a:solidFill>
              </a:rPr>
              <a:t>&lt;step id</a:t>
            </a:r>
            <a:r>
              <a:rPr lang="en-US" dirty="0">
                <a:solidFill>
                  <a:srgbClr val="FF0000"/>
                </a:solidFill>
              </a:rPr>
              <a:t>=</a:t>
            </a:r>
            <a:r>
              <a:rPr lang="en-US" b="1" dirty="0">
                <a:solidFill>
                  <a:srgbClr val="FF0000"/>
                </a:solidFill>
              </a:rPr>
              <a:t>"</a:t>
            </a:r>
            <a:r>
              <a:rPr lang="en-US" b="1" dirty="0" err="1">
                <a:solidFill>
                  <a:srgbClr val="FF0000"/>
                </a:solidFill>
              </a:rPr>
              <a:t>gameLoad</a:t>
            </a:r>
            <a:r>
              <a:rPr lang="en-US" b="1" dirty="0">
                <a:solidFill>
                  <a:srgbClr val="FF0000"/>
                </a:solidFill>
              </a:rPr>
              <a:t>" parent</a:t>
            </a:r>
            <a:r>
              <a:rPr lang="en-US" dirty="0">
                <a:solidFill>
                  <a:srgbClr val="FF0000"/>
                </a:solidFill>
              </a:rPr>
              <a:t>=</a:t>
            </a:r>
            <a:r>
              <a:rPr lang="en-US" b="1" dirty="0">
                <a:solidFill>
                  <a:srgbClr val="FF0000"/>
                </a:solidFill>
              </a:rPr>
              <a:t>"s2" next</a:t>
            </a:r>
            <a:r>
              <a:rPr lang="en-US" dirty="0">
                <a:solidFill>
                  <a:srgbClr val="FF0000"/>
                </a:solidFill>
              </a:rPr>
              <a:t>=</a:t>
            </a:r>
            <a:r>
              <a:rPr lang="en-US" b="1" dirty="0">
                <a:solidFill>
                  <a:srgbClr val="FF0000"/>
                </a:solidFill>
              </a:rPr>
              <a:t>"</a:t>
            </a:r>
            <a:r>
              <a:rPr lang="en-US" b="1" dirty="0" err="1">
                <a:solidFill>
                  <a:srgbClr val="FF0000"/>
                </a:solidFill>
              </a:rPr>
              <a:t>playerSummarization</a:t>
            </a:r>
            <a:r>
              <a:rPr lang="en-US" b="1" dirty="0">
                <a:solidFill>
                  <a:srgbClr val="FF0000"/>
                </a:solidFill>
              </a:rPr>
              <a:t>"/&gt;</a:t>
            </a:r>
          </a:p>
          <a:p>
            <a:r>
              <a:rPr lang="en-US" b="1" dirty="0">
                <a:solidFill>
                  <a:srgbClr val="FF0000"/>
                </a:solidFill>
              </a:rPr>
              <a:t>&lt;step id</a:t>
            </a:r>
            <a:r>
              <a:rPr lang="en-US" dirty="0">
                <a:solidFill>
                  <a:srgbClr val="FF0000"/>
                </a:solidFill>
              </a:rPr>
              <a:t>=</a:t>
            </a:r>
            <a:r>
              <a:rPr lang="en-US" b="1" dirty="0">
                <a:solidFill>
                  <a:srgbClr val="FF0000"/>
                </a:solidFill>
              </a:rPr>
              <a:t>"</a:t>
            </a:r>
            <a:r>
              <a:rPr lang="en-US" b="1" dirty="0" err="1">
                <a:solidFill>
                  <a:srgbClr val="FF0000"/>
                </a:solidFill>
              </a:rPr>
              <a:t>playerSummarization</a:t>
            </a:r>
            <a:r>
              <a:rPr lang="en-US" b="1" dirty="0">
                <a:solidFill>
                  <a:srgbClr val="FF0000"/>
                </a:solidFill>
              </a:rPr>
              <a:t>" parent</a:t>
            </a:r>
            <a:r>
              <a:rPr lang="en-US" dirty="0">
                <a:solidFill>
                  <a:srgbClr val="FF0000"/>
                </a:solidFill>
              </a:rPr>
              <a:t>=</a:t>
            </a:r>
            <a:r>
              <a:rPr lang="en-US" b="1" dirty="0">
                <a:solidFill>
                  <a:srgbClr val="FF0000"/>
                </a:solidFill>
              </a:rPr>
              <a:t>"s3"/&gt;</a:t>
            </a:r>
          </a:p>
          <a:p>
            <a:r>
              <a:rPr lang="en-IN" b="1" dirty="0">
                <a:solidFill>
                  <a:srgbClr val="FF0000"/>
                </a:solidFill>
              </a:rPr>
              <a:t>&lt;listeners&gt;</a:t>
            </a:r>
          </a:p>
          <a:p>
            <a:r>
              <a:rPr lang="en-IN" b="1" dirty="0">
                <a:solidFill>
                  <a:srgbClr val="FF0000"/>
                </a:solidFill>
              </a:rPr>
              <a:t>&lt;listener ref="</a:t>
            </a:r>
            <a:r>
              <a:rPr lang="en-IN" b="1" dirty="0" err="1">
                <a:solidFill>
                  <a:srgbClr val="FF0000"/>
                </a:solidFill>
              </a:rPr>
              <a:t>sampleListener</a:t>
            </a:r>
            <a:r>
              <a:rPr lang="en-IN" b="1" dirty="0">
                <a:solidFill>
                  <a:srgbClr val="FF0000"/>
                </a:solidFill>
              </a:rPr>
              <a:t>"/&gt;</a:t>
            </a:r>
          </a:p>
          <a:p>
            <a:r>
              <a:rPr lang="en-IN" b="1" dirty="0">
                <a:solidFill>
                  <a:srgbClr val="FF0000"/>
                </a:solidFill>
              </a:rPr>
              <a:t>&lt;/listeners&gt;</a:t>
            </a:r>
          </a:p>
          <a:p>
            <a:r>
              <a:rPr lang="en-IN" b="1" dirty="0">
                <a:solidFill>
                  <a:srgbClr val="FF0000"/>
                </a:solidFill>
              </a:rPr>
              <a:t>&lt;/job&gt;</a:t>
            </a:r>
            <a:endParaRPr lang="en-IN" dirty="0">
              <a:solidFill>
                <a:srgbClr val="FF0000"/>
              </a:solidFill>
            </a:endParaRPr>
          </a:p>
        </p:txBody>
      </p:sp>
    </p:spTree>
    <p:extLst>
      <p:ext uri="{BB962C8B-B14F-4D97-AF65-F5344CB8AC3E}">
        <p14:creationId xmlns:p14="http://schemas.microsoft.com/office/powerpoint/2010/main" val="411758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Batch vs </a:t>
            </a:r>
            <a:r>
              <a:rPr lang="en-US" altLang="ja-JP" dirty="0"/>
              <a:t>Real-time</a:t>
            </a:r>
            <a:endParaRPr lang="en-IN" dirty="0"/>
          </a:p>
        </p:txBody>
      </p:sp>
      <p:cxnSp>
        <p:nvCxnSpPr>
          <p:cNvPr id="25" name="Straight Connector 24"/>
          <p:cNvCxnSpPr/>
          <p:nvPr/>
        </p:nvCxnSpPr>
        <p:spPr>
          <a:xfrm>
            <a:off x="2487606" y="2534717"/>
            <a:ext cx="5740" cy="3239456"/>
          </a:xfrm>
          <a:prstGeom prst="line">
            <a:avLst/>
          </a:prstGeom>
          <a:ln>
            <a:solidFill>
              <a:schemeClr val="accent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18805" y="4244510"/>
            <a:ext cx="13432405" cy="0"/>
          </a:xfrm>
          <a:prstGeom prst="line">
            <a:avLst/>
          </a:prstGeom>
          <a:ln>
            <a:solidFill>
              <a:schemeClr val="accent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pic>
        <p:nvPicPr>
          <p:cNvPr id="27" name="図 9" descr="j0311328.wmf"/>
          <p:cNvPicPr>
            <a:picLocks noChangeAspect="1"/>
          </p:cNvPicPr>
          <p:nvPr/>
        </p:nvPicPr>
        <p:blipFill>
          <a:blip r:embed="rId2">
            <a:duotone>
              <a:prstClr val="black"/>
              <a:schemeClr val="accent1">
                <a:tint val="45000"/>
                <a:satMod val="400000"/>
              </a:schemeClr>
            </a:duotone>
          </a:blip>
          <a:srcRect/>
          <a:stretch>
            <a:fillRect/>
          </a:stretch>
        </p:blipFill>
        <p:spPr bwMode="auto">
          <a:xfrm>
            <a:off x="749001" y="2035898"/>
            <a:ext cx="1612310" cy="1828131"/>
          </a:xfrm>
          <a:prstGeom prst="rect">
            <a:avLst/>
          </a:prstGeom>
          <a:noFill/>
          <a:ln w="9525">
            <a:noFill/>
            <a:miter lim="800000"/>
            <a:headEnd/>
            <a:tailEnd/>
          </a:ln>
        </p:spPr>
      </p:pic>
      <p:sp>
        <p:nvSpPr>
          <p:cNvPr id="28" name="TextBox 27"/>
          <p:cNvSpPr txBox="1"/>
          <p:nvPr/>
        </p:nvSpPr>
        <p:spPr>
          <a:xfrm>
            <a:off x="956864" y="3870238"/>
            <a:ext cx="1299721" cy="369332"/>
          </a:xfrm>
          <a:prstGeom prst="rect">
            <a:avLst/>
          </a:prstGeom>
          <a:noFill/>
        </p:spPr>
        <p:txBody>
          <a:bodyPr wrap="square" rtlCol="0">
            <a:spAutoFit/>
          </a:bodyPr>
          <a:lstStyle/>
          <a:p>
            <a:r>
              <a:rPr lang="en-US" dirty="0" smtClean="0"/>
              <a:t>Batch</a:t>
            </a:r>
            <a:endParaRPr lang="en-US" dirty="0"/>
          </a:p>
        </p:txBody>
      </p:sp>
      <p:sp>
        <p:nvSpPr>
          <p:cNvPr id="29" name="Left-Right Arrow 28"/>
          <p:cNvSpPr/>
          <p:nvPr/>
        </p:nvSpPr>
        <p:spPr bwMode="auto">
          <a:xfrm>
            <a:off x="658869" y="4427045"/>
            <a:ext cx="1741085" cy="535530"/>
          </a:xfrm>
          <a:prstGeom prst="leftRightArrow">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 name="TextBox 29"/>
          <p:cNvSpPr txBox="1"/>
          <p:nvPr/>
        </p:nvSpPr>
        <p:spPr>
          <a:xfrm>
            <a:off x="476386" y="5145109"/>
            <a:ext cx="1966798" cy="369332"/>
          </a:xfrm>
          <a:prstGeom prst="rect">
            <a:avLst/>
          </a:prstGeom>
          <a:noFill/>
        </p:spPr>
        <p:txBody>
          <a:bodyPr wrap="square" rtlCol="0">
            <a:spAutoFit/>
          </a:bodyPr>
          <a:lstStyle/>
          <a:p>
            <a:pPr algn="ctr"/>
            <a:r>
              <a:rPr lang="en-US" altLang="ja-JP" dirty="0" smtClean="0"/>
              <a:t>Real-time</a:t>
            </a:r>
            <a:endParaRPr lang="en-US" dirty="0"/>
          </a:p>
        </p:txBody>
      </p:sp>
      <p:pic>
        <p:nvPicPr>
          <p:cNvPr id="31" name="Picture 17" descr="j0240315"/>
          <p:cNvPicPr>
            <a:picLocks noChangeAspect="1" noChangeArrowheads="1"/>
          </p:cNvPicPr>
          <p:nvPr/>
        </p:nvPicPr>
        <p:blipFill>
          <a:blip r:embed="rId3"/>
          <a:srcRect/>
          <a:stretch>
            <a:fillRect/>
          </a:stretch>
        </p:blipFill>
        <p:spPr bwMode="auto">
          <a:xfrm>
            <a:off x="4764140" y="1737360"/>
            <a:ext cx="1362340" cy="1264882"/>
          </a:xfrm>
          <a:prstGeom prst="rect">
            <a:avLst/>
          </a:prstGeom>
          <a:noFill/>
          <a:ln w="9525">
            <a:noFill/>
            <a:miter lim="800000"/>
            <a:headEnd/>
            <a:tailEnd/>
          </a:ln>
        </p:spPr>
      </p:pic>
      <p:sp>
        <p:nvSpPr>
          <p:cNvPr id="32" name="TextBox 31"/>
          <p:cNvSpPr txBox="1"/>
          <p:nvPr/>
        </p:nvSpPr>
        <p:spPr>
          <a:xfrm>
            <a:off x="4532879" y="4502030"/>
            <a:ext cx="2784502" cy="923330"/>
          </a:xfrm>
          <a:prstGeom prst="rect">
            <a:avLst/>
          </a:prstGeom>
          <a:noFill/>
        </p:spPr>
        <p:txBody>
          <a:bodyPr wrap="square" rtlCol="0">
            <a:spAutoFit/>
          </a:bodyPr>
          <a:lstStyle/>
          <a:p>
            <a:r>
              <a:rPr lang="en-US" altLang="ja-JP" dirty="0" smtClean="0"/>
              <a:t>Short</a:t>
            </a:r>
            <a:r>
              <a:rPr lang="ja-JP" altLang="en-US" dirty="0" smtClean="0"/>
              <a:t> </a:t>
            </a:r>
            <a:r>
              <a:rPr lang="en-US" altLang="ja-JP" dirty="0" smtClean="0"/>
              <a:t>Running</a:t>
            </a:r>
            <a:r>
              <a:rPr lang="en-US" dirty="0" smtClean="0"/>
              <a:t/>
            </a:r>
            <a:br>
              <a:rPr lang="en-US" dirty="0" smtClean="0"/>
            </a:br>
            <a:r>
              <a:rPr lang="en-US" dirty="0" smtClean="0"/>
              <a:t>(nanosecond </a:t>
            </a:r>
            <a:br>
              <a:rPr lang="en-US" dirty="0" smtClean="0"/>
            </a:br>
            <a:r>
              <a:rPr lang="en-US" dirty="0" smtClean="0"/>
              <a:t>- second)</a:t>
            </a:r>
            <a:endParaRPr lang="en-US" dirty="0"/>
          </a:p>
        </p:txBody>
      </p:sp>
      <p:sp>
        <p:nvSpPr>
          <p:cNvPr id="33" name="TextBox 32"/>
          <p:cNvSpPr txBox="1"/>
          <p:nvPr/>
        </p:nvSpPr>
        <p:spPr>
          <a:xfrm>
            <a:off x="4609705" y="3117863"/>
            <a:ext cx="2719946" cy="923330"/>
          </a:xfrm>
          <a:prstGeom prst="rect">
            <a:avLst/>
          </a:prstGeom>
          <a:noFill/>
        </p:spPr>
        <p:txBody>
          <a:bodyPr wrap="square" rtlCol="0">
            <a:spAutoFit/>
          </a:bodyPr>
          <a:lstStyle/>
          <a:p>
            <a:r>
              <a:rPr lang="en-US" dirty="0" smtClean="0"/>
              <a:t>Long Running</a:t>
            </a:r>
            <a:br>
              <a:rPr lang="en-US" dirty="0" smtClean="0"/>
            </a:br>
            <a:r>
              <a:rPr lang="en-US" dirty="0" smtClean="0"/>
              <a:t>(minutes </a:t>
            </a:r>
            <a:br>
              <a:rPr lang="en-US" dirty="0" smtClean="0"/>
            </a:br>
            <a:r>
              <a:rPr lang="en-US" dirty="0" smtClean="0"/>
              <a:t>- hours)</a:t>
            </a:r>
            <a:endParaRPr lang="en-US" dirty="0"/>
          </a:p>
        </p:txBody>
      </p:sp>
      <p:sp>
        <p:nvSpPr>
          <p:cNvPr id="34" name="TextBox 33"/>
          <p:cNvSpPr txBox="1"/>
          <p:nvPr/>
        </p:nvSpPr>
        <p:spPr>
          <a:xfrm>
            <a:off x="8905525" y="4477906"/>
            <a:ext cx="1019980" cy="923330"/>
          </a:xfrm>
          <a:prstGeom prst="rect">
            <a:avLst/>
          </a:prstGeom>
          <a:noFill/>
        </p:spPr>
        <p:txBody>
          <a:bodyPr wrap="square" rtlCol="0">
            <a:spAutoFit/>
          </a:bodyPr>
          <a:lstStyle/>
          <a:p>
            <a:r>
              <a:rPr lang="en-US" dirty="0" smtClean="0"/>
              <a:t>JSF</a:t>
            </a:r>
          </a:p>
          <a:p>
            <a:r>
              <a:rPr lang="en-US" dirty="0" smtClean="0"/>
              <a:t>EJB</a:t>
            </a:r>
          </a:p>
          <a:p>
            <a:r>
              <a:rPr lang="en-US" dirty="0"/>
              <a:t>e</a:t>
            </a:r>
            <a:r>
              <a:rPr lang="en-US" dirty="0" smtClean="0"/>
              <a:t>tc.</a:t>
            </a:r>
            <a:endParaRPr lang="en-US" dirty="0"/>
          </a:p>
        </p:txBody>
      </p:sp>
      <p:sp>
        <p:nvSpPr>
          <p:cNvPr id="35" name="TextBox 34"/>
          <p:cNvSpPr txBox="1"/>
          <p:nvPr/>
        </p:nvSpPr>
        <p:spPr>
          <a:xfrm>
            <a:off x="8744542" y="2610294"/>
            <a:ext cx="3343983" cy="1200329"/>
          </a:xfrm>
          <a:prstGeom prst="rect">
            <a:avLst/>
          </a:prstGeom>
          <a:noFill/>
        </p:spPr>
        <p:txBody>
          <a:bodyPr wrap="square" rtlCol="0">
            <a:spAutoFit/>
          </a:bodyPr>
          <a:lstStyle/>
          <a:p>
            <a:r>
              <a:rPr lang="en-US" dirty="0" err="1" smtClean="0"/>
              <a:t>JBatch</a:t>
            </a:r>
            <a:r>
              <a:rPr lang="en-US" dirty="0" smtClean="0"/>
              <a:t> (</a:t>
            </a:r>
            <a:r>
              <a:rPr lang="sk-SK" dirty="0"/>
              <a:t>JSR </a:t>
            </a:r>
            <a:r>
              <a:rPr lang="sk-SK" dirty="0" smtClean="0"/>
              <a:t>352)</a:t>
            </a:r>
            <a:endParaRPr lang="en-US" dirty="0" smtClean="0"/>
          </a:p>
          <a:p>
            <a:r>
              <a:rPr lang="en-US" dirty="0" smtClean="0"/>
              <a:t>EJB</a:t>
            </a:r>
          </a:p>
          <a:p>
            <a:r>
              <a:rPr lang="en-US" dirty="0" smtClean="0"/>
              <a:t>POJO</a:t>
            </a:r>
          </a:p>
          <a:p>
            <a:r>
              <a:rPr lang="en-US" dirty="0"/>
              <a:t>e</a:t>
            </a:r>
            <a:r>
              <a:rPr lang="en-US" dirty="0" smtClean="0"/>
              <a:t>tc.</a:t>
            </a:r>
            <a:endParaRPr lang="en-US" dirty="0"/>
          </a:p>
        </p:txBody>
      </p:sp>
      <p:sp>
        <p:nvSpPr>
          <p:cNvPr id="36" name="TextBox 35"/>
          <p:cNvSpPr txBox="1"/>
          <p:nvPr/>
        </p:nvSpPr>
        <p:spPr>
          <a:xfrm>
            <a:off x="6588521" y="2624388"/>
            <a:ext cx="2870576" cy="1477328"/>
          </a:xfrm>
          <a:prstGeom prst="rect">
            <a:avLst/>
          </a:prstGeom>
          <a:noFill/>
        </p:spPr>
        <p:txBody>
          <a:bodyPr wrap="square" rtlCol="0">
            <a:spAutoFit/>
          </a:bodyPr>
          <a:lstStyle/>
          <a:p>
            <a:r>
              <a:rPr lang="en-US" dirty="0" smtClean="0"/>
              <a:t>Sometimes</a:t>
            </a:r>
            <a:r>
              <a:rPr lang="ja-JP" altLang="en-US" dirty="0" smtClean="0"/>
              <a:t> </a:t>
            </a:r>
            <a:r>
              <a:rPr lang="en-US" altLang="ja-JP" dirty="0" smtClean="0"/>
              <a:t/>
            </a:r>
            <a:br>
              <a:rPr lang="en-US" altLang="ja-JP" dirty="0" smtClean="0"/>
            </a:br>
            <a:r>
              <a:rPr lang="en-US" altLang="ja-JP" dirty="0" smtClean="0"/>
              <a:t>“j</a:t>
            </a:r>
            <a:r>
              <a:rPr lang="en-US" dirty="0" smtClean="0"/>
              <a:t>ob net” or</a:t>
            </a:r>
            <a:br>
              <a:rPr lang="en-US" dirty="0" smtClean="0"/>
            </a:br>
            <a:r>
              <a:rPr lang="en-US" dirty="0" smtClean="0"/>
              <a:t>“job stream” </a:t>
            </a:r>
            <a:r>
              <a:rPr lang="ja-JP" altLang="en-US" dirty="0" smtClean="0"/>
              <a:t/>
            </a:r>
            <a:br>
              <a:rPr lang="ja-JP" altLang="en-US" dirty="0" smtClean="0"/>
            </a:br>
            <a:r>
              <a:rPr lang="en-US" dirty="0" smtClean="0"/>
              <a:t>reconfiguration</a:t>
            </a:r>
            <a:br>
              <a:rPr lang="en-US" dirty="0" smtClean="0"/>
            </a:br>
            <a:r>
              <a:rPr lang="en-US" dirty="0" smtClean="0"/>
              <a:t>required</a:t>
            </a:r>
            <a:endParaRPr lang="en-US" dirty="0"/>
          </a:p>
        </p:txBody>
      </p:sp>
      <p:sp>
        <p:nvSpPr>
          <p:cNvPr id="37" name="TextBox 36"/>
          <p:cNvSpPr txBox="1"/>
          <p:nvPr/>
        </p:nvSpPr>
        <p:spPr>
          <a:xfrm>
            <a:off x="6588521" y="4595191"/>
            <a:ext cx="1687054" cy="646331"/>
          </a:xfrm>
          <a:prstGeom prst="rect">
            <a:avLst/>
          </a:prstGeom>
          <a:noFill/>
        </p:spPr>
        <p:txBody>
          <a:bodyPr wrap="square" rtlCol="0">
            <a:spAutoFit/>
          </a:bodyPr>
          <a:lstStyle/>
          <a:p>
            <a:r>
              <a:rPr lang="en-US" dirty="0" smtClean="0"/>
              <a:t>Fixed at</a:t>
            </a:r>
            <a:br>
              <a:rPr lang="en-US" dirty="0" smtClean="0"/>
            </a:br>
            <a:r>
              <a:rPr lang="en-US" dirty="0" smtClean="0"/>
              <a:t>deploy</a:t>
            </a:r>
            <a:endParaRPr lang="en-US" dirty="0"/>
          </a:p>
        </p:txBody>
      </p:sp>
      <p:sp>
        <p:nvSpPr>
          <p:cNvPr id="38" name="TextBox 37"/>
          <p:cNvSpPr txBox="1"/>
          <p:nvPr/>
        </p:nvSpPr>
        <p:spPr>
          <a:xfrm>
            <a:off x="2659538" y="4520289"/>
            <a:ext cx="2397167" cy="369332"/>
          </a:xfrm>
          <a:prstGeom prst="rect">
            <a:avLst/>
          </a:prstGeom>
          <a:noFill/>
        </p:spPr>
        <p:txBody>
          <a:bodyPr wrap="square" rtlCol="0">
            <a:spAutoFit/>
          </a:bodyPr>
          <a:lstStyle/>
          <a:p>
            <a:r>
              <a:rPr lang="en-US" dirty="0" smtClean="0"/>
              <a:t>Immediately</a:t>
            </a:r>
            <a:endParaRPr lang="en-US" dirty="0"/>
          </a:p>
        </p:txBody>
      </p:sp>
      <p:sp>
        <p:nvSpPr>
          <p:cNvPr id="39" name="TextBox 38"/>
          <p:cNvSpPr txBox="1"/>
          <p:nvPr/>
        </p:nvSpPr>
        <p:spPr>
          <a:xfrm>
            <a:off x="2638020" y="2724307"/>
            <a:ext cx="2418685" cy="1477328"/>
          </a:xfrm>
          <a:prstGeom prst="rect">
            <a:avLst/>
          </a:prstGeom>
          <a:noFill/>
        </p:spPr>
        <p:txBody>
          <a:bodyPr wrap="square" rtlCol="0">
            <a:spAutoFit/>
          </a:bodyPr>
          <a:lstStyle/>
          <a:p>
            <a:r>
              <a:rPr lang="en-US" dirty="0" smtClean="0"/>
              <a:t>Per sec, </a:t>
            </a:r>
            <a:br>
              <a:rPr lang="en-US" dirty="0" smtClean="0"/>
            </a:br>
            <a:r>
              <a:rPr lang="en-US" dirty="0" smtClean="0"/>
              <a:t>minutes,</a:t>
            </a:r>
            <a:br>
              <a:rPr lang="en-US" dirty="0" smtClean="0"/>
            </a:br>
            <a:r>
              <a:rPr lang="en-US" dirty="0" smtClean="0"/>
              <a:t>hours, days,</a:t>
            </a:r>
            <a:br>
              <a:rPr lang="en-US" dirty="0" smtClean="0"/>
            </a:br>
            <a:r>
              <a:rPr lang="en-US" dirty="0" smtClean="0"/>
              <a:t>weeks, </a:t>
            </a:r>
            <a:br>
              <a:rPr lang="en-US" dirty="0" smtClean="0"/>
            </a:br>
            <a:r>
              <a:rPr lang="en-US" dirty="0" smtClean="0"/>
              <a:t>months, etc.</a:t>
            </a:r>
            <a:endParaRPr lang="en-US" dirty="0"/>
          </a:p>
        </p:txBody>
      </p:sp>
      <p:sp>
        <p:nvSpPr>
          <p:cNvPr id="40" name="Lightning Bolt 39"/>
          <p:cNvSpPr/>
          <p:nvPr/>
        </p:nvSpPr>
        <p:spPr bwMode="auto">
          <a:xfrm flipH="1">
            <a:off x="2745936" y="1798073"/>
            <a:ext cx="1534352" cy="812221"/>
          </a:xfrm>
          <a:prstGeom prst="lightningBol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ysClr val="windowText" lastClr="000000"/>
              </a:solidFill>
              <a:effectLst/>
              <a:uLnTx/>
              <a:uFillTx/>
            </a:endParaRPr>
          </a:p>
        </p:txBody>
      </p:sp>
      <p:pic>
        <p:nvPicPr>
          <p:cNvPr id="43" name="図 14" descr="j0432631.png"/>
          <p:cNvPicPr>
            <a:picLocks noChangeAspect="1"/>
          </p:cNvPicPr>
          <p:nvPr/>
        </p:nvPicPr>
        <p:blipFill>
          <a:blip r:embed="rId4"/>
          <a:srcRect/>
          <a:stretch>
            <a:fillRect/>
          </a:stretch>
        </p:blipFill>
        <p:spPr bwMode="auto">
          <a:xfrm>
            <a:off x="6744407" y="1724248"/>
            <a:ext cx="990600" cy="990600"/>
          </a:xfrm>
          <a:prstGeom prst="rect">
            <a:avLst/>
          </a:prstGeom>
          <a:noFill/>
          <a:ln w="9525">
            <a:noFill/>
            <a:miter lim="800000"/>
            <a:headEnd/>
            <a:tailEnd/>
          </a:ln>
        </p:spPr>
      </p:pic>
      <p:pic>
        <p:nvPicPr>
          <p:cNvPr id="44" name="Picture 43"/>
          <p:cNvPicPr>
            <a:picLocks noChangeAspect="1"/>
          </p:cNvPicPr>
          <p:nvPr/>
        </p:nvPicPr>
        <p:blipFill>
          <a:blip r:embed="rId5"/>
          <a:stretch>
            <a:fillRect/>
          </a:stretch>
        </p:blipFill>
        <p:spPr>
          <a:xfrm>
            <a:off x="8756723" y="1780235"/>
            <a:ext cx="1659810" cy="708049"/>
          </a:xfrm>
          <a:prstGeom prst="rect">
            <a:avLst/>
          </a:prstGeom>
        </p:spPr>
      </p:pic>
    </p:spTree>
    <p:extLst>
      <p:ext uri="{BB962C8B-B14F-4D97-AF65-F5344CB8AC3E}">
        <p14:creationId xmlns:p14="http://schemas.microsoft.com/office/powerpoint/2010/main" val="2983010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Intercepting Job Execution</a:t>
            </a:r>
            <a:endParaRPr lang="en-IN" dirty="0"/>
          </a:p>
        </p:txBody>
      </p:sp>
      <p:sp>
        <p:nvSpPr>
          <p:cNvPr id="3" name="Content Placeholder 2"/>
          <p:cNvSpPr>
            <a:spLocks noGrp="1"/>
          </p:cNvSpPr>
          <p:nvPr>
            <p:ph idx="1"/>
          </p:nvPr>
        </p:nvSpPr>
        <p:spPr>
          <a:xfrm>
            <a:off x="1097280" y="1845734"/>
            <a:ext cx="10058400" cy="1281514"/>
          </a:xfrm>
        </p:spPr>
        <p:txBody>
          <a:bodyPr/>
          <a:lstStyle/>
          <a:p>
            <a:r>
              <a:rPr lang="en-US" dirty="0"/>
              <a:t>It should be noted that </a:t>
            </a:r>
            <a:r>
              <a:rPr lang="en-US" dirty="0" smtClean="0"/>
              <a:t>after Job </a:t>
            </a:r>
            <a:r>
              <a:rPr lang="en-US" dirty="0"/>
              <a:t>will be called regardless of the success or failure of the Job. </a:t>
            </a:r>
            <a:endParaRPr lang="en-US" dirty="0" smtClean="0"/>
          </a:p>
          <a:p>
            <a:r>
              <a:rPr lang="en-US" dirty="0" smtClean="0"/>
              <a:t>If success or </a:t>
            </a:r>
            <a:r>
              <a:rPr lang="en-US" dirty="0"/>
              <a:t>failure needs to be determined it can be obtained from the </a:t>
            </a:r>
            <a:r>
              <a:rPr lang="en-US" dirty="0" smtClean="0"/>
              <a:t>Job Execution</a:t>
            </a:r>
            <a:r>
              <a:rPr lang="en-US" dirty="0"/>
              <a:t>:</a:t>
            </a:r>
            <a:endParaRPr lang="en-IN" dirty="0"/>
          </a:p>
        </p:txBody>
      </p:sp>
      <p:sp>
        <p:nvSpPr>
          <p:cNvPr id="4" name="TextBox 3"/>
          <p:cNvSpPr txBox="1"/>
          <p:nvPr/>
        </p:nvSpPr>
        <p:spPr>
          <a:xfrm>
            <a:off x="1408176" y="2970446"/>
            <a:ext cx="6931152" cy="2308324"/>
          </a:xfrm>
          <a:prstGeom prst="rect">
            <a:avLst/>
          </a:prstGeom>
          <a:noFill/>
        </p:spPr>
        <p:txBody>
          <a:bodyPr wrap="square" rtlCol="0">
            <a:spAutoFit/>
          </a:bodyPr>
          <a:lstStyle/>
          <a:p>
            <a:r>
              <a:rPr lang="en-IN" b="1" dirty="0"/>
              <a:t>public void </a:t>
            </a:r>
            <a:r>
              <a:rPr lang="en-IN" dirty="0" err="1"/>
              <a:t>afterJob</a:t>
            </a:r>
            <a:r>
              <a:rPr lang="en-IN" dirty="0"/>
              <a:t>(</a:t>
            </a:r>
            <a:r>
              <a:rPr lang="en-IN" dirty="0" err="1"/>
              <a:t>JobExecution</a:t>
            </a:r>
            <a:r>
              <a:rPr lang="en-IN" dirty="0"/>
              <a:t> </a:t>
            </a:r>
            <a:r>
              <a:rPr lang="en-IN" dirty="0" err="1"/>
              <a:t>jobExecution</a:t>
            </a:r>
            <a:r>
              <a:rPr lang="en-IN" dirty="0"/>
              <a:t>){</a:t>
            </a:r>
          </a:p>
          <a:p>
            <a:r>
              <a:rPr lang="en-IN" b="1" dirty="0"/>
              <a:t>if</a:t>
            </a:r>
            <a:r>
              <a:rPr lang="en-IN" dirty="0"/>
              <a:t>( </a:t>
            </a:r>
            <a:r>
              <a:rPr lang="en-IN" dirty="0" err="1"/>
              <a:t>jobExecution.getStatus</a:t>
            </a:r>
            <a:r>
              <a:rPr lang="en-IN" dirty="0"/>
              <a:t>() == </a:t>
            </a:r>
            <a:r>
              <a:rPr lang="en-IN" dirty="0" err="1"/>
              <a:t>BatchStatus.COMPLETED</a:t>
            </a:r>
            <a:r>
              <a:rPr lang="en-IN" dirty="0"/>
              <a:t> ){</a:t>
            </a:r>
          </a:p>
          <a:p>
            <a:r>
              <a:rPr lang="en-IN" i="1" dirty="0"/>
              <a:t>//job success</a:t>
            </a:r>
          </a:p>
          <a:p>
            <a:r>
              <a:rPr lang="en-IN" dirty="0"/>
              <a:t>}</a:t>
            </a:r>
          </a:p>
          <a:p>
            <a:r>
              <a:rPr lang="en-IN" b="1" dirty="0"/>
              <a:t>else if</a:t>
            </a:r>
            <a:r>
              <a:rPr lang="en-IN" dirty="0"/>
              <a:t>(</a:t>
            </a:r>
            <a:r>
              <a:rPr lang="en-IN" dirty="0" err="1"/>
              <a:t>jobExecution.getStatus</a:t>
            </a:r>
            <a:r>
              <a:rPr lang="en-IN" dirty="0"/>
              <a:t>() == </a:t>
            </a:r>
            <a:r>
              <a:rPr lang="en-IN" dirty="0" err="1"/>
              <a:t>BatchStatus.FAILED</a:t>
            </a:r>
            <a:r>
              <a:rPr lang="en-IN" dirty="0"/>
              <a:t>){</a:t>
            </a:r>
          </a:p>
          <a:p>
            <a:r>
              <a:rPr lang="en-IN" i="1" dirty="0"/>
              <a:t>//job failure</a:t>
            </a:r>
          </a:p>
          <a:p>
            <a:r>
              <a:rPr lang="en-IN" dirty="0"/>
              <a:t>}</a:t>
            </a:r>
          </a:p>
          <a:p>
            <a:r>
              <a:rPr lang="en-IN" dirty="0"/>
              <a:t>}</a:t>
            </a:r>
            <a:endParaRPr lang="en-IN" dirty="0">
              <a:solidFill>
                <a:srgbClr val="FF0000"/>
              </a:solidFill>
            </a:endParaRPr>
          </a:p>
        </p:txBody>
      </p:sp>
    </p:spTree>
    <p:extLst>
      <p:ext uri="{BB962C8B-B14F-4D97-AF65-F5344CB8AC3E}">
        <p14:creationId xmlns:p14="http://schemas.microsoft.com/office/powerpoint/2010/main" val="4140390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Inheriting from a Parent Job</a:t>
            </a:r>
            <a:endParaRPr lang="en-IN" dirty="0"/>
          </a:p>
        </p:txBody>
      </p:sp>
      <p:sp>
        <p:nvSpPr>
          <p:cNvPr id="3" name="Content Placeholder 2"/>
          <p:cNvSpPr>
            <a:spLocks noGrp="1"/>
          </p:cNvSpPr>
          <p:nvPr>
            <p:ph idx="1"/>
          </p:nvPr>
        </p:nvSpPr>
        <p:spPr/>
        <p:txBody>
          <a:bodyPr/>
          <a:lstStyle/>
          <a:p>
            <a:r>
              <a:rPr lang="en-US" dirty="0"/>
              <a:t>If a group of Jobs share similar, but not identical, configurations, then it may be helpful to define </a:t>
            </a:r>
            <a:r>
              <a:rPr lang="en-US" dirty="0" smtClean="0"/>
              <a:t>a "</a:t>
            </a:r>
            <a:r>
              <a:rPr lang="en-US" dirty="0"/>
              <a:t>parent" Job from which the concrete Jobs may inherit properties. </a:t>
            </a:r>
            <a:endParaRPr lang="en-US" dirty="0" smtClean="0"/>
          </a:p>
          <a:p>
            <a:r>
              <a:rPr lang="en-US" dirty="0" smtClean="0"/>
              <a:t>Similar </a:t>
            </a:r>
            <a:r>
              <a:rPr lang="en-US" dirty="0"/>
              <a:t>to class inheritance in Java</a:t>
            </a:r>
            <a:r>
              <a:rPr lang="en-US" dirty="0" smtClean="0"/>
              <a:t>, the </a:t>
            </a:r>
            <a:r>
              <a:rPr lang="en-US" dirty="0"/>
              <a:t>"child" Job will combine its elements and attributes with the parent's.</a:t>
            </a:r>
          </a:p>
          <a:p>
            <a:r>
              <a:rPr lang="en-US" dirty="0"/>
              <a:t>In the following example, "</a:t>
            </a:r>
            <a:r>
              <a:rPr lang="en-US" dirty="0" err="1"/>
              <a:t>baseJob</a:t>
            </a:r>
            <a:r>
              <a:rPr lang="en-US" dirty="0"/>
              <a:t>" is an abstract Job definition that defines only a list of listeners. </a:t>
            </a:r>
            <a:endParaRPr lang="en-US" dirty="0" smtClean="0"/>
          </a:p>
          <a:p>
            <a:r>
              <a:rPr lang="en-US" dirty="0" smtClean="0"/>
              <a:t>The Job </a:t>
            </a:r>
            <a:r>
              <a:rPr lang="en-US" dirty="0"/>
              <a:t>"job1" is a concrete definition that inherits the list of listeners from "</a:t>
            </a:r>
            <a:r>
              <a:rPr lang="en-US" dirty="0" err="1"/>
              <a:t>baseJob</a:t>
            </a:r>
            <a:r>
              <a:rPr lang="en-US" dirty="0"/>
              <a:t>" and merges it with </a:t>
            </a:r>
            <a:r>
              <a:rPr lang="en-US" dirty="0" smtClean="0"/>
              <a:t>its own </a:t>
            </a:r>
            <a:r>
              <a:rPr lang="en-US" dirty="0"/>
              <a:t>list of listeners to produce a Job with two listeners and one Step, "step1".</a:t>
            </a:r>
            <a:endParaRPr lang="en-IN" dirty="0"/>
          </a:p>
        </p:txBody>
      </p:sp>
    </p:spTree>
    <p:extLst>
      <p:ext uri="{BB962C8B-B14F-4D97-AF65-F5344CB8AC3E}">
        <p14:creationId xmlns:p14="http://schemas.microsoft.com/office/powerpoint/2010/main" val="1815098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Inheriting from a Parent Job</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&lt;job id</a:t>
            </a:r>
            <a:r>
              <a:rPr lang="en-US" dirty="0"/>
              <a:t>=</a:t>
            </a:r>
            <a:r>
              <a:rPr lang="en-US" b="1" dirty="0"/>
              <a:t>"</a:t>
            </a:r>
            <a:r>
              <a:rPr lang="en-US" b="1" dirty="0" err="1"/>
              <a:t>baseJob</a:t>
            </a:r>
            <a:r>
              <a:rPr lang="en-US" b="1" dirty="0"/>
              <a:t>" abstract</a:t>
            </a:r>
            <a:r>
              <a:rPr lang="en-US" dirty="0"/>
              <a:t>=</a:t>
            </a:r>
            <a:r>
              <a:rPr lang="en-US" b="1" dirty="0"/>
              <a:t>"true"&gt;</a:t>
            </a:r>
          </a:p>
          <a:p>
            <a:r>
              <a:rPr lang="en-IN" b="1" dirty="0"/>
              <a:t>&lt;listeners&gt;</a:t>
            </a:r>
          </a:p>
          <a:p>
            <a:r>
              <a:rPr lang="en-IN" b="1" dirty="0"/>
              <a:t>&lt;listener ref</a:t>
            </a:r>
            <a:r>
              <a:rPr lang="en-IN" dirty="0"/>
              <a:t>=</a:t>
            </a:r>
            <a:r>
              <a:rPr lang="en-IN" b="1" dirty="0"/>
              <a:t>"</a:t>
            </a:r>
            <a:r>
              <a:rPr lang="en-IN" b="1" dirty="0" err="1"/>
              <a:t>listenerOne</a:t>
            </a:r>
            <a:r>
              <a:rPr lang="en-IN" b="1" dirty="0"/>
              <a:t>"/&gt;</a:t>
            </a:r>
          </a:p>
          <a:p>
            <a:r>
              <a:rPr lang="en-IN" b="1" dirty="0"/>
              <a:t>&lt;listeners&gt;</a:t>
            </a:r>
          </a:p>
          <a:p>
            <a:r>
              <a:rPr lang="en-IN" b="1" dirty="0"/>
              <a:t>&lt;/job&gt;</a:t>
            </a:r>
          </a:p>
          <a:p>
            <a:r>
              <a:rPr lang="en-IN" b="1" dirty="0"/>
              <a:t>&lt;job id</a:t>
            </a:r>
            <a:r>
              <a:rPr lang="en-IN" dirty="0"/>
              <a:t>=</a:t>
            </a:r>
            <a:r>
              <a:rPr lang="en-IN" b="1" dirty="0"/>
              <a:t>"job1" parent</a:t>
            </a:r>
            <a:r>
              <a:rPr lang="en-IN" dirty="0"/>
              <a:t>=</a:t>
            </a:r>
            <a:r>
              <a:rPr lang="en-IN" b="1" dirty="0"/>
              <a:t>"</a:t>
            </a:r>
            <a:r>
              <a:rPr lang="en-IN" b="1" dirty="0" err="1"/>
              <a:t>baseJob</a:t>
            </a:r>
            <a:r>
              <a:rPr lang="en-IN" b="1" dirty="0"/>
              <a:t>"&gt;</a:t>
            </a:r>
          </a:p>
          <a:p>
            <a:r>
              <a:rPr lang="en-US" b="1" dirty="0"/>
              <a:t>&lt;step id</a:t>
            </a:r>
            <a:r>
              <a:rPr lang="en-US" dirty="0"/>
              <a:t>=</a:t>
            </a:r>
            <a:r>
              <a:rPr lang="en-US" b="1" dirty="0"/>
              <a:t>"step1" parent</a:t>
            </a:r>
            <a:r>
              <a:rPr lang="en-US" dirty="0"/>
              <a:t>=</a:t>
            </a:r>
            <a:r>
              <a:rPr lang="en-US" b="1" dirty="0"/>
              <a:t>"</a:t>
            </a:r>
            <a:r>
              <a:rPr lang="en-US" b="1" dirty="0" err="1"/>
              <a:t>standaloneStep</a:t>
            </a:r>
            <a:r>
              <a:rPr lang="en-US" b="1" dirty="0"/>
              <a:t>"/&gt;</a:t>
            </a:r>
          </a:p>
          <a:p>
            <a:r>
              <a:rPr lang="en-IN" b="1" dirty="0"/>
              <a:t>&lt;listeners merge</a:t>
            </a:r>
            <a:r>
              <a:rPr lang="en-IN" dirty="0"/>
              <a:t>=</a:t>
            </a:r>
            <a:r>
              <a:rPr lang="en-IN" b="1" dirty="0"/>
              <a:t>"true"&gt;</a:t>
            </a:r>
          </a:p>
          <a:p>
            <a:r>
              <a:rPr lang="en-IN" b="1" dirty="0"/>
              <a:t>&lt;listener ref</a:t>
            </a:r>
            <a:r>
              <a:rPr lang="en-IN" dirty="0"/>
              <a:t>=</a:t>
            </a:r>
            <a:r>
              <a:rPr lang="en-IN" b="1" dirty="0"/>
              <a:t>"</a:t>
            </a:r>
            <a:r>
              <a:rPr lang="en-IN" b="1" dirty="0" err="1"/>
              <a:t>listenerTwo</a:t>
            </a:r>
            <a:r>
              <a:rPr lang="en-IN" b="1" dirty="0"/>
              <a:t>"/&gt;</a:t>
            </a:r>
          </a:p>
          <a:p>
            <a:r>
              <a:rPr lang="en-IN" b="1" dirty="0"/>
              <a:t>&lt;listeners&gt;</a:t>
            </a:r>
          </a:p>
          <a:p>
            <a:r>
              <a:rPr lang="en-IN" b="1" dirty="0"/>
              <a:t>&lt;/job&gt;</a:t>
            </a:r>
            <a:endParaRPr lang="en-IN" dirty="0"/>
          </a:p>
        </p:txBody>
      </p:sp>
    </p:spTree>
    <p:extLst>
      <p:ext uri="{BB962C8B-B14F-4D97-AF65-F5344CB8AC3E}">
        <p14:creationId xmlns:p14="http://schemas.microsoft.com/office/powerpoint/2010/main" val="1446645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 </a:t>
            </a:r>
            <a:r>
              <a:rPr lang="en-IN" b="1" dirty="0" smtClean="0"/>
              <a:t>Job Repository</a:t>
            </a:r>
            <a:endParaRPr lang="en-IN" dirty="0"/>
          </a:p>
        </p:txBody>
      </p:sp>
      <p:sp>
        <p:nvSpPr>
          <p:cNvPr id="3" name="Content Placeholder 2"/>
          <p:cNvSpPr>
            <a:spLocks noGrp="1"/>
          </p:cNvSpPr>
          <p:nvPr>
            <p:ph idx="1"/>
          </p:nvPr>
        </p:nvSpPr>
        <p:spPr>
          <a:xfrm>
            <a:off x="1097280" y="1845734"/>
            <a:ext cx="10058400" cy="1638130"/>
          </a:xfrm>
        </p:spPr>
        <p:txBody>
          <a:bodyPr/>
          <a:lstStyle/>
          <a:p>
            <a:r>
              <a:rPr lang="en-US" dirty="0" smtClean="0"/>
              <a:t>Job Repository </a:t>
            </a:r>
            <a:r>
              <a:rPr lang="en-US" dirty="0"/>
              <a:t>is used for basic CRUD operations of the various</a:t>
            </a:r>
          </a:p>
          <a:p>
            <a:r>
              <a:rPr lang="en-US" dirty="0"/>
              <a:t>persisted domain objects within Spring Batch, such as </a:t>
            </a:r>
            <a:r>
              <a:rPr lang="en-US" dirty="0" smtClean="0"/>
              <a:t>Job Execution </a:t>
            </a:r>
            <a:r>
              <a:rPr lang="en-US" dirty="0"/>
              <a:t>and </a:t>
            </a:r>
            <a:r>
              <a:rPr lang="en-US" dirty="0" smtClean="0"/>
              <a:t>Step Execution</a:t>
            </a:r>
            <a:r>
              <a:rPr lang="en-US" dirty="0"/>
              <a:t>. </a:t>
            </a:r>
            <a:endParaRPr lang="en-US" dirty="0" smtClean="0"/>
          </a:p>
          <a:p>
            <a:r>
              <a:rPr lang="en-US" dirty="0" smtClean="0"/>
              <a:t>It is required </a:t>
            </a:r>
            <a:r>
              <a:rPr lang="en-US" dirty="0"/>
              <a:t>by many of the major framework features, such as the </a:t>
            </a:r>
            <a:r>
              <a:rPr lang="en-US" dirty="0" smtClean="0"/>
              <a:t>Job Launcher</a:t>
            </a:r>
            <a:r>
              <a:rPr lang="en-US" dirty="0"/>
              <a:t>, Job, and Step.</a:t>
            </a:r>
            <a:endParaRPr lang="en-IN" dirty="0"/>
          </a:p>
        </p:txBody>
      </p:sp>
      <p:sp>
        <p:nvSpPr>
          <p:cNvPr id="4" name="TextBox 3"/>
          <p:cNvSpPr txBox="1"/>
          <p:nvPr/>
        </p:nvSpPr>
        <p:spPr>
          <a:xfrm>
            <a:off x="1773936" y="3483864"/>
            <a:ext cx="6016752" cy="1754326"/>
          </a:xfrm>
          <a:prstGeom prst="rect">
            <a:avLst/>
          </a:prstGeom>
          <a:noFill/>
        </p:spPr>
        <p:txBody>
          <a:bodyPr wrap="square" rtlCol="0">
            <a:spAutoFit/>
          </a:bodyPr>
          <a:lstStyle/>
          <a:p>
            <a:r>
              <a:rPr lang="en-IN" b="1" dirty="0">
                <a:solidFill>
                  <a:srgbClr val="FF0000"/>
                </a:solidFill>
              </a:rPr>
              <a:t>&lt;job-repository id</a:t>
            </a:r>
            <a:r>
              <a:rPr lang="en-IN" dirty="0">
                <a:solidFill>
                  <a:srgbClr val="FF0000"/>
                </a:solidFill>
              </a:rPr>
              <a:t>=</a:t>
            </a:r>
            <a:r>
              <a:rPr lang="en-IN" b="1" dirty="0">
                <a:solidFill>
                  <a:srgbClr val="FF0000"/>
                </a:solidFill>
              </a:rPr>
              <a:t>"</a:t>
            </a:r>
            <a:r>
              <a:rPr lang="en-IN" b="1" dirty="0" err="1">
                <a:solidFill>
                  <a:srgbClr val="FF0000"/>
                </a:solidFill>
              </a:rPr>
              <a:t>jobRepository</a:t>
            </a:r>
            <a:r>
              <a:rPr lang="en-IN" b="1" dirty="0">
                <a:solidFill>
                  <a:srgbClr val="FF0000"/>
                </a:solidFill>
              </a:rPr>
              <a:t>"</a:t>
            </a:r>
          </a:p>
          <a:p>
            <a:r>
              <a:rPr lang="en-IN" b="1" dirty="0">
                <a:solidFill>
                  <a:srgbClr val="FF0000"/>
                </a:solidFill>
              </a:rPr>
              <a:t>data-source</a:t>
            </a:r>
            <a:r>
              <a:rPr lang="en-IN" dirty="0">
                <a:solidFill>
                  <a:srgbClr val="FF0000"/>
                </a:solidFill>
              </a:rPr>
              <a:t>=</a:t>
            </a:r>
            <a:r>
              <a:rPr lang="en-IN" b="1" dirty="0">
                <a:solidFill>
                  <a:srgbClr val="FF0000"/>
                </a:solidFill>
              </a:rPr>
              <a:t>"</a:t>
            </a:r>
            <a:r>
              <a:rPr lang="en-IN" b="1" dirty="0" err="1">
                <a:solidFill>
                  <a:srgbClr val="FF0000"/>
                </a:solidFill>
              </a:rPr>
              <a:t>dataSource</a:t>
            </a:r>
            <a:r>
              <a:rPr lang="en-IN" b="1" dirty="0">
                <a:solidFill>
                  <a:srgbClr val="FF0000"/>
                </a:solidFill>
              </a:rPr>
              <a:t>"</a:t>
            </a:r>
          </a:p>
          <a:p>
            <a:r>
              <a:rPr lang="en-IN" b="1" dirty="0">
                <a:solidFill>
                  <a:srgbClr val="FF0000"/>
                </a:solidFill>
              </a:rPr>
              <a:t>transaction-manager</a:t>
            </a:r>
            <a:r>
              <a:rPr lang="en-IN" dirty="0">
                <a:solidFill>
                  <a:srgbClr val="FF0000"/>
                </a:solidFill>
              </a:rPr>
              <a:t>=</a:t>
            </a:r>
            <a:r>
              <a:rPr lang="en-IN" b="1" dirty="0">
                <a:solidFill>
                  <a:srgbClr val="FF0000"/>
                </a:solidFill>
              </a:rPr>
              <a:t>"</a:t>
            </a:r>
            <a:r>
              <a:rPr lang="en-IN" b="1" dirty="0" err="1">
                <a:solidFill>
                  <a:srgbClr val="FF0000"/>
                </a:solidFill>
              </a:rPr>
              <a:t>transactionManager</a:t>
            </a:r>
            <a:r>
              <a:rPr lang="en-IN" b="1" dirty="0">
                <a:solidFill>
                  <a:srgbClr val="FF0000"/>
                </a:solidFill>
              </a:rPr>
              <a:t>"</a:t>
            </a:r>
          </a:p>
          <a:p>
            <a:r>
              <a:rPr lang="en-IN" b="1" dirty="0">
                <a:solidFill>
                  <a:srgbClr val="FF0000"/>
                </a:solidFill>
              </a:rPr>
              <a:t>isolation-level-for-create</a:t>
            </a:r>
            <a:r>
              <a:rPr lang="en-IN" dirty="0">
                <a:solidFill>
                  <a:srgbClr val="FF0000"/>
                </a:solidFill>
              </a:rPr>
              <a:t>=</a:t>
            </a:r>
            <a:r>
              <a:rPr lang="en-IN" b="1" dirty="0">
                <a:solidFill>
                  <a:srgbClr val="FF0000"/>
                </a:solidFill>
              </a:rPr>
              <a:t>"SERIALIZABLE"</a:t>
            </a:r>
          </a:p>
          <a:p>
            <a:r>
              <a:rPr lang="en-IN" b="1" dirty="0">
                <a:solidFill>
                  <a:srgbClr val="FF0000"/>
                </a:solidFill>
              </a:rPr>
              <a:t>table-prefix</a:t>
            </a:r>
            <a:r>
              <a:rPr lang="en-IN" dirty="0">
                <a:solidFill>
                  <a:srgbClr val="FF0000"/>
                </a:solidFill>
              </a:rPr>
              <a:t>=</a:t>
            </a:r>
            <a:r>
              <a:rPr lang="en-IN" b="1" dirty="0">
                <a:solidFill>
                  <a:srgbClr val="FF0000"/>
                </a:solidFill>
              </a:rPr>
              <a:t>"BATCH_"</a:t>
            </a:r>
          </a:p>
          <a:p>
            <a:r>
              <a:rPr lang="en-IN" b="1" dirty="0">
                <a:solidFill>
                  <a:srgbClr val="FF0000"/>
                </a:solidFill>
              </a:rPr>
              <a:t>max-varchar-length</a:t>
            </a:r>
            <a:r>
              <a:rPr lang="en-IN" dirty="0">
                <a:solidFill>
                  <a:srgbClr val="FF0000"/>
                </a:solidFill>
              </a:rPr>
              <a:t>=</a:t>
            </a:r>
            <a:r>
              <a:rPr lang="en-IN" b="1" dirty="0">
                <a:solidFill>
                  <a:srgbClr val="FF0000"/>
                </a:solidFill>
              </a:rPr>
              <a:t>"1000"/&gt;</a:t>
            </a:r>
            <a:endParaRPr lang="en-IN" dirty="0">
              <a:solidFill>
                <a:srgbClr val="FF0000"/>
              </a:solidFill>
            </a:endParaRPr>
          </a:p>
        </p:txBody>
      </p:sp>
      <p:sp>
        <p:nvSpPr>
          <p:cNvPr id="5" name="TextBox 4"/>
          <p:cNvSpPr txBox="1"/>
          <p:nvPr/>
        </p:nvSpPr>
        <p:spPr>
          <a:xfrm>
            <a:off x="6858000" y="3592238"/>
            <a:ext cx="4681727" cy="1200329"/>
          </a:xfrm>
          <a:prstGeom prst="rect">
            <a:avLst/>
          </a:prstGeom>
          <a:noFill/>
        </p:spPr>
        <p:txBody>
          <a:bodyPr wrap="square" rtlCol="0">
            <a:spAutoFit/>
          </a:bodyPr>
          <a:lstStyle/>
          <a:p>
            <a:r>
              <a:rPr lang="en-IN" dirty="0"/>
              <a:t>The max-</a:t>
            </a:r>
            <a:r>
              <a:rPr lang="en-IN" dirty="0" err="1"/>
              <a:t>varcharlength</a:t>
            </a:r>
            <a:endParaRPr lang="en-IN" dirty="0"/>
          </a:p>
          <a:p>
            <a:r>
              <a:rPr lang="en-US" dirty="0"/>
              <a:t>defaults to 2500, which is the length of the long VARCHAR columns in the sample schema scripts</a:t>
            </a:r>
          </a:p>
          <a:p>
            <a:r>
              <a:rPr lang="en-US" dirty="0"/>
              <a:t>used to store things like exit code descriptions.</a:t>
            </a:r>
            <a:endParaRPr lang="en-IN" dirty="0"/>
          </a:p>
        </p:txBody>
      </p:sp>
    </p:spTree>
    <p:extLst>
      <p:ext uri="{BB962C8B-B14F-4D97-AF65-F5344CB8AC3E}">
        <p14:creationId xmlns:p14="http://schemas.microsoft.com/office/powerpoint/2010/main" val="7105986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 Data</a:t>
            </a:r>
            <a:endParaRPr lang="en-IN" dirty="0"/>
          </a:p>
        </p:txBody>
      </p:sp>
      <p:pic>
        <p:nvPicPr>
          <p:cNvPr id="1026" name="Picture 2" descr="https://docs.spring.io/spring-batch/trunk/reference/html/images/meta-data-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351" y="128016"/>
            <a:ext cx="7915275" cy="616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03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 </a:t>
            </a:r>
            <a:r>
              <a:rPr lang="en-IN" b="1" dirty="0" smtClean="0"/>
              <a:t>Job Launcher</a:t>
            </a:r>
            <a:endParaRPr lang="en-IN" dirty="0"/>
          </a:p>
        </p:txBody>
      </p:sp>
      <p:sp>
        <p:nvSpPr>
          <p:cNvPr id="3" name="Content Placeholder 2"/>
          <p:cNvSpPr>
            <a:spLocks noGrp="1"/>
          </p:cNvSpPr>
          <p:nvPr>
            <p:ph idx="1"/>
          </p:nvPr>
        </p:nvSpPr>
        <p:spPr>
          <a:xfrm>
            <a:off x="1097280" y="1845734"/>
            <a:ext cx="10058400" cy="4289890"/>
          </a:xfrm>
        </p:spPr>
        <p:txBody>
          <a:bodyPr>
            <a:normAutofit fontScale="85000" lnSpcReduction="20000"/>
          </a:bodyPr>
          <a:lstStyle/>
          <a:p>
            <a:r>
              <a:rPr lang="en-IN" b="1" dirty="0"/>
              <a:t>&lt;bean id</a:t>
            </a:r>
            <a:r>
              <a:rPr lang="en-IN" dirty="0"/>
              <a:t>=</a:t>
            </a:r>
            <a:r>
              <a:rPr lang="en-IN" b="1" dirty="0"/>
              <a:t>"</a:t>
            </a:r>
            <a:r>
              <a:rPr lang="en-IN" b="1" dirty="0" err="1"/>
              <a:t>jobLauncher</a:t>
            </a:r>
            <a:r>
              <a:rPr lang="en-IN" b="1" dirty="0"/>
              <a:t>"</a:t>
            </a:r>
          </a:p>
          <a:p>
            <a:r>
              <a:rPr lang="en-IN" b="1" dirty="0"/>
              <a:t>class</a:t>
            </a:r>
            <a:r>
              <a:rPr lang="en-IN" dirty="0"/>
              <a:t>=</a:t>
            </a:r>
            <a:r>
              <a:rPr lang="en-IN" b="1" dirty="0"/>
              <a:t>"org.springframework.batch.core.launch.support.SimpleJobLauncher"&gt;</a:t>
            </a:r>
          </a:p>
          <a:p>
            <a:r>
              <a:rPr lang="en-US" b="1" dirty="0"/>
              <a:t>&lt;property name</a:t>
            </a:r>
            <a:r>
              <a:rPr lang="en-US" dirty="0"/>
              <a:t>=</a:t>
            </a:r>
            <a:r>
              <a:rPr lang="en-US" b="1" dirty="0"/>
              <a:t>"</a:t>
            </a:r>
            <a:r>
              <a:rPr lang="en-US" b="1" dirty="0" err="1"/>
              <a:t>jobRepository</a:t>
            </a:r>
            <a:r>
              <a:rPr lang="en-US" b="1" dirty="0"/>
              <a:t>" ref</a:t>
            </a:r>
            <a:r>
              <a:rPr lang="en-US" dirty="0"/>
              <a:t>=</a:t>
            </a:r>
            <a:r>
              <a:rPr lang="en-US" b="1" dirty="0"/>
              <a:t>"</a:t>
            </a:r>
            <a:r>
              <a:rPr lang="en-US" b="1" dirty="0" err="1"/>
              <a:t>jobRepository</a:t>
            </a:r>
            <a:r>
              <a:rPr lang="en-US" b="1" dirty="0"/>
              <a:t>" /&gt;</a:t>
            </a:r>
          </a:p>
          <a:p>
            <a:r>
              <a:rPr lang="en-IN" b="1" dirty="0"/>
              <a:t>&lt;/bean</a:t>
            </a:r>
            <a:r>
              <a:rPr lang="en-IN" b="1" dirty="0" smtClean="0"/>
              <a:t>&gt;</a:t>
            </a:r>
          </a:p>
          <a:p>
            <a:r>
              <a:rPr lang="en-IN" b="1" dirty="0" smtClean="0"/>
              <a:t>(or)</a:t>
            </a:r>
          </a:p>
          <a:p>
            <a:r>
              <a:rPr lang="en-IN" b="1" dirty="0"/>
              <a:t>&lt;bean id</a:t>
            </a:r>
            <a:r>
              <a:rPr lang="en-IN" dirty="0"/>
              <a:t>=</a:t>
            </a:r>
            <a:r>
              <a:rPr lang="en-IN" b="1" dirty="0"/>
              <a:t>"</a:t>
            </a:r>
            <a:r>
              <a:rPr lang="en-IN" b="1" dirty="0" err="1"/>
              <a:t>jobLauncher</a:t>
            </a:r>
            <a:r>
              <a:rPr lang="en-IN" b="1" dirty="0"/>
              <a:t>"</a:t>
            </a:r>
          </a:p>
          <a:p>
            <a:r>
              <a:rPr lang="en-IN" b="1" dirty="0"/>
              <a:t>class</a:t>
            </a:r>
            <a:r>
              <a:rPr lang="en-IN" dirty="0"/>
              <a:t>=</a:t>
            </a:r>
            <a:r>
              <a:rPr lang="en-IN" b="1" dirty="0"/>
              <a:t>"org.springframework.batch.core.launch.support.SimpleJobLauncher"&gt;</a:t>
            </a:r>
          </a:p>
          <a:p>
            <a:r>
              <a:rPr lang="en-US" b="1" dirty="0"/>
              <a:t>&lt;property name</a:t>
            </a:r>
            <a:r>
              <a:rPr lang="en-US" dirty="0"/>
              <a:t>=</a:t>
            </a:r>
            <a:r>
              <a:rPr lang="en-US" b="1" dirty="0"/>
              <a:t>"</a:t>
            </a:r>
            <a:r>
              <a:rPr lang="en-US" b="1" dirty="0" err="1"/>
              <a:t>jobRepository</a:t>
            </a:r>
            <a:r>
              <a:rPr lang="en-US" b="1" dirty="0"/>
              <a:t>" ref</a:t>
            </a:r>
            <a:r>
              <a:rPr lang="en-US" dirty="0"/>
              <a:t>=</a:t>
            </a:r>
            <a:r>
              <a:rPr lang="en-US" b="1" dirty="0"/>
              <a:t>"</a:t>
            </a:r>
            <a:r>
              <a:rPr lang="en-US" b="1" dirty="0" err="1"/>
              <a:t>jobRepository</a:t>
            </a:r>
            <a:r>
              <a:rPr lang="en-US" b="1" dirty="0"/>
              <a:t>" /&gt;</a:t>
            </a:r>
          </a:p>
          <a:p>
            <a:r>
              <a:rPr lang="en-IN" b="1" dirty="0"/>
              <a:t>&lt;property name</a:t>
            </a:r>
            <a:r>
              <a:rPr lang="en-IN" dirty="0"/>
              <a:t>=</a:t>
            </a:r>
            <a:r>
              <a:rPr lang="en-IN" b="1" dirty="0"/>
              <a:t>"</a:t>
            </a:r>
            <a:r>
              <a:rPr lang="en-IN" b="1" dirty="0" err="1"/>
              <a:t>taskExecutor</a:t>
            </a:r>
            <a:r>
              <a:rPr lang="en-IN" b="1" dirty="0"/>
              <a:t>"&gt;</a:t>
            </a:r>
          </a:p>
          <a:p>
            <a:r>
              <a:rPr lang="en-IN" b="1" dirty="0"/>
              <a:t>&lt;bean class</a:t>
            </a:r>
            <a:r>
              <a:rPr lang="en-IN" dirty="0"/>
              <a:t>=</a:t>
            </a:r>
            <a:r>
              <a:rPr lang="en-IN" b="1" dirty="0"/>
              <a:t>"</a:t>
            </a:r>
            <a:r>
              <a:rPr lang="en-IN" b="1" dirty="0" err="1"/>
              <a:t>org.springframework.core.task.SimpleAsyncTaskExecutor</a:t>
            </a:r>
            <a:r>
              <a:rPr lang="en-IN" b="1" dirty="0"/>
              <a:t>" /&gt;</a:t>
            </a:r>
          </a:p>
          <a:p>
            <a:r>
              <a:rPr lang="en-IN" b="1" dirty="0"/>
              <a:t>&lt;/property&gt;</a:t>
            </a:r>
          </a:p>
          <a:p>
            <a:r>
              <a:rPr lang="en-IN" b="1" dirty="0"/>
              <a:t>&lt;/bean&gt;</a:t>
            </a:r>
          </a:p>
          <a:p>
            <a:endParaRPr lang="en-IN" dirty="0"/>
          </a:p>
        </p:txBody>
      </p:sp>
    </p:spTree>
    <p:extLst>
      <p:ext uri="{BB962C8B-B14F-4D97-AF65-F5344CB8AC3E}">
        <p14:creationId xmlns:p14="http://schemas.microsoft.com/office/powerpoint/2010/main" val="490303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Launcher</a:t>
            </a:r>
            <a:endParaRPr lang="en-IN" dirty="0"/>
          </a:p>
        </p:txBody>
      </p:sp>
      <p:pic>
        <p:nvPicPr>
          <p:cNvPr id="2050" name="Picture 2" descr="https://dzone.com/sites/all/files/figure-3_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631" y="2134806"/>
            <a:ext cx="7691246" cy="387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08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Job Operator</a:t>
            </a:r>
            <a:endParaRPr lang="en-IN" dirty="0"/>
          </a:p>
        </p:txBody>
      </p:sp>
      <p:sp>
        <p:nvSpPr>
          <p:cNvPr id="3" name="Content Placeholder 2"/>
          <p:cNvSpPr>
            <a:spLocks noGrp="1"/>
          </p:cNvSpPr>
          <p:nvPr>
            <p:ph idx="1"/>
          </p:nvPr>
        </p:nvSpPr>
        <p:spPr>
          <a:xfrm>
            <a:off x="1097280" y="1845734"/>
            <a:ext cx="10058400" cy="2643970"/>
          </a:xfrm>
        </p:spPr>
        <p:txBody>
          <a:bodyPr>
            <a:normAutofit/>
          </a:bodyPr>
          <a:lstStyle/>
          <a:p>
            <a:r>
              <a:rPr lang="en-US" dirty="0" smtClean="0"/>
              <a:t>The </a:t>
            </a:r>
            <a:r>
              <a:rPr lang="en-US" dirty="0" err="1"/>
              <a:t>JobRepository</a:t>
            </a:r>
            <a:r>
              <a:rPr lang="en-US" dirty="0"/>
              <a:t> provides CRUD operations on the </a:t>
            </a:r>
            <a:r>
              <a:rPr lang="en-US" dirty="0" smtClean="0"/>
              <a:t>meta-data</a:t>
            </a:r>
            <a:r>
              <a:rPr lang="en-US" dirty="0"/>
              <a:t>.</a:t>
            </a:r>
          </a:p>
          <a:p>
            <a:r>
              <a:rPr lang="en-US" dirty="0" smtClean="0"/>
              <a:t>The </a:t>
            </a:r>
            <a:r>
              <a:rPr lang="en-US" dirty="0" err="1"/>
              <a:t>JobExplorer</a:t>
            </a:r>
            <a:r>
              <a:rPr lang="en-US" dirty="0"/>
              <a:t> provides read-only operations on the meta-data. </a:t>
            </a:r>
            <a:endParaRPr lang="en-US" dirty="0" smtClean="0"/>
          </a:p>
          <a:p>
            <a:r>
              <a:rPr lang="en-US" dirty="0" smtClean="0"/>
              <a:t>However</a:t>
            </a:r>
            <a:r>
              <a:rPr lang="en-US" dirty="0"/>
              <a:t>, those operations </a:t>
            </a:r>
            <a:r>
              <a:rPr lang="en-US" dirty="0" smtClean="0"/>
              <a:t>are most </a:t>
            </a:r>
            <a:r>
              <a:rPr lang="en-US" dirty="0"/>
              <a:t>useful when used together to perform common monitoring tasks such as stopping, restarting, </a:t>
            </a:r>
            <a:r>
              <a:rPr lang="en-US" dirty="0" smtClean="0"/>
              <a:t>or summarizing </a:t>
            </a:r>
            <a:r>
              <a:rPr lang="en-US" dirty="0"/>
              <a:t>a Job, as is commonly done by batch operators. Spring</a:t>
            </a:r>
            <a:endParaRPr lang="en-US" dirty="0" smtClean="0"/>
          </a:p>
          <a:p>
            <a:r>
              <a:rPr lang="en-US" dirty="0" smtClean="0"/>
              <a:t>Spring </a:t>
            </a:r>
            <a:r>
              <a:rPr lang="en-US" dirty="0"/>
              <a:t>Batch provides for these types </a:t>
            </a:r>
            <a:r>
              <a:rPr lang="en-US" dirty="0" smtClean="0"/>
              <a:t>of operations </a:t>
            </a:r>
            <a:r>
              <a:rPr lang="en-US" dirty="0"/>
              <a:t>via the </a:t>
            </a:r>
            <a:r>
              <a:rPr lang="en-US" dirty="0" err="1"/>
              <a:t>JobOperator</a:t>
            </a:r>
            <a:r>
              <a:rPr lang="en-US" dirty="0"/>
              <a:t> interface:</a:t>
            </a:r>
            <a:endParaRPr lang="en-IN" dirty="0"/>
          </a:p>
        </p:txBody>
      </p:sp>
    </p:spTree>
    <p:extLst>
      <p:ext uri="{BB962C8B-B14F-4D97-AF65-F5344CB8AC3E}">
        <p14:creationId xmlns:p14="http://schemas.microsoft.com/office/powerpoint/2010/main" val="3755435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6941" y="146305"/>
            <a:ext cx="7734126" cy="5980176"/>
          </a:xfrm>
          <a:prstGeom prst="rect">
            <a:avLst/>
          </a:prstGeom>
        </p:spPr>
      </p:pic>
    </p:spTree>
    <p:extLst>
      <p:ext uri="{BB962C8B-B14F-4D97-AF65-F5344CB8AC3E}">
        <p14:creationId xmlns:p14="http://schemas.microsoft.com/office/powerpoint/2010/main" val="959688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a:t>
            </a:r>
            <a:endParaRPr lang="en-IN" dirty="0"/>
          </a:p>
        </p:txBody>
      </p:sp>
      <p:pic>
        <p:nvPicPr>
          <p:cNvPr id="1026" name="Picture 2" descr="http://blog.codecentric.de/files/2012/03/Blog_Transactions_SkipInProcess-1024x4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151" y="1883346"/>
            <a:ext cx="975360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4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vs Real-time Details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771864510"/>
              </p:ext>
            </p:extLst>
          </p:nvPr>
        </p:nvGraphicFramePr>
        <p:xfrm>
          <a:off x="1200217" y="2106872"/>
          <a:ext cx="9955463" cy="3187504"/>
        </p:xfrm>
        <a:graphic>
          <a:graphicData uri="http://schemas.openxmlformats.org/drawingml/2006/table">
            <a:tbl>
              <a:tblPr firstRow="1" bandRow="1">
                <a:tableStyleId>{21E4AEA4-8DFA-4A89-87EB-49C32662AFE0}</a:tableStyleId>
              </a:tblPr>
              <a:tblGrid>
                <a:gridCol w="1422209"/>
                <a:gridCol w="1422209"/>
                <a:gridCol w="1551286"/>
                <a:gridCol w="1336158"/>
                <a:gridCol w="1379183"/>
                <a:gridCol w="1422209"/>
                <a:gridCol w="1422209"/>
              </a:tblGrid>
              <a:tr h="801794">
                <a:tc>
                  <a:txBody>
                    <a:bodyPr/>
                    <a:lstStyle/>
                    <a:p>
                      <a:endParaRPr lang="en-US" dirty="0"/>
                    </a:p>
                  </a:txBody>
                  <a:tcPr>
                    <a:solidFill>
                      <a:srgbClr val="BF0000"/>
                    </a:solidFill>
                  </a:tcPr>
                </a:tc>
                <a:tc>
                  <a:txBody>
                    <a:bodyPr/>
                    <a:lstStyle/>
                    <a:p>
                      <a:r>
                        <a:rPr lang="en-US" sz="1400" dirty="0" smtClean="0"/>
                        <a:t>Trigger</a:t>
                      </a:r>
                      <a:endParaRPr lang="en-US" sz="1400" dirty="0">
                        <a:solidFill>
                          <a:schemeClr val="bg1"/>
                        </a:solidFill>
                      </a:endParaRPr>
                    </a:p>
                  </a:txBody>
                  <a:tcPr>
                    <a:solidFill>
                      <a:srgbClr val="BF0000"/>
                    </a:solidFill>
                  </a:tcPr>
                </a:tc>
                <a:tc>
                  <a:txBody>
                    <a:bodyPr/>
                    <a:lstStyle/>
                    <a:p>
                      <a:r>
                        <a:rPr lang="en-US" sz="1400" dirty="0" smtClean="0"/>
                        <a:t>UI support</a:t>
                      </a:r>
                      <a:endParaRPr lang="en-US" sz="1400" dirty="0">
                        <a:solidFill>
                          <a:schemeClr val="bg1"/>
                        </a:solidFill>
                      </a:endParaRPr>
                    </a:p>
                  </a:txBody>
                  <a:tcPr>
                    <a:solidFill>
                      <a:srgbClr val="BF0000"/>
                    </a:solidFill>
                  </a:tcPr>
                </a:tc>
                <a:tc>
                  <a:txBody>
                    <a:bodyPr/>
                    <a:lstStyle/>
                    <a:p>
                      <a:r>
                        <a:rPr lang="en-US" sz="1400" dirty="0" smtClean="0"/>
                        <a:t>Availability</a:t>
                      </a:r>
                      <a:endParaRPr lang="en-US" sz="1400" dirty="0">
                        <a:solidFill>
                          <a:schemeClr val="bg1"/>
                        </a:solidFill>
                      </a:endParaRPr>
                    </a:p>
                  </a:txBody>
                  <a:tcPr>
                    <a:solidFill>
                      <a:srgbClr val="BF0000"/>
                    </a:solidFill>
                  </a:tcPr>
                </a:tc>
                <a:tc>
                  <a:txBody>
                    <a:bodyPr/>
                    <a:lstStyle/>
                    <a:p>
                      <a:r>
                        <a:rPr lang="en-US" sz="1400" dirty="0" smtClean="0"/>
                        <a:t>Input data</a:t>
                      </a:r>
                      <a:endParaRPr lang="en-US" sz="1400" dirty="0">
                        <a:solidFill>
                          <a:schemeClr val="bg1"/>
                        </a:solidFill>
                      </a:endParaRPr>
                    </a:p>
                  </a:txBody>
                  <a:tcPr>
                    <a:solidFill>
                      <a:srgbClr val="BF0000"/>
                    </a:solidFill>
                  </a:tcPr>
                </a:tc>
                <a:tc>
                  <a:txBody>
                    <a:bodyPr/>
                    <a:lstStyle/>
                    <a:p>
                      <a:r>
                        <a:rPr lang="en-US" sz="1400" dirty="0" smtClean="0"/>
                        <a:t>Transaction time</a:t>
                      </a:r>
                      <a:endParaRPr lang="en-US" sz="1400" dirty="0">
                        <a:solidFill>
                          <a:schemeClr val="bg1"/>
                        </a:solidFill>
                      </a:endParaRPr>
                    </a:p>
                  </a:txBody>
                  <a:tcPr>
                    <a:solidFill>
                      <a:srgbClr val="BF0000"/>
                    </a:solidFill>
                  </a:tcPr>
                </a:tc>
                <a:tc>
                  <a:txBody>
                    <a:bodyPr/>
                    <a:lstStyle/>
                    <a:p>
                      <a:r>
                        <a:rPr lang="en-US" sz="1400" dirty="0" smtClean="0">
                          <a:solidFill>
                            <a:schemeClr val="bg1"/>
                          </a:solidFill>
                        </a:rPr>
                        <a:t>Transaction cycle</a:t>
                      </a:r>
                      <a:endParaRPr lang="en-US" sz="1400" dirty="0">
                        <a:solidFill>
                          <a:schemeClr val="bg1"/>
                        </a:solidFill>
                      </a:endParaRPr>
                    </a:p>
                  </a:txBody>
                  <a:tcPr>
                    <a:solidFill>
                      <a:srgbClr val="BF0000"/>
                    </a:solidFill>
                  </a:tcPr>
                </a:tc>
              </a:tr>
              <a:tr h="1193688">
                <a:tc>
                  <a:txBody>
                    <a:bodyPr/>
                    <a:lstStyle/>
                    <a:p>
                      <a:r>
                        <a:rPr lang="en-US" dirty="0" smtClean="0"/>
                        <a:t>Batch</a:t>
                      </a:r>
                      <a:endParaRPr lang="en-US" dirty="0">
                        <a:solidFill>
                          <a:srgbClr val="C00000"/>
                        </a:solidFill>
                      </a:endParaRPr>
                    </a:p>
                  </a:txBody>
                  <a:tcPr/>
                </a:tc>
                <a:tc>
                  <a:txBody>
                    <a:bodyPr/>
                    <a:lstStyle/>
                    <a:p>
                      <a:r>
                        <a:rPr lang="en-US" dirty="0" smtClean="0"/>
                        <a:t>Scheduler</a:t>
                      </a:r>
                      <a:endParaRPr lang="en-US" dirty="0">
                        <a:solidFill>
                          <a:srgbClr val="C00000"/>
                        </a:solidFill>
                      </a:endParaRPr>
                    </a:p>
                  </a:txBody>
                  <a:tcPr/>
                </a:tc>
                <a:tc>
                  <a:txBody>
                    <a:bodyPr/>
                    <a:lstStyle/>
                    <a:p>
                      <a:r>
                        <a:rPr lang="en-US" dirty="0" smtClean="0"/>
                        <a:t>Optional</a:t>
                      </a:r>
                      <a:endParaRPr lang="en-US" dirty="0">
                        <a:solidFill>
                          <a:srgbClr val="C00000"/>
                        </a:solidFill>
                      </a:endParaRPr>
                    </a:p>
                  </a:txBody>
                  <a:tcPr/>
                </a:tc>
                <a:tc>
                  <a:txBody>
                    <a:bodyPr/>
                    <a:lstStyle/>
                    <a:p>
                      <a:r>
                        <a:rPr lang="en-US" dirty="0" smtClean="0"/>
                        <a:t>Normal</a:t>
                      </a:r>
                      <a:endParaRPr lang="en-US" dirty="0">
                        <a:solidFill>
                          <a:srgbClr val="C00000"/>
                        </a:solidFill>
                      </a:endParaRPr>
                    </a:p>
                  </a:txBody>
                  <a:tcPr/>
                </a:tc>
                <a:tc>
                  <a:txBody>
                    <a:bodyPr/>
                    <a:lstStyle/>
                    <a:p>
                      <a:r>
                        <a:rPr lang="en-US" dirty="0" smtClean="0">
                          <a:solidFill>
                            <a:schemeClr val="tx1"/>
                          </a:solidFill>
                        </a:rPr>
                        <a:t>Small</a:t>
                      </a:r>
                      <a:r>
                        <a:rPr lang="en-US" baseline="0" dirty="0" smtClean="0">
                          <a:solidFill>
                            <a:schemeClr val="tx1"/>
                          </a:solidFill>
                        </a:rPr>
                        <a:t> - Large</a:t>
                      </a:r>
                      <a:endParaRPr lang="en-US" dirty="0">
                        <a:solidFill>
                          <a:schemeClr val="tx1"/>
                        </a:solidFill>
                      </a:endParaRPr>
                    </a:p>
                  </a:txBody>
                  <a:tcPr/>
                </a:tc>
                <a:tc>
                  <a:txBody>
                    <a:bodyPr/>
                    <a:lstStyle/>
                    <a:p>
                      <a:r>
                        <a:rPr lang="en-US" dirty="0" smtClean="0"/>
                        <a:t>Minutes, hours, days, weeks</a:t>
                      </a:r>
                      <a:r>
                        <a:rPr lang="is-IS" baseline="0" dirty="0" smtClean="0"/>
                        <a:t>…</a:t>
                      </a:r>
                      <a:endParaRPr lang="en-US" dirty="0">
                        <a:solidFill>
                          <a:srgbClr val="C00000"/>
                        </a:solidFill>
                      </a:endParaRPr>
                    </a:p>
                  </a:txBody>
                  <a:tcPr/>
                </a:tc>
                <a:tc>
                  <a:txBody>
                    <a:bodyPr/>
                    <a:lstStyle/>
                    <a:p>
                      <a:r>
                        <a:rPr lang="en-US" dirty="0" smtClean="0">
                          <a:solidFill>
                            <a:schemeClr val="tx1"/>
                          </a:solidFill>
                        </a:rPr>
                        <a:t>Bulk (chunk)</a:t>
                      </a:r>
                      <a:r>
                        <a:rPr lang="en-US" baseline="0" dirty="0" smtClean="0">
                          <a:solidFill>
                            <a:schemeClr val="tx1"/>
                          </a:solidFill>
                        </a:rPr>
                        <a:t> </a:t>
                      </a:r>
                      <a:r>
                        <a:rPr lang="en-US" dirty="0" smtClean="0">
                          <a:solidFill>
                            <a:schemeClr val="tx1"/>
                          </a:solidFill>
                        </a:rPr>
                        <a:t>operation</a:t>
                      </a:r>
                      <a:endParaRPr lang="en-US" dirty="0">
                        <a:solidFill>
                          <a:schemeClr val="tx1"/>
                        </a:solidFill>
                      </a:endParaRPr>
                    </a:p>
                  </a:txBody>
                  <a:tcPr/>
                </a:tc>
              </a:tr>
              <a:tr h="1192022">
                <a:tc>
                  <a:txBody>
                    <a:bodyPr/>
                    <a:lstStyle/>
                    <a:p>
                      <a:r>
                        <a:rPr lang="en-US" dirty="0" smtClean="0"/>
                        <a:t>Real-time</a:t>
                      </a:r>
                      <a:endParaRPr lang="en-US" dirty="0">
                        <a:solidFill>
                          <a:srgbClr val="C00000"/>
                        </a:solidFill>
                      </a:endParaRPr>
                    </a:p>
                  </a:txBody>
                  <a:tcPr/>
                </a:tc>
                <a:tc>
                  <a:txBody>
                    <a:bodyPr/>
                    <a:lstStyle/>
                    <a:p>
                      <a:r>
                        <a:rPr lang="en-US" dirty="0" smtClean="0">
                          <a:solidFill>
                            <a:schemeClr val="tx1"/>
                          </a:solidFill>
                        </a:rPr>
                        <a:t>On</a:t>
                      </a:r>
                      <a:r>
                        <a:rPr lang="en-US" baseline="0" dirty="0" smtClean="0">
                          <a:solidFill>
                            <a:schemeClr val="tx1"/>
                          </a:solidFill>
                        </a:rPr>
                        <a:t> demand</a:t>
                      </a:r>
                      <a:endParaRPr lang="en-US" dirty="0">
                        <a:solidFill>
                          <a:schemeClr val="tx1"/>
                        </a:solidFill>
                      </a:endParaRPr>
                    </a:p>
                  </a:txBody>
                  <a:tcPr/>
                </a:tc>
                <a:tc>
                  <a:txBody>
                    <a:bodyPr/>
                    <a:lstStyle/>
                    <a:p>
                      <a:r>
                        <a:rPr lang="en-US" dirty="0" smtClean="0"/>
                        <a:t>Sometimes</a:t>
                      </a:r>
                      <a:r>
                        <a:rPr lang="en-US" baseline="0" dirty="0" smtClean="0"/>
                        <a:t> </a:t>
                      </a:r>
                      <a:r>
                        <a:rPr lang="en-US" dirty="0" smtClean="0"/>
                        <a:t>UI needed</a:t>
                      </a:r>
                      <a:br>
                        <a:rPr lang="en-US" dirty="0" smtClean="0"/>
                      </a:br>
                      <a:r>
                        <a:rPr lang="en-US" dirty="0" smtClean="0"/>
                        <a:t/>
                      </a:r>
                      <a:br>
                        <a:rPr lang="en-US" dirty="0" smtClean="0"/>
                      </a:br>
                      <a:endParaRPr lang="en-US" dirty="0">
                        <a:solidFill>
                          <a:srgbClr val="C00000"/>
                        </a:solidFill>
                      </a:endParaRPr>
                    </a:p>
                  </a:txBody>
                  <a:tcPr/>
                </a:tc>
                <a:tc>
                  <a:txBody>
                    <a:bodyPr/>
                    <a:lstStyle/>
                    <a:p>
                      <a:r>
                        <a:rPr lang="en-US" dirty="0" smtClean="0"/>
                        <a:t>High</a:t>
                      </a:r>
                      <a:endParaRPr lang="en-US" dirty="0">
                        <a:solidFill>
                          <a:srgbClr val="C00000"/>
                        </a:solidFill>
                      </a:endParaRPr>
                    </a:p>
                  </a:txBody>
                  <a:tcPr/>
                </a:tc>
                <a:tc>
                  <a:txBody>
                    <a:bodyPr/>
                    <a:lstStyle/>
                    <a:p>
                      <a:r>
                        <a:rPr lang="en-US" dirty="0" smtClean="0"/>
                        <a:t>Small</a:t>
                      </a:r>
                      <a:endParaRPr lang="en-US" dirty="0">
                        <a:solidFill>
                          <a:srgbClr val="C00000"/>
                        </a:solidFill>
                      </a:endParaRPr>
                    </a:p>
                  </a:txBody>
                  <a:tcPr/>
                </a:tc>
                <a:tc>
                  <a:txBody>
                    <a:bodyPr/>
                    <a:lstStyle/>
                    <a:p>
                      <a:r>
                        <a:rPr lang="en-US" dirty="0" smtClean="0"/>
                        <a:t>ns,</a:t>
                      </a:r>
                      <a:r>
                        <a:rPr lang="en-US" baseline="0" dirty="0" smtClean="0"/>
                        <a:t> </a:t>
                      </a:r>
                      <a:r>
                        <a:rPr lang="en-US" baseline="0" dirty="0" err="1" smtClean="0"/>
                        <a:t>ms</a:t>
                      </a:r>
                      <a:r>
                        <a:rPr lang="en-US" baseline="0" dirty="0" smtClean="0"/>
                        <a:t>, </a:t>
                      </a:r>
                      <a:r>
                        <a:rPr lang="en-US" dirty="0" smtClean="0"/>
                        <a:t>s</a:t>
                      </a:r>
                      <a:endParaRPr lang="en-US" dirty="0">
                        <a:solidFill>
                          <a:srgbClr val="C00000"/>
                        </a:solidFill>
                      </a:endParaRPr>
                    </a:p>
                  </a:txBody>
                  <a:tcPr/>
                </a:tc>
                <a:tc>
                  <a:txBody>
                    <a:bodyPr/>
                    <a:lstStyle/>
                    <a:p>
                      <a:r>
                        <a:rPr lang="en-US" dirty="0" smtClean="0">
                          <a:solidFill>
                            <a:schemeClr val="tx1"/>
                          </a:solidFill>
                        </a:rPr>
                        <a:t>Per item</a:t>
                      </a:r>
                      <a:endParaRPr lang="en-US" dirty="0">
                        <a:solidFill>
                          <a:schemeClr val="tx1"/>
                        </a:solidFill>
                      </a:endParaRPr>
                    </a:p>
                  </a:txBody>
                  <a:tcPr/>
                </a:tc>
              </a:tr>
            </a:tbl>
          </a:graphicData>
        </a:graphic>
      </p:graphicFrame>
      <p:pic>
        <p:nvPicPr>
          <p:cNvPr id="4" name="図 9" descr="j0311328.wmf"/>
          <p:cNvPicPr>
            <a:picLocks noChangeAspect="1"/>
          </p:cNvPicPr>
          <p:nvPr/>
        </p:nvPicPr>
        <p:blipFill>
          <a:blip r:embed="rId2">
            <a:duotone>
              <a:prstClr val="black"/>
              <a:schemeClr val="accent1">
                <a:tint val="45000"/>
                <a:satMod val="400000"/>
              </a:schemeClr>
            </a:duotone>
          </a:blip>
          <a:srcRect/>
          <a:stretch>
            <a:fillRect/>
          </a:stretch>
        </p:blipFill>
        <p:spPr bwMode="auto">
          <a:xfrm>
            <a:off x="1510192" y="3368727"/>
            <a:ext cx="657129" cy="745091"/>
          </a:xfrm>
          <a:prstGeom prst="rect">
            <a:avLst/>
          </a:prstGeom>
          <a:noFill/>
          <a:ln w="9525">
            <a:noFill/>
            <a:miter lim="800000"/>
            <a:headEnd/>
            <a:tailEnd/>
          </a:ln>
        </p:spPr>
      </p:pic>
      <p:sp>
        <p:nvSpPr>
          <p:cNvPr id="5" name="Left-Right Arrow 4"/>
          <p:cNvSpPr/>
          <p:nvPr/>
        </p:nvSpPr>
        <p:spPr bwMode="auto">
          <a:xfrm>
            <a:off x="1487124" y="4645575"/>
            <a:ext cx="709615" cy="306243"/>
          </a:xfrm>
          <a:prstGeom prst="leftRightArrow">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963396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a:t>
            </a:r>
            <a:endParaRPr lang="en-IN" dirty="0"/>
          </a:p>
        </p:txBody>
      </p:sp>
      <p:pic>
        <p:nvPicPr>
          <p:cNvPr id="3" name="Picture 2" descr="http://blog.codecentric.de/files/2012/03/Blog_Transactions_SkipInWrite-1024x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559" y="1876996"/>
            <a:ext cx="97536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912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Retry</a:t>
            </a:r>
            <a:endParaRPr lang="en-IN" dirty="0"/>
          </a:p>
        </p:txBody>
      </p:sp>
      <p:pic>
        <p:nvPicPr>
          <p:cNvPr id="2050" name="Picture 2" descr="http://blog.codecentric.de/files/2012/03/Graphik-f%C3%BCr-Blogartikel-Transactions-in-Spring-Batch-Retry-1024x4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528" y="1843722"/>
            <a:ext cx="975360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183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 Step</a:t>
            </a:r>
            <a:endParaRPr lang="en-IN" dirty="0"/>
          </a:p>
        </p:txBody>
      </p:sp>
      <p:pic>
        <p:nvPicPr>
          <p:cNvPr id="3" name="Picture 2"/>
          <p:cNvPicPr>
            <a:picLocks noChangeAspect="1"/>
          </p:cNvPicPr>
          <p:nvPr/>
        </p:nvPicPr>
        <p:blipFill>
          <a:blip r:embed="rId2"/>
          <a:stretch>
            <a:fillRect/>
          </a:stretch>
        </p:blipFill>
        <p:spPr>
          <a:xfrm>
            <a:off x="2480316" y="2425512"/>
            <a:ext cx="5756308" cy="2987736"/>
          </a:xfrm>
          <a:prstGeom prst="rect">
            <a:avLst/>
          </a:prstGeom>
        </p:spPr>
      </p:pic>
    </p:spTree>
    <p:extLst>
      <p:ext uri="{BB962C8B-B14F-4D97-AF65-F5344CB8AC3E}">
        <p14:creationId xmlns:p14="http://schemas.microsoft.com/office/powerpoint/2010/main" val="14378173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Chunk Oriented Processing</a:t>
            </a:r>
            <a:endParaRPr lang="en-IN" dirty="0"/>
          </a:p>
        </p:txBody>
      </p:sp>
      <p:sp>
        <p:nvSpPr>
          <p:cNvPr id="3" name="Content Placeholder 2"/>
          <p:cNvSpPr>
            <a:spLocks noGrp="1"/>
          </p:cNvSpPr>
          <p:nvPr>
            <p:ph idx="1"/>
          </p:nvPr>
        </p:nvSpPr>
        <p:spPr/>
        <p:txBody>
          <a:bodyPr/>
          <a:lstStyle/>
          <a:p>
            <a:r>
              <a:rPr lang="en-US" dirty="0"/>
              <a:t>Spring Batch uses a 'Chunk Oriented' processing style within its most common implementation. </a:t>
            </a:r>
            <a:endParaRPr lang="en-US" dirty="0" smtClean="0"/>
          </a:p>
          <a:p>
            <a:r>
              <a:rPr lang="en-US" dirty="0" smtClean="0"/>
              <a:t>Chunk oriented </a:t>
            </a:r>
            <a:r>
              <a:rPr lang="en-US" dirty="0"/>
              <a:t>processing refers to reading the data one at a time, and creating 'chunks' that will </a:t>
            </a:r>
            <a:r>
              <a:rPr lang="en-US" dirty="0" smtClean="0"/>
              <a:t>be written </a:t>
            </a:r>
            <a:r>
              <a:rPr lang="en-US" dirty="0"/>
              <a:t>out, within a transaction boundary. </a:t>
            </a:r>
            <a:endParaRPr lang="en-US" dirty="0" smtClean="0"/>
          </a:p>
          <a:p>
            <a:r>
              <a:rPr lang="en-US" dirty="0" smtClean="0"/>
              <a:t>One </a:t>
            </a:r>
            <a:r>
              <a:rPr lang="en-US" dirty="0"/>
              <a:t>item is read in from an </a:t>
            </a:r>
            <a:r>
              <a:rPr lang="en-US" dirty="0" err="1"/>
              <a:t>ItemReader</a:t>
            </a:r>
            <a:r>
              <a:rPr lang="en-US" dirty="0"/>
              <a:t>, handed to </a:t>
            </a:r>
            <a:r>
              <a:rPr lang="en-US" dirty="0" smtClean="0"/>
              <a:t>an </a:t>
            </a:r>
            <a:r>
              <a:rPr lang="en-US" dirty="0" err="1" smtClean="0"/>
              <a:t>ItemProcessor</a:t>
            </a:r>
            <a:r>
              <a:rPr lang="en-US" dirty="0"/>
              <a:t>, and aggregated. </a:t>
            </a:r>
            <a:endParaRPr lang="en-US" dirty="0" smtClean="0"/>
          </a:p>
          <a:p>
            <a:r>
              <a:rPr lang="en-US" dirty="0" smtClean="0">
                <a:solidFill>
                  <a:srgbClr val="FF0000"/>
                </a:solidFill>
              </a:rPr>
              <a:t>Once </a:t>
            </a:r>
            <a:r>
              <a:rPr lang="en-US" dirty="0">
                <a:solidFill>
                  <a:srgbClr val="FF0000"/>
                </a:solidFill>
              </a:rPr>
              <a:t>the number of items read equals the commit interval, </a:t>
            </a:r>
            <a:r>
              <a:rPr lang="en-US" dirty="0" smtClean="0">
                <a:solidFill>
                  <a:srgbClr val="FF0000"/>
                </a:solidFill>
              </a:rPr>
              <a:t>the entire </a:t>
            </a:r>
            <a:r>
              <a:rPr lang="en-US" dirty="0">
                <a:solidFill>
                  <a:srgbClr val="FF0000"/>
                </a:solidFill>
              </a:rPr>
              <a:t>chunk is written out via the </a:t>
            </a:r>
            <a:r>
              <a:rPr lang="en-US" dirty="0" err="1">
                <a:solidFill>
                  <a:srgbClr val="FF0000"/>
                </a:solidFill>
              </a:rPr>
              <a:t>ItemWriter</a:t>
            </a:r>
            <a:r>
              <a:rPr lang="en-US" dirty="0">
                <a:solidFill>
                  <a:srgbClr val="FF0000"/>
                </a:solidFill>
              </a:rPr>
              <a:t>, and then the transaction is committed.</a:t>
            </a:r>
            <a:endParaRPr lang="en-IN" dirty="0">
              <a:solidFill>
                <a:srgbClr val="FF0000"/>
              </a:solidFill>
            </a:endParaRPr>
          </a:p>
        </p:txBody>
      </p:sp>
    </p:spTree>
    <p:extLst>
      <p:ext uri="{BB962C8B-B14F-4D97-AF65-F5344CB8AC3E}">
        <p14:creationId xmlns:p14="http://schemas.microsoft.com/office/powerpoint/2010/main" val="1490753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Chunk Oriented Processing</a:t>
            </a:r>
            <a:endParaRPr lang="en-IN" dirty="0"/>
          </a:p>
        </p:txBody>
      </p:sp>
      <p:pic>
        <p:nvPicPr>
          <p:cNvPr id="5" name="Picture 4"/>
          <p:cNvPicPr>
            <a:picLocks noChangeAspect="1"/>
          </p:cNvPicPr>
          <p:nvPr/>
        </p:nvPicPr>
        <p:blipFill>
          <a:blip r:embed="rId2"/>
          <a:stretch>
            <a:fillRect/>
          </a:stretch>
        </p:blipFill>
        <p:spPr>
          <a:xfrm>
            <a:off x="2704170" y="2197963"/>
            <a:ext cx="6844620" cy="3765057"/>
          </a:xfrm>
          <a:prstGeom prst="rect">
            <a:avLst/>
          </a:prstGeom>
        </p:spPr>
      </p:pic>
    </p:spTree>
    <p:extLst>
      <p:ext uri="{BB962C8B-B14F-4D97-AF65-F5344CB8AC3E}">
        <p14:creationId xmlns:p14="http://schemas.microsoft.com/office/powerpoint/2010/main" val="42428486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Chunk Oriented Processing</a:t>
            </a:r>
            <a:endParaRPr lang="en-IN" dirty="0"/>
          </a:p>
        </p:txBody>
      </p:sp>
      <p:sp>
        <p:nvSpPr>
          <p:cNvPr id="3" name="TextBox 2"/>
          <p:cNvSpPr txBox="1"/>
          <p:nvPr/>
        </p:nvSpPr>
        <p:spPr>
          <a:xfrm>
            <a:off x="1783080" y="2066544"/>
            <a:ext cx="7754112" cy="2031325"/>
          </a:xfrm>
          <a:prstGeom prst="rect">
            <a:avLst/>
          </a:prstGeom>
          <a:noFill/>
        </p:spPr>
        <p:txBody>
          <a:bodyPr wrap="square" rtlCol="0">
            <a:spAutoFit/>
          </a:bodyPr>
          <a:lstStyle/>
          <a:p>
            <a:r>
              <a:rPr lang="en-IN" dirty="0"/>
              <a:t>List items = </a:t>
            </a:r>
            <a:r>
              <a:rPr lang="en-IN" b="1" dirty="0"/>
              <a:t>new </a:t>
            </a:r>
            <a:r>
              <a:rPr lang="en-IN" dirty="0" err="1"/>
              <a:t>Arraylist</a:t>
            </a:r>
            <a:r>
              <a:rPr lang="en-IN" dirty="0"/>
              <a:t>();</a:t>
            </a:r>
          </a:p>
          <a:p>
            <a:r>
              <a:rPr lang="nn-NO" b="1" dirty="0"/>
              <a:t>for</a:t>
            </a:r>
            <a:r>
              <a:rPr lang="nn-NO" dirty="0"/>
              <a:t>(</a:t>
            </a:r>
            <a:r>
              <a:rPr lang="nn-NO" b="1" dirty="0"/>
              <a:t>int </a:t>
            </a:r>
            <a:r>
              <a:rPr lang="nn-NO" dirty="0"/>
              <a:t>i = 0; i &lt; commitInterval; i++){</a:t>
            </a:r>
          </a:p>
          <a:p>
            <a:r>
              <a:rPr lang="en-IN" dirty="0"/>
              <a:t>Object item = </a:t>
            </a:r>
            <a:r>
              <a:rPr lang="en-IN" dirty="0" err="1"/>
              <a:t>itemReader.read</a:t>
            </a:r>
            <a:r>
              <a:rPr lang="en-IN" dirty="0"/>
              <a:t>()</a:t>
            </a:r>
          </a:p>
          <a:p>
            <a:r>
              <a:rPr lang="en-IN" dirty="0"/>
              <a:t>Object </a:t>
            </a:r>
            <a:r>
              <a:rPr lang="en-IN" dirty="0" err="1"/>
              <a:t>processedItem</a:t>
            </a:r>
            <a:r>
              <a:rPr lang="en-IN" dirty="0"/>
              <a:t> = </a:t>
            </a:r>
            <a:r>
              <a:rPr lang="en-IN" dirty="0" err="1"/>
              <a:t>itemProcessor.process</a:t>
            </a:r>
            <a:r>
              <a:rPr lang="en-IN" dirty="0"/>
              <a:t>(item);</a:t>
            </a:r>
          </a:p>
          <a:p>
            <a:r>
              <a:rPr lang="en-IN" dirty="0" err="1"/>
              <a:t>items.add</a:t>
            </a:r>
            <a:r>
              <a:rPr lang="en-IN" dirty="0"/>
              <a:t>(</a:t>
            </a:r>
            <a:r>
              <a:rPr lang="en-IN" dirty="0" err="1"/>
              <a:t>processedItem</a:t>
            </a:r>
            <a:r>
              <a:rPr lang="en-IN" dirty="0"/>
              <a:t>);</a:t>
            </a:r>
          </a:p>
          <a:p>
            <a:r>
              <a:rPr lang="en-IN" dirty="0"/>
              <a:t>}</a:t>
            </a:r>
          </a:p>
          <a:p>
            <a:r>
              <a:rPr lang="en-IN" dirty="0" err="1"/>
              <a:t>itemWriter.write</a:t>
            </a:r>
            <a:r>
              <a:rPr lang="en-IN" dirty="0"/>
              <a:t>(items);</a:t>
            </a:r>
          </a:p>
        </p:txBody>
      </p:sp>
      <p:sp>
        <p:nvSpPr>
          <p:cNvPr id="4" name="TextBox 3"/>
          <p:cNvSpPr txBox="1"/>
          <p:nvPr/>
        </p:nvSpPr>
        <p:spPr>
          <a:xfrm>
            <a:off x="1234440" y="4233672"/>
            <a:ext cx="7344768" cy="2031325"/>
          </a:xfrm>
          <a:prstGeom prst="rect">
            <a:avLst/>
          </a:prstGeom>
          <a:noFill/>
        </p:spPr>
        <p:txBody>
          <a:bodyPr wrap="none" rtlCol="0">
            <a:spAutoFit/>
          </a:bodyPr>
          <a:lstStyle/>
          <a:p>
            <a:r>
              <a:rPr lang="en-US" b="1" dirty="0"/>
              <a:t>&lt;job id</a:t>
            </a:r>
            <a:r>
              <a:rPr lang="en-US" dirty="0"/>
              <a:t>=</a:t>
            </a:r>
            <a:r>
              <a:rPr lang="en-US" b="1" dirty="0"/>
              <a:t>"</a:t>
            </a:r>
            <a:r>
              <a:rPr lang="en-US" b="1" dirty="0" err="1"/>
              <a:t>sampleJob</a:t>
            </a:r>
            <a:r>
              <a:rPr lang="en-US" b="1" dirty="0"/>
              <a:t>" job-repository</a:t>
            </a:r>
            <a:r>
              <a:rPr lang="en-US" dirty="0"/>
              <a:t>=</a:t>
            </a:r>
            <a:r>
              <a:rPr lang="en-US" b="1" dirty="0"/>
              <a:t>"</a:t>
            </a:r>
            <a:r>
              <a:rPr lang="en-US" b="1" dirty="0" err="1"/>
              <a:t>jobRepository</a:t>
            </a:r>
            <a:r>
              <a:rPr lang="en-US" b="1" dirty="0"/>
              <a:t>"&gt;</a:t>
            </a:r>
          </a:p>
          <a:p>
            <a:r>
              <a:rPr lang="en-IN" b="1" dirty="0"/>
              <a:t>&lt;step id</a:t>
            </a:r>
            <a:r>
              <a:rPr lang="en-IN" dirty="0"/>
              <a:t>=</a:t>
            </a:r>
            <a:r>
              <a:rPr lang="en-IN" b="1" dirty="0"/>
              <a:t>"step1"&gt;</a:t>
            </a:r>
          </a:p>
          <a:p>
            <a:r>
              <a:rPr lang="en-IN" b="1" dirty="0"/>
              <a:t>&lt;</a:t>
            </a:r>
            <a:r>
              <a:rPr lang="en-IN" b="1" dirty="0" err="1"/>
              <a:t>tasklet</a:t>
            </a:r>
            <a:r>
              <a:rPr lang="en-IN" b="1" dirty="0"/>
              <a:t> transaction-manager</a:t>
            </a:r>
            <a:r>
              <a:rPr lang="en-IN" dirty="0"/>
              <a:t>=</a:t>
            </a:r>
            <a:r>
              <a:rPr lang="en-IN" b="1" dirty="0"/>
              <a:t>"</a:t>
            </a:r>
            <a:r>
              <a:rPr lang="en-IN" b="1" dirty="0" err="1"/>
              <a:t>transactionManager</a:t>
            </a:r>
            <a:r>
              <a:rPr lang="en-IN" b="1" dirty="0"/>
              <a:t>"&gt;</a:t>
            </a:r>
          </a:p>
          <a:p>
            <a:r>
              <a:rPr lang="en-US" b="1" dirty="0"/>
              <a:t>&lt;chunk reader</a:t>
            </a:r>
            <a:r>
              <a:rPr lang="en-US" dirty="0"/>
              <a:t>=</a:t>
            </a:r>
            <a:r>
              <a:rPr lang="en-US" b="1" dirty="0"/>
              <a:t>"</a:t>
            </a:r>
            <a:r>
              <a:rPr lang="en-US" b="1" dirty="0" err="1"/>
              <a:t>itemReader</a:t>
            </a:r>
            <a:r>
              <a:rPr lang="en-US" b="1" dirty="0"/>
              <a:t>" writer</a:t>
            </a:r>
            <a:r>
              <a:rPr lang="en-US" dirty="0"/>
              <a:t>=</a:t>
            </a:r>
            <a:r>
              <a:rPr lang="en-US" b="1" dirty="0"/>
              <a:t>"</a:t>
            </a:r>
            <a:r>
              <a:rPr lang="en-US" b="1" dirty="0" err="1"/>
              <a:t>itemWriter</a:t>
            </a:r>
            <a:r>
              <a:rPr lang="en-US" b="1" dirty="0"/>
              <a:t>" commit-interval</a:t>
            </a:r>
            <a:r>
              <a:rPr lang="en-US" dirty="0"/>
              <a:t>=</a:t>
            </a:r>
            <a:r>
              <a:rPr lang="en-US" b="1" dirty="0"/>
              <a:t>"10"/&gt;</a:t>
            </a:r>
          </a:p>
          <a:p>
            <a:r>
              <a:rPr lang="en-IN" b="1" dirty="0"/>
              <a:t>&lt;/</a:t>
            </a:r>
            <a:r>
              <a:rPr lang="en-IN" b="1" dirty="0" err="1"/>
              <a:t>tasklet</a:t>
            </a:r>
            <a:r>
              <a:rPr lang="en-IN" b="1" dirty="0"/>
              <a:t>&gt;</a:t>
            </a:r>
          </a:p>
          <a:p>
            <a:r>
              <a:rPr lang="en-IN" b="1" dirty="0"/>
              <a:t>&lt;/step&gt;</a:t>
            </a:r>
          </a:p>
          <a:p>
            <a:r>
              <a:rPr lang="en-IN" b="1" dirty="0"/>
              <a:t>&lt;/job&gt;</a:t>
            </a:r>
            <a:endParaRPr lang="en-IN" dirty="0"/>
          </a:p>
        </p:txBody>
      </p:sp>
    </p:spTree>
    <p:extLst>
      <p:ext uri="{BB962C8B-B14F-4D97-AF65-F5344CB8AC3E}">
        <p14:creationId xmlns:p14="http://schemas.microsoft.com/office/powerpoint/2010/main" val="37703328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i="1" dirty="0" smtClean="0"/>
              <a:t>Configuring </a:t>
            </a:r>
            <a:r>
              <a:rPr lang="en-IN" b="1" i="1" dirty="0"/>
              <a:t>a </a:t>
            </a:r>
            <a:r>
              <a:rPr lang="en-IN" b="1" i="1" dirty="0" smtClean="0"/>
              <a:t>Step</a:t>
            </a:r>
            <a:endParaRPr lang="en-IN" dirty="0"/>
          </a:p>
        </p:txBody>
      </p:sp>
      <p:sp>
        <p:nvSpPr>
          <p:cNvPr id="3" name="Content Placeholder 2"/>
          <p:cNvSpPr>
            <a:spLocks noGrp="1"/>
          </p:cNvSpPr>
          <p:nvPr>
            <p:ph idx="1"/>
          </p:nvPr>
        </p:nvSpPr>
        <p:spPr/>
        <p:txBody>
          <a:bodyPr/>
          <a:lstStyle/>
          <a:p>
            <a:r>
              <a:rPr lang="en-IN" dirty="0"/>
              <a:t>&lt;job id="</a:t>
            </a:r>
            <a:r>
              <a:rPr lang="en-IN" dirty="0" err="1"/>
              <a:t>sampleJob</a:t>
            </a:r>
            <a:r>
              <a:rPr lang="en-IN" dirty="0"/>
              <a:t>" job-repository="</a:t>
            </a:r>
            <a:r>
              <a:rPr lang="en-IN" dirty="0" err="1"/>
              <a:t>jobRepository</a:t>
            </a:r>
            <a:r>
              <a:rPr lang="en-IN" dirty="0"/>
              <a:t>"&gt;</a:t>
            </a:r>
          </a:p>
          <a:p>
            <a:r>
              <a:rPr lang="en-IN" dirty="0"/>
              <a:t>    &lt;step id="step1"&gt;</a:t>
            </a:r>
          </a:p>
          <a:p>
            <a:r>
              <a:rPr lang="en-IN" dirty="0"/>
              <a:t>        &lt;</a:t>
            </a:r>
            <a:r>
              <a:rPr lang="en-IN" dirty="0" err="1"/>
              <a:t>tasklet</a:t>
            </a:r>
            <a:r>
              <a:rPr lang="en-IN" dirty="0"/>
              <a:t> transaction-manager="</a:t>
            </a:r>
            <a:r>
              <a:rPr lang="en-IN" dirty="0" err="1"/>
              <a:t>transactionManager</a:t>
            </a:r>
            <a:r>
              <a:rPr lang="en-IN" dirty="0"/>
              <a:t>"&gt;</a:t>
            </a:r>
          </a:p>
          <a:p>
            <a:r>
              <a:rPr lang="en-IN" dirty="0"/>
              <a:t>            &lt;</a:t>
            </a:r>
            <a:r>
              <a:rPr lang="en-IN" dirty="0" smtClean="0"/>
              <a:t>chunk </a:t>
            </a:r>
            <a:r>
              <a:rPr lang="en-IN" dirty="0"/>
              <a:t>reader="</a:t>
            </a:r>
            <a:r>
              <a:rPr lang="en-IN" dirty="0" err="1"/>
              <a:t>itemReader</a:t>
            </a:r>
            <a:r>
              <a:rPr lang="en-IN" dirty="0"/>
              <a:t>" writer="</a:t>
            </a:r>
            <a:r>
              <a:rPr lang="en-IN" dirty="0" err="1"/>
              <a:t>itemWriter</a:t>
            </a:r>
            <a:r>
              <a:rPr lang="en-IN" dirty="0"/>
              <a:t>" commit-interval="</a:t>
            </a:r>
            <a:r>
              <a:rPr lang="en-IN" dirty="0" smtClean="0"/>
              <a:t>10“/&gt;</a:t>
            </a:r>
            <a:endParaRPr lang="en-IN" dirty="0"/>
          </a:p>
          <a:p>
            <a:r>
              <a:rPr lang="en-IN" dirty="0"/>
              <a:t>        &lt;/</a:t>
            </a:r>
            <a:r>
              <a:rPr lang="en-IN" dirty="0" err="1"/>
              <a:t>tasklet</a:t>
            </a:r>
            <a:r>
              <a:rPr lang="en-IN" dirty="0"/>
              <a:t>&gt;</a:t>
            </a:r>
          </a:p>
          <a:p>
            <a:r>
              <a:rPr lang="en-IN" dirty="0"/>
              <a:t>    &lt;/step&gt;</a:t>
            </a:r>
          </a:p>
          <a:p>
            <a:r>
              <a:rPr lang="en-IN" dirty="0"/>
              <a:t>&lt;/job&gt;</a:t>
            </a:r>
          </a:p>
        </p:txBody>
      </p:sp>
    </p:spTree>
    <p:extLst>
      <p:ext uri="{BB962C8B-B14F-4D97-AF65-F5344CB8AC3E}">
        <p14:creationId xmlns:p14="http://schemas.microsoft.com/office/powerpoint/2010/main" val="38211313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Inheriting from a Parent Step</a:t>
            </a:r>
            <a:r>
              <a:rPr lang="en-US" dirty="0"/>
              <a:t/>
            </a:r>
            <a:br>
              <a:rPr lang="en-US" dirty="0"/>
            </a:br>
            <a:endParaRPr lang="en-IN" dirty="0"/>
          </a:p>
        </p:txBody>
      </p:sp>
      <p:sp>
        <p:nvSpPr>
          <p:cNvPr id="3" name="Content Placeholder 2"/>
          <p:cNvSpPr>
            <a:spLocks noGrp="1"/>
          </p:cNvSpPr>
          <p:nvPr>
            <p:ph idx="1"/>
          </p:nvPr>
        </p:nvSpPr>
        <p:spPr/>
        <p:txBody>
          <a:bodyPr/>
          <a:lstStyle/>
          <a:p>
            <a:r>
              <a:rPr lang="en-IN" dirty="0"/>
              <a:t>&lt;step id="</a:t>
            </a:r>
            <a:r>
              <a:rPr lang="en-IN" dirty="0" err="1"/>
              <a:t>parentStep</a:t>
            </a:r>
            <a:r>
              <a:rPr lang="en-IN" dirty="0"/>
              <a:t>"&gt;</a:t>
            </a:r>
          </a:p>
          <a:p>
            <a:r>
              <a:rPr lang="en-IN" dirty="0"/>
              <a:t>    &lt;</a:t>
            </a:r>
            <a:r>
              <a:rPr lang="en-IN" dirty="0" err="1"/>
              <a:t>tasklet</a:t>
            </a:r>
            <a:r>
              <a:rPr lang="en-IN" dirty="0"/>
              <a:t> allow-start-if-complete="true"&gt;</a:t>
            </a:r>
          </a:p>
          <a:p>
            <a:r>
              <a:rPr lang="en-IN" dirty="0"/>
              <a:t>       &lt;chunk reader="</a:t>
            </a:r>
            <a:r>
              <a:rPr lang="en-IN" dirty="0" err="1"/>
              <a:t>itemReader</a:t>
            </a:r>
            <a:r>
              <a:rPr lang="en-IN" dirty="0"/>
              <a:t>" writer="</a:t>
            </a:r>
            <a:r>
              <a:rPr lang="en-IN" dirty="0" err="1"/>
              <a:t>itemWriter</a:t>
            </a:r>
            <a:r>
              <a:rPr lang="en-IN" dirty="0"/>
              <a:t>" commit-interval="10"/&gt;</a:t>
            </a:r>
          </a:p>
          <a:p>
            <a:r>
              <a:rPr lang="en-IN" dirty="0"/>
              <a:t>    &lt;/</a:t>
            </a:r>
            <a:r>
              <a:rPr lang="en-IN" dirty="0" err="1"/>
              <a:t>tasklet</a:t>
            </a:r>
            <a:r>
              <a:rPr lang="en-IN" dirty="0"/>
              <a:t>&gt;</a:t>
            </a:r>
          </a:p>
          <a:p>
            <a:r>
              <a:rPr lang="en-IN" dirty="0"/>
              <a:t>&lt;step id="concreteStep1" parent="</a:t>
            </a:r>
            <a:r>
              <a:rPr lang="en-IN" dirty="0" err="1"/>
              <a:t>parentStep</a:t>
            </a:r>
            <a:r>
              <a:rPr lang="en-IN" dirty="0"/>
              <a:t>"&gt;     </a:t>
            </a:r>
          </a:p>
          <a:p>
            <a:r>
              <a:rPr lang="en-IN" dirty="0"/>
              <a:t>&lt;</a:t>
            </a:r>
            <a:r>
              <a:rPr lang="en-IN" dirty="0" err="1"/>
              <a:t>tasklet</a:t>
            </a:r>
            <a:r>
              <a:rPr lang="en-IN" dirty="0"/>
              <a:t> start-limit="5"&gt;         </a:t>
            </a:r>
          </a:p>
          <a:p>
            <a:r>
              <a:rPr lang="en-IN" dirty="0"/>
              <a:t>&lt;chunk processor="</a:t>
            </a:r>
            <a:r>
              <a:rPr lang="en-IN" dirty="0" err="1"/>
              <a:t>itemProcessor</a:t>
            </a:r>
            <a:r>
              <a:rPr lang="en-IN" dirty="0"/>
              <a:t>" commit-interval="5"/&gt;     </a:t>
            </a:r>
          </a:p>
          <a:p>
            <a:r>
              <a:rPr lang="en-IN" dirty="0"/>
              <a:t>&lt;/</a:t>
            </a:r>
            <a:r>
              <a:rPr lang="en-IN" dirty="0" err="1"/>
              <a:t>tasklet</a:t>
            </a:r>
            <a:r>
              <a:rPr lang="en-IN" dirty="0"/>
              <a:t>&gt; </a:t>
            </a:r>
          </a:p>
          <a:p>
            <a:r>
              <a:rPr lang="en-IN" dirty="0"/>
              <a:t>&lt;/step&gt; </a:t>
            </a:r>
          </a:p>
        </p:txBody>
      </p:sp>
    </p:spTree>
    <p:extLst>
      <p:ext uri="{BB962C8B-B14F-4D97-AF65-F5344CB8AC3E}">
        <p14:creationId xmlns:p14="http://schemas.microsoft.com/office/powerpoint/2010/main" val="34938070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Abstract Step</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&lt;step abstract="true" id="</a:t>
            </a:r>
            <a:r>
              <a:rPr lang="en-IN" dirty="0" err="1"/>
              <a:t>abstractParentStep</a:t>
            </a:r>
            <a:r>
              <a:rPr lang="en-IN" dirty="0"/>
              <a:t>"&gt;</a:t>
            </a:r>
          </a:p>
          <a:p>
            <a:r>
              <a:rPr lang="en-IN" dirty="0"/>
              <a:t>    &lt;</a:t>
            </a:r>
            <a:r>
              <a:rPr lang="en-IN" dirty="0" err="1"/>
              <a:t>tasklet</a:t>
            </a:r>
            <a:r>
              <a:rPr lang="en-IN" dirty="0"/>
              <a:t>&gt;</a:t>
            </a:r>
          </a:p>
          <a:p>
            <a:r>
              <a:rPr lang="en-IN" dirty="0"/>
              <a:t>       &lt;</a:t>
            </a:r>
            <a:r>
              <a:rPr lang="en-IN" dirty="0" smtClean="0"/>
              <a:t>chunk </a:t>
            </a:r>
            <a:r>
              <a:rPr lang="en-IN" dirty="0"/>
              <a:t>commit-interval="10</a:t>
            </a:r>
            <a:r>
              <a:rPr lang="en-IN" dirty="0" smtClean="0"/>
              <a:t>"/&gt;</a:t>
            </a:r>
            <a:endParaRPr lang="en-IN" dirty="0"/>
          </a:p>
          <a:p>
            <a:r>
              <a:rPr lang="en-IN" dirty="0"/>
              <a:t>    &lt;/</a:t>
            </a:r>
            <a:r>
              <a:rPr lang="en-IN" dirty="0" err="1"/>
              <a:t>tasklet</a:t>
            </a:r>
            <a:r>
              <a:rPr lang="en-IN" dirty="0"/>
              <a:t>&gt;</a:t>
            </a:r>
          </a:p>
          <a:p>
            <a:r>
              <a:rPr lang="en-IN" dirty="0"/>
              <a:t>&lt;/step&gt;</a:t>
            </a:r>
          </a:p>
          <a:p>
            <a:endParaRPr lang="en-IN" dirty="0"/>
          </a:p>
          <a:p>
            <a:r>
              <a:rPr lang="en-IN" dirty="0"/>
              <a:t>&lt;step id="concreteStep2" parent="</a:t>
            </a:r>
            <a:r>
              <a:rPr lang="en-IN" dirty="0" err="1"/>
              <a:t>abstractParentStep</a:t>
            </a:r>
            <a:r>
              <a:rPr lang="en-IN" dirty="0"/>
              <a:t>"&gt;</a:t>
            </a:r>
          </a:p>
          <a:p>
            <a:r>
              <a:rPr lang="en-IN" dirty="0"/>
              <a:t>    &lt;</a:t>
            </a:r>
            <a:r>
              <a:rPr lang="en-IN" dirty="0" err="1"/>
              <a:t>tasklet</a:t>
            </a:r>
            <a:r>
              <a:rPr lang="en-IN" dirty="0"/>
              <a:t>&gt;</a:t>
            </a:r>
          </a:p>
          <a:p>
            <a:r>
              <a:rPr lang="en-IN" dirty="0"/>
              <a:t>        &lt;chunk reader="</a:t>
            </a:r>
            <a:r>
              <a:rPr lang="en-IN" dirty="0" err="1"/>
              <a:t>itemReader</a:t>
            </a:r>
            <a:r>
              <a:rPr lang="en-IN" dirty="0"/>
              <a:t>" writer="</a:t>
            </a:r>
            <a:r>
              <a:rPr lang="en-IN" dirty="0" err="1"/>
              <a:t>itemWriter</a:t>
            </a:r>
            <a:r>
              <a:rPr lang="en-IN" dirty="0"/>
              <a:t>"/&gt;</a:t>
            </a:r>
          </a:p>
          <a:p>
            <a:r>
              <a:rPr lang="en-IN" dirty="0"/>
              <a:t>    &lt;/</a:t>
            </a:r>
            <a:r>
              <a:rPr lang="en-IN" dirty="0" err="1"/>
              <a:t>tasklet</a:t>
            </a:r>
            <a:r>
              <a:rPr lang="en-IN" dirty="0"/>
              <a:t>&gt;</a:t>
            </a:r>
          </a:p>
          <a:p>
            <a:r>
              <a:rPr lang="en-IN" dirty="0"/>
              <a:t>&lt;/step&gt;</a:t>
            </a:r>
          </a:p>
        </p:txBody>
      </p:sp>
    </p:spTree>
    <p:extLst>
      <p:ext uri="{BB962C8B-B14F-4D97-AF65-F5344CB8AC3E}">
        <p14:creationId xmlns:p14="http://schemas.microsoft.com/office/powerpoint/2010/main" val="38579834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The Commit Interval</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&lt;job id="</a:t>
            </a:r>
            <a:r>
              <a:rPr lang="en-US" dirty="0" err="1"/>
              <a:t>sampleJob</a:t>
            </a:r>
            <a:r>
              <a:rPr lang="en-US" dirty="0"/>
              <a:t>"&gt;</a:t>
            </a:r>
          </a:p>
          <a:p>
            <a:r>
              <a:rPr lang="en-US" dirty="0"/>
              <a:t>    &lt;step id="step1"&gt;</a:t>
            </a:r>
          </a:p>
          <a:p>
            <a:r>
              <a:rPr lang="en-US" dirty="0"/>
              <a:t>        &lt;</a:t>
            </a:r>
            <a:r>
              <a:rPr lang="en-US" dirty="0" err="1"/>
              <a:t>tasklet</a:t>
            </a:r>
            <a:r>
              <a:rPr lang="en-US" dirty="0"/>
              <a:t>&gt;</a:t>
            </a:r>
          </a:p>
          <a:p>
            <a:r>
              <a:rPr lang="en-US" dirty="0"/>
              <a:t>            &lt;chunk reader="</a:t>
            </a:r>
            <a:r>
              <a:rPr lang="en-US" dirty="0" err="1"/>
              <a:t>itemReader</a:t>
            </a:r>
            <a:r>
              <a:rPr lang="en-US" dirty="0"/>
              <a:t>" writer="</a:t>
            </a:r>
            <a:r>
              <a:rPr lang="en-US" dirty="0" err="1"/>
              <a:t>itemWriter</a:t>
            </a:r>
            <a:r>
              <a:rPr lang="en-US" dirty="0"/>
              <a:t>" commit-interval="10"/&gt;</a:t>
            </a:r>
          </a:p>
          <a:p>
            <a:r>
              <a:rPr lang="en-US" dirty="0"/>
              <a:t>        &lt;/</a:t>
            </a:r>
            <a:r>
              <a:rPr lang="en-US" dirty="0" err="1"/>
              <a:t>tasklet</a:t>
            </a:r>
            <a:r>
              <a:rPr lang="en-US" dirty="0"/>
              <a:t>&gt;</a:t>
            </a:r>
          </a:p>
          <a:p>
            <a:r>
              <a:rPr lang="en-US" dirty="0"/>
              <a:t>    &lt;/step&gt;</a:t>
            </a:r>
          </a:p>
          <a:p>
            <a:r>
              <a:rPr lang="en-US" dirty="0"/>
              <a:t>&lt;/job&gt;</a:t>
            </a:r>
            <a:endParaRPr lang="en-IN" dirty="0"/>
          </a:p>
        </p:txBody>
      </p:sp>
    </p:spTree>
    <p:extLst>
      <p:ext uri="{BB962C8B-B14F-4D97-AF65-F5344CB8AC3E}">
        <p14:creationId xmlns:p14="http://schemas.microsoft.com/office/powerpoint/2010/main" val="3758100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app categories</a:t>
            </a:r>
            <a:endParaRPr lang="en-IN" dirty="0"/>
          </a:p>
        </p:txBody>
      </p:sp>
      <p:graphicFrame>
        <p:nvGraphicFramePr>
          <p:cNvPr id="5" name="Diagram 4"/>
          <p:cNvGraphicFramePr/>
          <p:nvPr>
            <p:extLst>
              <p:ext uri="{D42A27DB-BD31-4B8C-83A1-F6EECF244321}">
                <p14:modId xmlns:p14="http://schemas.microsoft.com/office/powerpoint/2010/main" val="3765659037"/>
              </p:ext>
            </p:extLst>
          </p:nvPr>
        </p:nvGraphicFramePr>
        <p:xfrm>
          <a:off x="1260891" y="1919302"/>
          <a:ext cx="8189507" cy="4221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 Bracket 5"/>
          <p:cNvSpPr/>
          <p:nvPr/>
        </p:nvSpPr>
        <p:spPr>
          <a:xfrm rot="16200000">
            <a:off x="5224084" y="1533595"/>
            <a:ext cx="181941" cy="8108327"/>
          </a:xfrm>
          <a:prstGeom prst="leftBracket">
            <a:avLst/>
          </a:prstGeom>
          <a:ln w="38100">
            <a:solidFill>
              <a:schemeClr val="accent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93488" y="5678729"/>
            <a:ext cx="1915909" cy="461665"/>
          </a:xfrm>
          <a:prstGeom prst="rect">
            <a:avLst/>
          </a:prstGeom>
          <a:noFill/>
        </p:spPr>
        <p:txBody>
          <a:bodyPr wrap="none" rtlCol="0">
            <a:spAutoFit/>
          </a:bodyPr>
          <a:lstStyle/>
          <a:p>
            <a:pPr algn="ctr"/>
            <a:r>
              <a:rPr lang="en-US" altLang="ja-JP" sz="2400" dirty="0" smtClean="0"/>
              <a:t>Combination</a:t>
            </a:r>
          </a:p>
        </p:txBody>
      </p:sp>
    </p:spTree>
    <p:extLst>
      <p:ext uri="{BB962C8B-B14F-4D97-AF65-F5344CB8AC3E}">
        <p14:creationId xmlns:p14="http://schemas.microsoft.com/office/powerpoint/2010/main" val="22558077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Configuring a Step for Restart</a:t>
            </a:r>
            <a:r>
              <a:rPr lang="en-US" dirty="0"/>
              <a:t/>
            </a:r>
            <a:br>
              <a:rPr lang="en-US" dirty="0"/>
            </a:br>
            <a:endParaRPr lang="en-IN" dirty="0"/>
          </a:p>
        </p:txBody>
      </p:sp>
      <p:sp>
        <p:nvSpPr>
          <p:cNvPr id="3" name="Content Placeholder 2"/>
          <p:cNvSpPr>
            <a:spLocks noGrp="1"/>
          </p:cNvSpPr>
          <p:nvPr>
            <p:ph idx="1"/>
          </p:nvPr>
        </p:nvSpPr>
        <p:spPr/>
        <p:txBody>
          <a:bodyPr/>
          <a:lstStyle/>
          <a:p>
            <a:r>
              <a:rPr lang="en-US" dirty="0"/>
              <a:t>&lt;step id="step1"&gt;</a:t>
            </a:r>
          </a:p>
          <a:p>
            <a:r>
              <a:rPr lang="en-US" dirty="0"/>
              <a:t>    &lt;</a:t>
            </a:r>
            <a:r>
              <a:rPr lang="en-US" dirty="0" err="1"/>
              <a:t>tasklet</a:t>
            </a:r>
            <a:r>
              <a:rPr lang="en-US" dirty="0"/>
              <a:t> start-limit="1"&gt;</a:t>
            </a:r>
          </a:p>
          <a:p>
            <a:r>
              <a:rPr lang="en-US" dirty="0"/>
              <a:t>       &lt;chunk reader="</a:t>
            </a:r>
            <a:r>
              <a:rPr lang="en-US" dirty="0" err="1"/>
              <a:t>itemReader</a:t>
            </a:r>
            <a:r>
              <a:rPr lang="en-US" dirty="0"/>
              <a:t>" writer="</a:t>
            </a:r>
            <a:r>
              <a:rPr lang="en-US" dirty="0" err="1"/>
              <a:t>itemWriter</a:t>
            </a:r>
            <a:r>
              <a:rPr lang="en-US" dirty="0"/>
              <a:t>" commit-interval="10"/&gt;</a:t>
            </a:r>
          </a:p>
          <a:p>
            <a:r>
              <a:rPr lang="en-US" dirty="0"/>
              <a:t>    &lt;/</a:t>
            </a:r>
            <a:r>
              <a:rPr lang="en-US" dirty="0" err="1"/>
              <a:t>tasklet</a:t>
            </a:r>
            <a:r>
              <a:rPr lang="en-US" dirty="0"/>
              <a:t>&gt;</a:t>
            </a:r>
          </a:p>
          <a:p>
            <a:r>
              <a:rPr lang="en-US" dirty="0"/>
              <a:t>&lt;/step</a:t>
            </a:r>
            <a:r>
              <a:rPr lang="en-US" dirty="0" smtClean="0"/>
              <a:t>&gt;</a:t>
            </a:r>
          </a:p>
          <a:p>
            <a:endParaRPr lang="en-US" dirty="0"/>
          </a:p>
          <a:p>
            <a:r>
              <a:rPr lang="en-US" dirty="0"/>
              <a:t>The simple step above can be run only once. Attempting to run it again will cause an exception to be thrown. It should be noted that the default value for the start-limit is </a:t>
            </a:r>
            <a:r>
              <a:rPr lang="en-US" dirty="0" err="1"/>
              <a:t>Integer.MAX_VALUE</a:t>
            </a:r>
            <a:r>
              <a:rPr lang="en-US" dirty="0"/>
              <a:t>.</a:t>
            </a:r>
            <a:endParaRPr lang="en-IN" dirty="0"/>
          </a:p>
        </p:txBody>
      </p:sp>
    </p:spTree>
    <p:extLst>
      <p:ext uri="{BB962C8B-B14F-4D97-AF65-F5344CB8AC3E}">
        <p14:creationId xmlns:p14="http://schemas.microsoft.com/office/powerpoint/2010/main" val="35296904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Restarting a completed step</a:t>
            </a:r>
            <a:endParaRPr lang="en-IN" dirty="0"/>
          </a:p>
        </p:txBody>
      </p:sp>
      <p:sp>
        <p:nvSpPr>
          <p:cNvPr id="3" name="Content Placeholder 2"/>
          <p:cNvSpPr>
            <a:spLocks noGrp="1"/>
          </p:cNvSpPr>
          <p:nvPr>
            <p:ph idx="1"/>
          </p:nvPr>
        </p:nvSpPr>
        <p:spPr/>
        <p:txBody>
          <a:bodyPr/>
          <a:lstStyle/>
          <a:p>
            <a:r>
              <a:rPr lang="en-US" dirty="0"/>
              <a:t>&lt;step id="step1"&gt;</a:t>
            </a:r>
          </a:p>
          <a:p>
            <a:r>
              <a:rPr lang="en-US" dirty="0"/>
              <a:t>    &lt;</a:t>
            </a:r>
            <a:r>
              <a:rPr lang="en-US" dirty="0" err="1"/>
              <a:t>tasklet</a:t>
            </a:r>
            <a:r>
              <a:rPr lang="en-US" dirty="0"/>
              <a:t> allow-start-if-complete="true"&gt;</a:t>
            </a:r>
          </a:p>
          <a:p>
            <a:r>
              <a:rPr lang="en-US" dirty="0"/>
              <a:t>        &lt;chunk reader="</a:t>
            </a:r>
            <a:r>
              <a:rPr lang="en-US" dirty="0" err="1"/>
              <a:t>itemReader</a:t>
            </a:r>
            <a:r>
              <a:rPr lang="en-US" dirty="0"/>
              <a:t>" writer="</a:t>
            </a:r>
            <a:r>
              <a:rPr lang="en-US" dirty="0" err="1"/>
              <a:t>itemWriter</a:t>
            </a:r>
            <a:r>
              <a:rPr lang="en-US" dirty="0"/>
              <a:t>" commit-interval="10"/&gt;</a:t>
            </a:r>
          </a:p>
          <a:p>
            <a:r>
              <a:rPr lang="en-US" dirty="0"/>
              <a:t>    &lt;/</a:t>
            </a:r>
            <a:r>
              <a:rPr lang="en-US" dirty="0" err="1"/>
              <a:t>tasklet</a:t>
            </a:r>
            <a:r>
              <a:rPr lang="en-US" dirty="0"/>
              <a:t>&gt;</a:t>
            </a:r>
          </a:p>
          <a:p>
            <a:r>
              <a:rPr lang="en-US" dirty="0"/>
              <a:t>&lt;/step&gt;</a:t>
            </a:r>
            <a:endParaRPr lang="en-IN" dirty="0"/>
          </a:p>
        </p:txBody>
      </p:sp>
    </p:spTree>
    <p:extLst>
      <p:ext uri="{BB962C8B-B14F-4D97-AF65-F5344CB8AC3E}">
        <p14:creationId xmlns:p14="http://schemas.microsoft.com/office/powerpoint/2010/main" val="27031401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Configuring Skip Logic</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&lt;step id="step1"&gt;</a:t>
            </a:r>
          </a:p>
          <a:p>
            <a:r>
              <a:rPr lang="en-IN" dirty="0"/>
              <a:t>   &lt;</a:t>
            </a:r>
            <a:r>
              <a:rPr lang="en-IN" dirty="0" err="1"/>
              <a:t>tasklet</a:t>
            </a:r>
            <a:r>
              <a:rPr lang="en-IN" dirty="0"/>
              <a:t>&gt;</a:t>
            </a:r>
          </a:p>
          <a:p>
            <a:r>
              <a:rPr lang="en-IN" dirty="0"/>
              <a:t>      &lt;chunk commit-interval="10" reader="</a:t>
            </a:r>
            <a:r>
              <a:rPr lang="en-IN" dirty="0" err="1"/>
              <a:t>flatFileItemReader</a:t>
            </a:r>
            <a:r>
              <a:rPr lang="en-IN" dirty="0"/>
              <a:t>" skip-limit="10" writer="</a:t>
            </a:r>
            <a:r>
              <a:rPr lang="en-IN" dirty="0" err="1"/>
              <a:t>itemWriter</a:t>
            </a:r>
            <a:r>
              <a:rPr lang="en-IN" dirty="0"/>
              <a:t>"&gt;</a:t>
            </a:r>
          </a:p>
          <a:p>
            <a:r>
              <a:rPr lang="en-IN" dirty="0"/>
              <a:t>         &lt;skippable-exception-classes&gt;</a:t>
            </a:r>
          </a:p>
          <a:p>
            <a:r>
              <a:rPr lang="en-IN" dirty="0"/>
              <a:t>           &lt;include class="</a:t>
            </a:r>
            <a:r>
              <a:rPr lang="en-IN" dirty="0" err="1"/>
              <a:t>org.springframework.batch.item.file.FlatFileParseException</a:t>
            </a:r>
            <a:r>
              <a:rPr lang="en-IN" dirty="0"/>
              <a:t>"/&gt;</a:t>
            </a:r>
          </a:p>
          <a:p>
            <a:r>
              <a:rPr lang="en-IN" dirty="0"/>
              <a:t>         &lt;/skippable-exception-classes&gt;</a:t>
            </a:r>
          </a:p>
          <a:p>
            <a:r>
              <a:rPr lang="en-IN" dirty="0"/>
              <a:t>      &lt;/chunk&gt;</a:t>
            </a:r>
          </a:p>
          <a:p>
            <a:r>
              <a:rPr lang="en-IN" dirty="0"/>
              <a:t>   &lt;/</a:t>
            </a:r>
            <a:r>
              <a:rPr lang="en-IN" dirty="0" err="1"/>
              <a:t>tasklet</a:t>
            </a:r>
            <a:r>
              <a:rPr lang="en-IN" dirty="0"/>
              <a:t>&gt;</a:t>
            </a:r>
          </a:p>
          <a:p>
            <a:r>
              <a:rPr lang="en-IN" dirty="0"/>
              <a:t>&lt;/step&gt;</a:t>
            </a:r>
          </a:p>
        </p:txBody>
      </p:sp>
    </p:spTree>
    <p:extLst>
      <p:ext uri="{BB962C8B-B14F-4D97-AF65-F5344CB8AC3E}">
        <p14:creationId xmlns:p14="http://schemas.microsoft.com/office/powerpoint/2010/main" val="29754393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Configuring Skip Logic</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&lt;step id="step1"&gt;</a:t>
            </a:r>
          </a:p>
          <a:p>
            <a:r>
              <a:rPr lang="en-IN" dirty="0"/>
              <a:t>    &lt;</a:t>
            </a:r>
            <a:r>
              <a:rPr lang="en-IN" dirty="0" err="1"/>
              <a:t>tasklet</a:t>
            </a:r>
            <a:r>
              <a:rPr lang="en-IN" dirty="0"/>
              <a:t>&gt;</a:t>
            </a:r>
          </a:p>
          <a:p>
            <a:r>
              <a:rPr lang="en-IN" dirty="0"/>
              <a:t>        &lt;chunk commit-interval="10" reader="</a:t>
            </a:r>
            <a:r>
              <a:rPr lang="en-IN" dirty="0" err="1"/>
              <a:t>flatFileItemReader</a:t>
            </a:r>
            <a:r>
              <a:rPr lang="en-IN" dirty="0"/>
              <a:t>" skip-limit="10" writer="</a:t>
            </a:r>
            <a:r>
              <a:rPr lang="en-IN" dirty="0" err="1"/>
              <a:t>itemWriter</a:t>
            </a:r>
            <a:r>
              <a:rPr lang="en-IN" dirty="0"/>
              <a:t>"&gt;</a:t>
            </a:r>
          </a:p>
          <a:p>
            <a:r>
              <a:rPr lang="en-IN" dirty="0"/>
              <a:t>            &lt;skippable-exception-classes&gt;</a:t>
            </a:r>
          </a:p>
          <a:p>
            <a:r>
              <a:rPr lang="en-IN" dirty="0"/>
              <a:t>                &lt;include class="</a:t>
            </a:r>
            <a:r>
              <a:rPr lang="en-IN" dirty="0" err="1"/>
              <a:t>java.lang.Exception</a:t>
            </a:r>
            <a:r>
              <a:rPr lang="en-IN" dirty="0"/>
              <a:t>"/&gt;</a:t>
            </a:r>
          </a:p>
          <a:p>
            <a:r>
              <a:rPr lang="en-IN" dirty="0"/>
              <a:t>                &lt;exclude class="</a:t>
            </a:r>
            <a:r>
              <a:rPr lang="en-IN" dirty="0" err="1"/>
              <a:t>java.io.FileNotFoundException</a:t>
            </a:r>
            <a:r>
              <a:rPr lang="en-IN" dirty="0"/>
              <a:t>"/&gt;</a:t>
            </a:r>
          </a:p>
          <a:p>
            <a:r>
              <a:rPr lang="en-IN" dirty="0"/>
              <a:t>            &lt;/skippable-exception-classes&gt;</a:t>
            </a:r>
          </a:p>
          <a:p>
            <a:r>
              <a:rPr lang="en-IN" dirty="0"/>
              <a:t>        &lt;/chunk&gt;</a:t>
            </a:r>
          </a:p>
          <a:p>
            <a:r>
              <a:rPr lang="en-IN" dirty="0"/>
              <a:t>    &lt;/</a:t>
            </a:r>
            <a:r>
              <a:rPr lang="en-IN" dirty="0" err="1"/>
              <a:t>tasklet</a:t>
            </a:r>
            <a:r>
              <a:rPr lang="en-IN" dirty="0"/>
              <a:t>&gt;</a:t>
            </a:r>
          </a:p>
          <a:p>
            <a:r>
              <a:rPr lang="en-IN" dirty="0"/>
              <a:t>&lt;/step&gt;</a:t>
            </a:r>
          </a:p>
        </p:txBody>
      </p:sp>
    </p:spTree>
    <p:extLst>
      <p:ext uri="{BB962C8B-B14F-4D97-AF65-F5344CB8AC3E}">
        <p14:creationId xmlns:p14="http://schemas.microsoft.com/office/powerpoint/2010/main" val="2154875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Configuring Retry Logic</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&lt;step id="step1"&gt;</a:t>
            </a:r>
          </a:p>
          <a:p>
            <a:r>
              <a:rPr lang="en-IN" dirty="0"/>
              <a:t>   &lt;</a:t>
            </a:r>
            <a:r>
              <a:rPr lang="en-IN" dirty="0" err="1"/>
              <a:t>tasklet</a:t>
            </a:r>
            <a:r>
              <a:rPr lang="en-IN" dirty="0"/>
              <a:t>&gt;</a:t>
            </a:r>
          </a:p>
          <a:p>
            <a:r>
              <a:rPr lang="en-IN" dirty="0"/>
              <a:t>      &lt;chunk commit-interval="2" reader="</a:t>
            </a:r>
            <a:r>
              <a:rPr lang="en-IN" dirty="0" err="1"/>
              <a:t>itemReader</a:t>
            </a:r>
            <a:r>
              <a:rPr lang="en-IN" dirty="0"/>
              <a:t>" retry-limit="3" writer="</a:t>
            </a:r>
            <a:r>
              <a:rPr lang="en-IN" dirty="0" err="1"/>
              <a:t>itemWriter</a:t>
            </a:r>
            <a:r>
              <a:rPr lang="en-IN" dirty="0"/>
              <a:t>"&gt;</a:t>
            </a:r>
          </a:p>
          <a:p>
            <a:r>
              <a:rPr lang="en-IN" dirty="0"/>
              <a:t>         &lt;</a:t>
            </a:r>
            <a:r>
              <a:rPr lang="en-IN" dirty="0" err="1"/>
              <a:t>retryable</a:t>
            </a:r>
            <a:r>
              <a:rPr lang="en-IN" dirty="0"/>
              <a:t>-exception-classes&gt;</a:t>
            </a:r>
          </a:p>
          <a:p>
            <a:r>
              <a:rPr lang="en-IN" dirty="0"/>
              <a:t>            &lt;include class="</a:t>
            </a:r>
            <a:r>
              <a:rPr lang="en-IN" dirty="0" err="1"/>
              <a:t>org.springframework.dao.DeadlockLoserDataAccessException</a:t>
            </a:r>
            <a:r>
              <a:rPr lang="en-IN" dirty="0"/>
              <a:t>"/&gt;</a:t>
            </a:r>
          </a:p>
          <a:p>
            <a:r>
              <a:rPr lang="en-IN" dirty="0"/>
              <a:t>         &lt;/</a:t>
            </a:r>
            <a:r>
              <a:rPr lang="en-IN" dirty="0" err="1"/>
              <a:t>retryable</a:t>
            </a:r>
            <a:r>
              <a:rPr lang="en-IN" dirty="0"/>
              <a:t>-exception-classes&gt;</a:t>
            </a:r>
          </a:p>
          <a:p>
            <a:r>
              <a:rPr lang="en-IN" dirty="0"/>
              <a:t>      &lt;/chunk&gt;</a:t>
            </a:r>
          </a:p>
          <a:p>
            <a:r>
              <a:rPr lang="en-IN" dirty="0"/>
              <a:t>   &lt;/</a:t>
            </a:r>
            <a:r>
              <a:rPr lang="en-IN" dirty="0" err="1"/>
              <a:t>tasklet</a:t>
            </a:r>
            <a:r>
              <a:rPr lang="en-IN" dirty="0"/>
              <a:t>&gt;</a:t>
            </a:r>
          </a:p>
          <a:p>
            <a:r>
              <a:rPr lang="en-IN" dirty="0"/>
              <a:t>&lt;/step&gt;</a:t>
            </a:r>
          </a:p>
        </p:txBody>
      </p:sp>
    </p:spTree>
    <p:extLst>
      <p:ext uri="{BB962C8B-B14F-4D97-AF65-F5344CB8AC3E}">
        <p14:creationId xmlns:p14="http://schemas.microsoft.com/office/powerpoint/2010/main" val="1024771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Controlling Rollback</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&lt;step id="step1"&gt;</a:t>
            </a:r>
          </a:p>
          <a:p>
            <a:r>
              <a:rPr lang="en-IN" dirty="0"/>
              <a:t>   &lt;</a:t>
            </a:r>
            <a:r>
              <a:rPr lang="en-IN" dirty="0" err="1"/>
              <a:t>tasklet</a:t>
            </a:r>
            <a:r>
              <a:rPr lang="en-IN" dirty="0"/>
              <a:t>&gt;</a:t>
            </a:r>
          </a:p>
          <a:p>
            <a:r>
              <a:rPr lang="en-IN" dirty="0"/>
              <a:t>      &lt;chunk commit-interval="2" reader="</a:t>
            </a:r>
            <a:r>
              <a:rPr lang="en-IN" dirty="0" err="1"/>
              <a:t>itemReader</a:t>
            </a:r>
            <a:r>
              <a:rPr lang="en-IN" dirty="0"/>
              <a:t>" writer="</a:t>
            </a:r>
            <a:r>
              <a:rPr lang="en-IN" dirty="0" err="1"/>
              <a:t>itemWriter</a:t>
            </a:r>
            <a:r>
              <a:rPr lang="en-IN" dirty="0"/>
              <a:t>"&gt;</a:t>
            </a:r>
          </a:p>
          <a:p>
            <a:r>
              <a:rPr lang="en-IN" dirty="0"/>
              <a:t>      &lt;no-rollback-exception-classes&gt;</a:t>
            </a:r>
          </a:p>
          <a:p>
            <a:r>
              <a:rPr lang="en-IN" dirty="0"/>
              <a:t>         &lt;include class="</a:t>
            </a:r>
            <a:r>
              <a:rPr lang="en-IN" dirty="0" err="1"/>
              <a:t>org.springframework.batch.item.validator.ValidationException</a:t>
            </a:r>
            <a:r>
              <a:rPr lang="en-IN" dirty="0"/>
              <a:t>"/&gt;</a:t>
            </a:r>
          </a:p>
          <a:p>
            <a:r>
              <a:rPr lang="en-IN" dirty="0"/>
              <a:t>      &lt;/no-rollback-exception-classes&gt;</a:t>
            </a:r>
          </a:p>
          <a:p>
            <a:r>
              <a:rPr lang="en-IN" dirty="0"/>
              <a:t>   &lt;/chunk&gt;&lt;/</a:t>
            </a:r>
            <a:r>
              <a:rPr lang="en-IN" dirty="0" err="1"/>
              <a:t>tasklet</a:t>
            </a:r>
            <a:r>
              <a:rPr lang="en-IN" dirty="0"/>
              <a:t>&gt;</a:t>
            </a:r>
          </a:p>
          <a:p>
            <a:r>
              <a:rPr lang="en-IN" dirty="0"/>
              <a:t>&lt;/step&gt;</a:t>
            </a:r>
          </a:p>
        </p:txBody>
      </p:sp>
    </p:spTree>
    <p:extLst>
      <p:ext uri="{BB962C8B-B14F-4D97-AF65-F5344CB8AC3E}">
        <p14:creationId xmlns:p14="http://schemas.microsoft.com/office/powerpoint/2010/main" val="18525663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Transaction Attributes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 &lt;</a:t>
            </a:r>
            <a:r>
              <a:rPr lang="en-IN" dirty="0" err="1"/>
              <a:t>tasklet</a:t>
            </a:r>
            <a:r>
              <a:rPr lang="en-IN" dirty="0"/>
              <a:t>&gt;</a:t>
            </a:r>
          </a:p>
          <a:p>
            <a:r>
              <a:rPr lang="en-IN" dirty="0"/>
              <a:t>        &lt;chunk reader="</a:t>
            </a:r>
            <a:r>
              <a:rPr lang="en-IN" dirty="0" err="1"/>
              <a:t>itemReader</a:t>
            </a:r>
            <a:r>
              <a:rPr lang="en-IN" dirty="0"/>
              <a:t>" writer="</a:t>
            </a:r>
            <a:r>
              <a:rPr lang="en-IN" dirty="0" err="1"/>
              <a:t>itemWriter</a:t>
            </a:r>
            <a:r>
              <a:rPr lang="en-IN" dirty="0"/>
              <a:t>" commit-interval="2"/&gt;</a:t>
            </a:r>
          </a:p>
          <a:p>
            <a:r>
              <a:rPr lang="en-IN" dirty="0"/>
              <a:t>        &lt;transaction-attributes isolation="DEFAULT" </a:t>
            </a:r>
          </a:p>
          <a:p>
            <a:r>
              <a:rPr lang="en-IN" dirty="0"/>
              <a:t>                                propagation="REQUIRED" </a:t>
            </a:r>
          </a:p>
          <a:p>
            <a:r>
              <a:rPr lang="en-IN" dirty="0"/>
              <a:t>                                timeout="30"/&gt;</a:t>
            </a:r>
          </a:p>
          <a:p>
            <a:r>
              <a:rPr lang="en-IN" dirty="0"/>
              <a:t>   &lt;/</a:t>
            </a:r>
            <a:r>
              <a:rPr lang="en-IN" dirty="0" err="1"/>
              <a:t>tasklet</a:t>
            </a:r>
            <a:r>
              <a:rPr lang="en-IN" dirty="0"/>
              <a:t>&gt;</a:t>
            </a:r>
          </a:p>
        </p:txBody>
      </p:sp>
    </p:spTree>
    <p:extLst>
      <p:ext uri="{BB962C8B-B14F-4D97-AF65-F5344CB8AC3E}">
        <p14:creationId xmlns:p14="http://schemas.microsoft.com/office/powerpoint/2010/main" val="41452125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Registering </a:t>
            </a:r>
            <a:r>
              <a:rPr lang="en-US" b="1" i="1" dirty="0" err="1"/>
              <a:t>ItemStreams</a:t>
            </a:r>
            <a:r>
              <a:rPr lang="en-US" b="1" i="1" dirty="0"/>
              <a:t> with the Step</a:t>
            </a:r>
            <a:r>
              <a:rPr lang="en-US" dirty="0"/>
              <a:t/>
            </a:r>
            <a:br>
              <a:rPr lang="en-US" dirty="0"/>
            </a:br>
            <a:endParaRPr lang="en-IN" dirty="0"/>
          </a:p>
        </p:txBody>
      </p:sp>
      <p:sp>
        <p:nvSpPr>
          <p:cNvPr id="3" name="Content Placeholder 2"/>
          <p:cNvSpPr>
            <a:spLocks noGrp="1"/>
          </p:cNvSpPr>
          <p:nvPr>
            <p:ph idx="1"/>
          </p:nvPr>
        </p:nvSpPr>
        <p:spPr/>
        <p:txBody>
          <a:bodyPr numCol="2">
            <a:normAutofit fontScale="92500" lnSpcReduction="20000"/>
          </a:bodyPr>
          <a:lstStyle/>
          <a:p>
            <a:r>
              <a:rPr lang="en-IN" dirty="0"/>
              <a:t>&lt;step id="step1"&gt;</a:t>
            </a:r>
          </a:p>
          <a:p>
            <a:r>
              <a:rPr lang="en-IN" dirty="0"/>
              <a:t>    &lt;</a:t>
            </a:r>
            <a:r>
              <a:rPr lang="en-IN" dirty="0" err="1"/>
              <a:t>tasklet</a:t>
            </a:r>
            <a:r>
              <a:rPr lang="en-IN" dirty="0"/>
              <a:t>&gt;</a:t>
            </a:r>
          </a:p>
          <a:p>
            <a:r>
              <a:rPr lang="en-IN" dirty="0"/>
              <a:t>        &lt;chunk commit-interval="2" reader="</a:t>
            </a:r>
            <a:r>
              <a:rPr lang="en-IN" dirty="0" err="1"/>
              <a:t>itemReader</a:t>
            </a:r>
            <a:r>
              <a:rPr lang="en-IN" dirty="0"/>
              <a:t>" writer="</a:t>
            </a:r>
            <a:r>
              <a:rPr lang="en-IN" dirty="0" err="1"/>
              <a:t>compositeWriter</a:t>
            </a:r>
            <a:r>
              <a:rPr lang="en-IN" dirty="0"/>
              <a:t>"&gt;</a:t>
            </a:r>
          </a:p>
          <a:p>
            <a:r>
              <a:rPr lang="en-IN" dirty="0"/>
              <a:t>            &lt;streams&gt;</a:t>
            </a:r>
          </a:p>
          <a:p>
            <a:r>
              <a:rPr lang="en-IN" dirty="0"/>
              <a:t>                &lt;stream ref="fileItemWriter1"/&gt;</a:t>
            </a:r>
          </a:p>
          <a:p>
            <a:r>
              <a:rPr lang="en-IN" dirty="0"/>
              <a:t>                &lt;stream ref="fileItemWriter2"/&gt;</a:t>
            </a:r>
          </a:p>
          <a:p>
            <a:r>
              <a:rPr lang="en-IN" dirty="0"/>
              <a:t>            &lt;/streams&gt;</a:t>
            </a:r>
          </a:p>
          <a:p>
            <a:r>
              <a:rPr lang="en-IN" dirty="0"/>
              <a:t>        &lt;/chunk&gt;</a:t>
            </a:r>
          </a:p>
          <a:p>
            <a:r>
              <a:rPr lang="en-IN" dirty="0"/>
              <a:t>    &lt;/</a:t>
            </a:r>
            <a:r>
              <a:rPr lang="en-IN" dirty="0" err="1"/>
              <a:t>tasklet</a:t>
            </a:r>
            <a:r>
              <a:rPr lang="en-IN" dirty="0"/>
              <a:t>&gt;</a:t>
            </a:r>
          </a:p>
          <a:p>
            <a:r>
              <a:rPr lang="en-IN" dirty="0"/>
              <a:t>&lt;/step&gt;</a:t>
            </a:r>
          </a:p>
          <a:p>
            <a:endParaRPr lang="en-IN" dirty="0"/>
          </a:p>
          <a:p>
            <a:r>
              <a:rPr lang="en-IN" dirty="0"/>
              <a:t>&lt;</a:t>
            </a:r>
            <a:r>
              <a:rPr lang="en-IN" dirty="0" err="1"/>
              <a:t>beans:bean</a:t>
            </a:r>
            <a:r>
              <a:rPr lang="en-IN" dirty="0"/>
              <a:t> class="</a:t>
            </a:r>
            <a:r>
              <a:rPr lang="en-IN" dirty="0" err="1"/>
              <a:t>org.springframework.batch.item.support.CompositeItemWriter</a:t>
            </a:r>
            <a:r>
              <a:rPr lang="en-IN" dirty="0"/>
              <a:t>" id="</a:t>
            </a:r>
            <a:r>
              <a:rPr lang="en-IN" dirty="0" err="1"/>
              <a:t>compositeWriter</a:t>
            </a:r>
            <a:r>
              <a:rPr lang="en-IN" dirty="0"/>
              <a:t>"&gt;</a:t>
            </a:r>
          </a:p>
          <a:p>
            <a:r>
              <a:rPr lang="en-IN" dirty="0"/>
              <a:t>    &lt;</a:t>
            </a:r>
            <a:r>
              <a:rPr lang="en-IN" dirty="0" err="1"/>
              <a:t>beans:property</a:t>
            </a:r>
            <a:r>
              <a:rPr lang="en-IN" dirty="0"/>
              <a:t> name="delegates"&gt;</a:t>
            </a:r>
          </a:p>
          <a:p>
            <a:r>
              <a:rPr lang="en-IN" dirty="0"/>
              <a:t>        &lt;</a:t>
            </a:r>
            <a:r>
              <a:rPr lang="en-IN" dirty="0" err="1"/>
              <a:t>beans:list</a:t>
            </a:r>
            <a:r>
              <a:rPr lang="en-IN" dirty="0"/>
              <a:t>&gt;</a:t>
            </a:r>
          </a:p>
          <a:p>
            <a:r>
              <a:rPr lang="en-IN" dirty="0"/>
              <a:t>            &lt;</a:t>
            </a:r>
            <a:r>
              <a:rPr lang="en-IN" dirty="0" err="1"/>
              <a:t>beans:ref</a:t>
            </a:r>
            <a:r>
              <a:rPr lang="en-IN" dirty="0"/>
              <a:t> bean="fileItemWriter1" /&gt;</a:t>
            </a:r>
          </a:p>
          <a:p>
            <a:r>
              <a:rPr lang="en-IN" dirty="0"/>
              <a:t>            &lt;</a:t>
            </a:r>
            <a:r>
              <a:rPr lang="en-IN" dirty="0" err="1"/>
              <a:t>beans:ref</a:t>
            </a:r>
            <a:r>
              <a:rPr lang="en-IN" dirty="0"/>
              <a:t> bean="fileItemWriter2" /&gt;</a:t>
            </a:r>
          </a:p>
          <a:p>
            <a:r>
              <a:rPr lang="en-IN" dirty="0"/>
              <a:t>        &lt;/</a:t>
            </a:r>
            <a:r>
              <a:rPr lang="en-IN" dirty="0" err="1"/>
              <a:t>beans:list</a:t>
            </a:r>
            <a:r>
              <a:rPr lang="en-IN" dirty="0"/>
              <a:t>&gt;</a:t>
            </a:r>
          </a:p>
          <a:p>
            <a:r>
              <a:rPr lang="en-IN" dirty="0"/>
              <a:t>    &lt;/</a:t>
            </a:r>
            <a:r>
              <a:rPr lang="en-IN" dirty="0" err="1"/>
              <a:t>beans:property</a:t>
            </a:r>
            <a:r>
              <a:rPr lang="en-IN" dirty="0"/>
              <a:t>&gt;</a:t>
            </a:r>
          </a:p>
          <a:p>
            <a:r>
              <a:rPr lang="en-IN" dirty="0"/>
              <a:t>&lt;/</a:t>
            </a:r>
            <a:r>
              <a:rPr lang="en-IN" dirty="0" err="1"/>
              <a:t>beans:bean</a:t>
            </a:r>
            <a:r>
              <a:rPr lang="en-IN" dirty="0"/>
              <a:t>&gt;</a:t>
            </a:r>
          </a:p>
        </p:txBody>
      </p:sp>
    </p:spTree>
    <p:extLst>
      <p:ext uri="{BB962C8B-B14F-4D97-AF65-F5344CB8AC3E}">
        <p14:creationId xmlns:p14="http://schemas.microsoft.com/office/powerpoint/2010/main" val="4403047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LineMapper</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public interface </a:t>
            </a:r>
            <a:r>
              <a:rPr lang="en-US" dirty="0" err="1"/>
              <a:t>LineMapper</a:t>
            </a:r>
            <a:r>
              <a:rPr lang="en-US" dirty="0"/>
              <a:t>&lt;T&gt; {</a:t>
            </a:r>
          </a:p>
          <a:p>
            <a:endParaRPr lang="en-US" dirty="0"/>
          </a:p>
          <a:p>
            <a:r>
              <a:rPr lang="en-US" dirty="0"/>
              <a:t>    T </a:t>
            </a:r>
            <a:r>
              <a:rPr lang="en-US" dirty="0" err="1"/>
              <a:t>mapLine</a:t>
            </a:r>
            <a:r>
              <a:rPr lang="en-US" dirty="0"/>
              <a:t>(String line, </a:t>
            </a:r>
            <a:r>
              <a:rPr lang="en-US" dirty="0" err="1"/>
              <a:t>int</a:t>
            </a:r>
            <a:r>
              <a:rPr lang="en-US" dirty="0"/>
              <a:t> </a:t>
            </a:r>
            <a:r>
              <a:rPr lang="en-US" dirty="0" err="1"/>
              <a:t>lineNumber</a:t>
            </a:r>
            <a:r>
              <a:rPr lang="en-US" dirty="0"/>
              <a:t>) throws Exception;</a:t>
            </a:r>
          </a:p>
          <a:p>
            <a:endParaRPr lang="en-US" dirty="0"/>
          </a:p>
          <a:p>
            <a:r>
              <a:rPr lang="en-US" dirty="0" smtClean="0"/>
              <a:t>}</a:t>
            </a:r>
          </a:p>
          <a:p>
            <a:endParaRPr lang="en-US" dirty="0"/>
          </a:p>
          <a:p>
            <a:r>
              <a:rPr lang="en-US" dirty="0" smtClean="0"/>
              <a:t>Line Mapper gets </a:t>
            </a:r>
            <a:r>
              <a:rPr lang="en-US" dirty="0"/>
              <a:t>a raw line </a:t>
            </a:r>
            <a:endParaRPr lang="en-IN" dirty="0"/>
          </a:p>
        </p:txBody>
      </p:sp>
    </p:spTree>
    <p:extLst>
      <p:ext uri="{BB962C8B-B14F-4D97-AF65-F5344CB8AC3E}">
        <p14:creationId xmlns:p14="http://schemas.microsoft.com/office/powerpoint/2010/main" val="25289372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LineTokenizer</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An abstraction for turning a line of input into a line into a </a:t>
            </a:r>
            <a:r>
              <a:rPr lang="en-US" dirty="0" err="1"/>
              <a:t>FieldSet</a:t>
            </a:r>
            <a:r>
              <a:rPr lang="en-US" dirty="0"/>
              <a:t> is necessary because there can be many formats of flat file data that need to be converted to a </a:t>
            </a:r>
            <a:r>
              <a:rPr lang="en-US" dirty="0" err="1"/>
              <a:t>FieldSet</a:t>
            </a:r>
            <a:r>
              <a:rPr lang="en-US" dirty="0"/>
              <a:t>. </a:t>
            </a:r>
            <a:endParaRPr lang="en-US" dirty="0" smtClean="0"/>
          </a:p>
          <a:p>
            <a:r>
              <a:rPr lang="en-US" dirty="0" smtClean="0"/>
              <a:t>In </a:t>
            </a:r>
            <a:r>
              <a:rPr lang="en-US" dirty="0"/>
              <a:t>Spring Batch, this interface is the </a:t>
            </a:r>
            <a:r>
              <a:rPr lang="en-US" dirty="0" err="1"/>
              <a:t>LineTokenizer</a:t>
            </a:r>
            <a:r>
              <a:rPr lang="en-US" dirty="0" smtClean="0"/>
              <a:t>:</a:t>
            </a:r>
          </a:p>
          <a:p>
            <a:r>
              <a:rPr lang="en-US" dirty="0"/>
              <a:t>public interface </a:t>
            </a:r>
            <a:r>
              <a:rPr lang="en-US" dirty="0" err="1"/>
              <a:t>LineTokenizer</a:t>
            </a:r>
            <a:r>
              <a:rPr lang="en-US" dirty="0"/>
              <a:t> {</a:t>
            </a:r>
          </a:p>
          <a:p>
            <a:endParaRPr lang="en-US" dirty="0"/>
          </a:p>
          <a:p>
            <a:r>
              <a:rPr lang="en-US" dirty="0"/>
              <a:t>    </a:t>
            </a:r>
            <a:r>
              <a:rPr lang="en-US" dirty="0" err="1"/>
              <a:t>FieldSet</a:t>
            </a:r>
            <a:r>
              <a:rPr lang="en-US" dirty="0"/>
              <a:t> tokenize(String line);</a:t>
            </a:r>
          </a:p>
          <a:p>
            <a:endParaRPr lang="en-US" dirty="0"/>
          </a:p>
          <a:p>
            <a:r>
              <a:rPr lang="en-US" dirty="0" smtClean="0"/>
              <a:t>}</a:t>
            </a:r>
          </a:p>
          <a:p>
            <a:r>
              <a:rPr lang="en-US" dirty="0"/>
              <a:t>This </a:t>
            </a:r>
            <a:r>
              <a:rPr lang="en-US" dirty="0" err="1"/>
              <a:t>FieldSet</a:t>
            </a:r>
            <a:r>
              <a:rPr lang="en-US" dirty="0"/>
              <a:t> can then be passed to a </a:t>
            </a:r>
            <a:r>
              <a:rPr lang="en-US" dirty="0" err="1"/>
              <a:t>FieldSetMapper</a:t>
            </a:r>
            <a:r>
              <a:rPr lang="en-US" dirty="0"/>
              <a:t>.</a:t>
            </a:r>
            <a:endParaRPr lang="en-IN" dirty="0"/>
          </a:p>
        </p:txBody>
      </p:sp>
    </p:spTree>
    <p:extLst>
      <p:ext uri="{BB962C8B-B14F-4D97-AF65-F5344CB8AC3E}">
        <p14:creationId xmlns:p14="http://schemas.microsoft.com/office/powerpoint/2010/main" val="3586903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Procedure</a:t>
            </a:r>
            <a:endParaRPr lang="en-IN" dirty="0"/>
          </a:p>
        </p:txBody>
      </p:sp>
      <p:sp>
        <p:nvSpPr>
          <p:cNvPr id="3" name="Pentagon 2"/>
          <p:cNvSpPr/>
          <p:nvPr/>
        </p:nvSpPr>
        <p:spPr bwMode="auto">
          <a:xfrm>
            <a:off x="1347553" y="3295645"/>
            <a:ext cx="8423999" cy="313267"/>
          </a:xfrm>
          <a:prstGeom prst="homePlate">
            <a:avLst/>
          </a:prstGeom>
          <a:ln/>
          <a:extLst/>
        </p:spPr>
        <p:style>
          <a:lnRef idx="1">
            <a:schemeClr val="accent1"/>
          </a:lnRef>
          <a:fillRef idx="2">
            <a:schemeClr val="accent1"/>
          </a:fillRef>
          <a:effectRef idx="1">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bg1"/>
                </a:solidFill>
                <a:effectLst/>
                <a:uLnTx/>
                <a:uFillTx/>
              </a:rPr>
              <a:t>Stream</a:t>
            </a:r>
          </a:p>
        </p:txBody>
      </p:sp>
      <p:grpSp>
        <p:nvGrpSpPr>
          <p:cNvPr id="4" name="Group 3"/>
          <p:cNvGrpSpPr/>
          <p:nvPr/>
        </p:nvGrpSpPr>
        <p:grpSpPr>
          <a:xfrm>
            <a:off x="2299890" y="2296578"/>
            <a:ext cx="1862666" cy="2311400"/>
            <a:chOff x="872067" y="924978"/>
            <a:chExt cx="1862666" cy="2311400"/>
          </a:xfrm>
        </p:grpSpPr>
        <p:sp>
          <p:nvSpPr>
            <p:cNvPr id="5" name="Rounded Rectangle 4"/>
            <p:cNvSpPr/>
            <p:nvPr/>
          </p:nvSpPr>
          <p:spPr bwMode="auto">
            <a:xfrm>
              <a:off x="872067" y="924978"/>
              <a:ext cx="1862666" cy="2311400"/>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0" i="0" u="none" strike="noStrike" kern="0" cap="none" spc="0" normalizeH="0" baseline="0" noProof="0" dirty="0" smtClean="0">
                  <a:ln>
                    <a:noFill/>
                  </a:ln>
                  <a:solidFill>
                    <a:sysClr val="windowText" lastClr="000000"/>
                  </a:solidFill>
                  <a:effectLst/>
                  <a:uLnTx/>
                  <a:uFillTx/>
                </a:rPr>
                <a:t>Job A</a:t>
              </a:r>
            </a:p>
          </p:txBody>
        </p:sp>
        <p:sp>
          <p:nvSpPr>
            <p:cNvPr id="6" name="Rounded Rectangle 5"/>
            <p:cNvSpPr/>
            <p:nvPr/>
          </p:nvSpPr>
          <p:spPr bwMode="auto">
            <a:xfrm>
              <a:off x="1075267" y="15091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Input A</a:t>
              </a:r>
            </a:p>
          </p:txBody>
        </p:sp>
        <p:sp>
          <p:nvSpPr>
            <p:cNvPr id="7" name="Rounded Rectangle 6"/>
            <p:cNvSpPr/>
            <p:nvPr/>
          </p:nvSpPr>
          <p:spPr bwMode="auto">
            <a:xfrm>
              <a:off x="1075267" y="20298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Process A</a:t>
              </a:r>
            </a:p>
          </p:txBody>
        </p:sp>
        <p:sp>
          <p:nvSpPr>
            <p:cNvPr id="8" name="Rounded Rectangle 7"/>
            <p:cNvSpPr/>
            <p:nvPr/>
          </p:nvSpPr>
          <p:spPr bwMode="auto">
            <a:xfrm>
              <a:off x="1075267" y="25505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Output A</a:t>
              </a:r>
            </a:p>
          </p:txBody>
        </p:sp>
      </p:grpSp>
      <p:grpSp>
        <p:nvGrpSpPr>
          <p:cNvPr id="9" name="Group 8"/>
          <p:cNvGrpSpPr/>
          <p:nvPr/>
        </p:nvGrpSpPr>
        <p:grpSpPr>
          <a:xfrm>
            <a:off x="4723389" y="2296578"/>
            <a:ext cx="1862666" cy="2311400"/>
            <a:chOff x="3246799" y="924978"/>
            <a:chExt cx="1862666" cy="2311400"/>
          </a:xfrm>
        </p:grpSpPr>
        <p:sp>
          <p:nvSpPr>
            <p:cNvPr id="10" name="Rounded Rectangle 9"/>
            <p:cNvSpPr/>
            <p:nvPr/>
          </p:nvSpPr>
          <p:spPr bwMode="auto">
            <a:xfrm>
              <a:off x="3246799" y="924978"/>
              <a:ext cx="1862666" cy="2311400"/>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0" i="0" u="none" strike="noStrike" kern="0" cap="none" spc="0" normalizeH="0" baseline="0" noProof="0" dirty="0" smtClean="0">
                  <a:ln>
                    <a:noFill/>
                  </a:ln>
                  <a:solidFill>
                    <a:sysClr val="windowText" lastClr="000000"/>
                  </a:solidFill>
                  <a:effectLst/>
                  <a:uLnTx/>
                  <a:uFillTx/>
                </a:rPr>
                <a:t>Job B</a:t>
              </a:r>
            </a:p>
          </p:txBody>
        </p:sp>
        <p:sp>
          <p:nvSpPr>
            <p:cNvPr id="11" name="Rounded Rectangle 10"/>
            <p:cNvSpPr/>
            <p:nvPr/>
          </p:nvSpPr>
          <p:spPr bwMode="auto">
            <a:xfrm>
              <a:off x="3449999" y="15091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Input B</a:t>
              </a:r>
            </a:p>
          </p:txBody>
        </p:sp>
        <p:sp>
          <p:nvSpPr>
            <p:cNvPr id="12" name="Rounded Rectangle 11"/>
            <p:cNvSpPr/>
            <p:nvPr/>
          </p:nvSpPr>
          <p:spPr bwMode="auto">
            <a:xfrm>
              <a:off x="3449999" y="20298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Process B</a:t>
              </a:r>
            </a:p>
          </p:txBody>
        </p:sp>
        <p:sp>
          <p:nvSpPr>
            <p:cNvPr id="13" name="Rounded Rectangle 12"/>
            <p:cNvSpPr/>
            <p:nvPr/>
          </p:nvSpPr>
          <p:spPr bwMode="auto">
            <a:xfrm>
              <a:off x="3449999" y="25505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Output B</a:t>
              </a:r>
            </a:p>
          </p:txBody>
        </p:sp>
      </p:grpSp>
      <p:grpSp>
        <p:nvGrpSpPr>
          <p:cNvPr id="14" name="Group 13"/>
          <p:cNvGrpSpPr/>
          <p:nvPr/>
        </p:nvGrpSpPr>
        <p:grpSpPr>
          <a:xfrm>
            <a:off x="7146888" y="2296578"/>
            <a:ext cx="1862666" cy="2311400"/>
            <a:chOff x="5719065" y="924978"/>
            <a:chExt cx="1862666" cy="2311400"/>
          </a:xfrm>
        </p:grpSpPr>
        <p:sp>
          <p:nvSpPr>
            <p:cNvPr id="15" name="Rounded Rectangle 14"/>
            <p:cNvSpPr/>
            <p:nvPr/>
          </p:nvSpPr>
          <p:spPr bwMode="auto">
            <a:xfrm>
              <a:off x="5719065" y="924978"/>
              <a:ext cx="1862666" cy="2311400"/>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0" i="0" u="none" strike="noStrike" kern="0" cap="none" spc="0" normalizeH="0" baseline="0" noProof="0" dirty="0" smtClean="0">
                  <a:ln>
                    <a:noFill/>
                  </a:ln>
                  <a:solidFill>
                    <a:sysClr val="windowText" lastClr="000000"/>
                  </a:solidFill>
                  <a:effectLst/>
                  <a:uLnTx/>
                  <a:uFillTx/>
                </a:rPr>
                <a:t>Job C</a:t>
              </a:r>
            </a:p>
          </p:txBody>
        </p:sp>
        <p:sp>
          <p:nvSpPr>
            <p:cNvPr id="16" name="Rounded Rectangle 15"/>
            <p:cNvSpPr/>
            <p:nvPr/>
          </p:nvSpPr>
          <p:spPr bwMode="auto">
            <a:xfrm>
              <a:off x="5922265" y="15091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Input C</a:t>
              </a:r>
            </a:p>
          </p:txBody>
        </p:sp>
        <p:sp>
          <p:nvSpPr>
            <p:cNvPr id="17" name="Rounded Rectangle 16"/>
            <p:cNvSpPr/>
            <p:nvPr/>
          </p:nvSpPr>
          <p:spPr bwMode="auto">
            <a:xfrm>
              <a:off x="5922265" y="20298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Process C</a:t>
              </a:r>
            </a:p>
          </p:txBody>
        </p:sp>
        <p:sp>
          <p:nvSpPr>
            <p:cNvPr id="18" name="Rounded Rectangle 17"/>
            <p:cNvSpPr/>
            <p:nvPr/>
          </p:nvSpPr>
          <p:spPr bwMode="auto">
            <a:xfrm>
              <a:off x="5922265" y="2550578"/>
              <a:ext cx="1498600" cy="414867"/>
            </a:xfrm>
            <a:prstGeom prst="roundRect">
              <a:avLst/>
            </a:prstGeom>
            <a:ln/>
            <a:extLst/>
          </p:spPr>
          <p:style>
            <a:lnRef idx="2">
              <a:schemeClr val="accent1"/>
            </a:lnRef>
            <a:fillRef idx="1">
              <a:schemeClr val="lt1"/>
            </a:fillRef>
            <a:effectRef idx="0">
              <a:schemeClr val="accent1"/>
            </a:effectRef>
            <a:fontRef idx="minor">
              <a:schemeClr val="dk1"/>
            </a:fontRef>
          </p:style>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ysClr val="windowText" lastClr="000000"/>
                  </a:solidFill>
                  <a:effectLst/>
                  <a:uLnTx/>
                  <a:uFillTx/>
                </a:rPr>
                <a:t>Output C</a:t>
              </a:r>
            </a:p>
          </p:txBody>
        </p:sp>
      </p:grpSp>
      <p:sp>
        <p:nvSpPr>
          <p:cNvPr id="19" name="TextBox 18"/>
          <p:cNvSpPr txBox="1"/>
          <p:nvPr/>
        </p:nvSpPr>
        <p:spPr>
          <a:xfrm>
            <a:off x="8772483" y="3737512"/>
            <a:ext cx="748923" cy="769441"/>
          </a:xfrm>
          <a:prstGeom prst="rect">
            <a:avLst/>
          </a:prstGeom>
          <a:noFill/>
        </p:spPr>
        <p:txBody>
          <a:bodyPr wrap="none" rtlCol="0">
            <a:spAutoFit/>
          </a:bodyPr>
          <a:lstStyle/>
          <a:p>
            <a:r>
              <a:rPr lang="is-IS" sz="4400" smtClean="0"/>
              <a:t>…</a:t>
            </a:r>
            <a:endParaRPr lang="en-US" sz="4400" dirty="0"/>
          </a:p>
        </p:txBody>
      </p:sp>
      <p:sp>
        <p:nvSpPr>
          <p:cNvPr id="20" name="Left Bracket 19"/>
          <p:cNvSpPr/>
          <p:nvPr/>
        </p:nvSpPr>
        <p:spPr>
          <a:xfrm rot="16200000">
            <a:off x="5847422" y="1305407"/>
            <a:ext cx="220133" cy="7179734"/>
          </a:xfrm>
          <a:prstGeom prst="leftBracket">
            <a:avLst/>
          </a:prstGeom>
          <a:ln w="38100">
            <a:solidFill>
              <a:schemeClr val="accent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722739" y="4967148"/>
            <a:ext cx="7073988" cy="830997"/>
          </a:xfrm>
          <a:prstGeom prst="rect">
            <a:avLst/>
          </a:prstGeom>
          <a:noFill/>
        </p:spPr>
        <p:txBody>
          <a:bodyPr wrap="none" rtlCol="0">
            <a:spAutoFit/>
          </a:bodyPr>
          <a:lstStyle/>
          <a:p>
            <a:pPr algn="ctr"/>
            <a:r>
              <a:rPr lang="en-US" altLang="ja-JP" sz="2400" dirty="0" smtClean="0"/>
              <a:t>“Job</a:t>
            </a:r>
            <a:r>
              <a:rPr lang="ja-JP" altLang="en-US" sz="2400" dirty="0" smtClean="0"/>
              <a:t> </a:t>
            </a:r>
            <a:r>
              <a:rPr lang="en-US" altLang="ja-JP" sz="2400" dirty="0" smtClean="0"/>
              <a:t>Net” or “Job Stream”,</a:t>
            </a:r>
          </a:p>
          <a:p>
            <a:pPr algn="ctr"/>
            <a:r>
              <a:rPr lang="en-US" sz="2400" dirty="0"/>
              <a:t>c</a:t>
            </a:r>
            <a:r>
              <a:rPr lang="en-US" sz="2400" dirty="0" smtClean="0"/>
              <a:t>omes from JCL era. (JCL itself doesn’t provide it)</a:t>
            </a:r>
            <a:endParaRPr lang="en-US" sz="2400" dirty="0"/>
          </a:p>
        </p:txBody>
      </p:sp>
      <p:sp>
        <p:nvSpPr>
          <p:cNvPr id="22" name="Left Bracket 21"/>
          <p:cNvSpPr/>
          <p:nvPr/>
        </p:nvSpPr>
        <p:spPr>
          <a:xfrm>
            <a:off x="2181357" y="2880778"/>
            <a:ext cx="220133" cy="1548496"/>
          </a:xfrm>
          <a:prstGeom prst="leftBracket">
            <a:avLst/>
          </a:prstGeom>
          <a:ln w="38100">
            <a:solidFill>
              <a:schemeClr val="accent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1287651" y="3640970"/>
            <a:ext cx="902812" cy="830997"/>
          </a:xfrm>
          <a:prstGeom prst="rect">
            <a:avLst/>
          </a:prstGeom>
          <a:noFill/>
        </p:spPr>
        <p:txBody>
          <a:bodyPr wrap="none" rtlCol="0">
            <a:spAutoFit/>
          </a:bodyPr>
          <a:lstStyle/>
          <a:p>
            <a:pPr algn="ctr"/>
            <a:r>
              <a:rPr lang="en-US" altLang="ja-JP" sz="2400" dirty="0" smtClean="0"/>
              <a:t>Card</a:t>
            </a:r>
          </a:p>
          <a:p>
            <a:pPr algn="ctr"/>
            <a:r>
              <a:rPr lang="en-US" altLang="ja-JP" sz="2400" dirty="0" smtClean="0"/>
              <a:t>/Step</a:t>
            </a:r>
            <a:endParaRPr lang="en-US" sz="2400" dirty="0"/>
          </a:p>
        </p:txBody>
      </p:sp>
    </p:spTree>
    <p:extLst>
      <p:ext uri="{BB962C8B-B14F-4D97-AF65-F5344CB8AC3E}">
        <p14:creationId xmlns:p14="http://schemas.microsoft.com/office/powerpoint/2010/main" val="4309310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Tokenizers</a:t>
            </a:r>
            <a:endParaRPr lang="en-IN" dirty="0"/>
          </a:p>
        </p:txBody>
      </p:sp>
      <p:sp>
        <p:nvSpPr>
          <p:cNvPr id="3" name="Content Placeholder 2"/>
          <p:cNvSpPr>
            <a:spLocks noGrp="1"/>
          </p:cNvSpPr>
          <p:nvPr>
            <p:ph idx="1"/>
          </p:nvPr>
        </p:nvSpPr>
        <p:spPr/>
        <p:txBody>
          <a:bodyPr/>
          <a:lstStyle/>
          <a:p>
            <a:r>
              <a:rPr lang="en-IN" dirty="0" err="1"/>
              <a:t>DelmitedLineTokenizer</a:t>
            </a:r>
            <a:r>
              <a:rPr lang="en-IN" dirty="0"/>
              <a:t> </a:t>
            </a:r>
            <a:r>
              <a:rPr lang="en-US" dirty="0"/>
              <a:t>- Used for files where fields in a record are separated by a delimiter. The most common delimiter is a comma, but pipes or semicolons are often used as well</a:t>
            </a:r>
            <a:r>
              <a:rPr lang="en-US" dirty="0" smtClean="0"/>
              <a:t>.</a:t>
            </a:r>
          </a:p>
          <a:p>
            <a:endParaRPr lang="en-US" dirty="0"/>
          </a:p>
          <a:p>
            <a:r>
              <a:rPr lang="en-IN" dirty="0" err="1"/>
              <a:t>FixedLengthTokenizer</a:t>
            </a:r>
            <a:r>
              <a:rPr lang="en-IN" dirty="0"/>
              <a:t> </a:t>
            </a:r>
            <a:r>
              <a:rPr lang="en-IN" dirty="0" smtClean="0"/>
              <a:t>-</a:t>
            </a:r>
            <a:r>
              <a:rPr lang="en-US" dirty="0" err="1"/>
              <a:t>sed</a:t>
            </a:r>
            <a:r>
              <a:rPr lang="en-US" dirty="0"/>
              <a:t> for files where fields in a record are each a 'fixed width'. The width of each field must be defined for each record type</a:t>
            </a:r>
            <a:r>
              <a:rPr lang="en-US" dirty="0" smtClean="0"/>
              <a:t>.</a:t>
            </a:r>
          </a:p>
          <a:p>
            <a:r>
              <a:rPr lang="en-US" dirty="0" err="1"/>
              <a:t>PatternMatchingCompositeLineTokenizer</a:t>
            </a:r>
            <a:r>
              <a:rPr lang="en-US" dirty="0"/>
              <a:t> - Determines which among a list of </a:t>
            </a:r>
            <a:r>
              <a:rPr lang="en-US" dirty="0" err="1"/>
              <a:t>LineTokenizers</a:t>
            </a:r>
            <a:r>
              <a:rPr lang="en-US" dirty="0"/>
              <a:t> should be used on a particular line by checking against a pattern.</a:t>
            </a:r>
            <a:endParaRPr lang="en-IN" dirty="0"/>
          </a:p>
        </p:txBody>
      </p:sp>
    </p:spTree>
    <p:extLst>
      <p:ext uri="{BB962C8B-B14F-4D97-AF65-F5344CB8AC3E}">
        <p14:creationId xmlns:p14="http://schemas.microsoft.com/office/powerpoint/2010/main" val="3913961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FieldSetMapper</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This </a:t>
            </a:r>
            <a:r>
              <a:rPr lang="en-US" dirty="0" err="1"/>
              <a:t>FieldSet</a:t>
            </a:r>
            <a:r>
              <a:rPr lang="en-US" dirty="0"/>
              <a:t> can then be passed to a </a:t>
            </a:r>
            <a:r>
              <a:rPr lang="en-US" dirty="0" err="1"/>
              <a:t>FieldSetMapper</a:t>
            </a:r>
            <a:r>
              <a:rPr lang="en-US" dirty="0"/>
              <a:t>.</a:t>
            </a:r>
          </a:p>
          <a:p>
            <a:r>
              <a:rPr lang="en-US" dirty="0"/>
              <a:t>Spring Batch contains the following </a:t>
            </a:r>
            <a:r>
              <a:rPr lang="en-US" dirty="0" err="1"/>
              <a:t>LineTokenizer</a:t>
            </a:r>
            <a:r>
              <a:rPr lang="en-US" dirty="0"/>
              <a:t> implementations:</a:t>
            </a:r>
          </a:p>
          <a:p>
            <a:r>
              <a:rPr lang="en-US" dirty="0" smtClean="0"/>
              <a:t>The </a:t>
            </a:r>
            <a:r>
              <a:rPr lang="en-US" dirty="0" err="1"/>
              <a:t>FieldSetMapper</a:t>
            </a:r>
            <a:r>
              <a:rPr lang="en-US" dirty="0"/>
              <a:t> interface defines a single method, </a:t>
            </a:r>
            <a:r>
              <a:rPr lang="en-US" dirty="0" err="1"/>
              <a:t>mapFieldSet</a:t>
            </a:r>
            <a:r>
              <a:rPr lang="en-US" dirty="0"/>
              <a:t>, which takes a </a:t>
            </a:r>
            <a:r>
              <a:rPr lang="en-US" dirty="0" err="1"/>
              <a:t>FieldSet</a:t>
            </a:r>
            <a:r>
              <a:rPr lang="en-US" dirty="0"/>
              <a:t> object and maps its contents to an object. </a:t>
            </a:r>
            <a:endParaRPr lang="en-US" dirty="0" smtClean="0"/>
          </a:p>
          <a:p>
            <a:r>
              <a:rPr lang="en-US" dirty="0" smtClean="0"/>
              <a:t>This </a:t>
            </a:r>
            <a:r>
              <a:rPr lang="en-US" dirty="0"/>
              <a:t>object may be a custom DTO, a domain object, or a simple array, depending on the needs of the job. </a:t>
            </a:r>
            <a:endParaRPr lang="en-US" dirty="0" smtClean="0"/>
          </a:p>
          <a:p>
            <a:r>
              <a:rPr lang="en-US" dirty="0" smtClean="0"/>
              <a:t>The </a:t>
            </a:r>
            <a:r>
              <a:rPr lang="en-US" dirty="0" err="1"/>
              <a:t>FieldSetMapper</a:t>
            </a:r>
            <a:r>
              <a:rPr lang="en-US" dirty="0"/>
              <a:t> is used in conjunction with the </a:t>
            </a:r>
            <a:r>
              <a:rPr lang="en-US" dirty="0" err="1"/>
              <a:t>LineTokenizer</a:t>
            </a:r>
            <a:r>
              <a:rPr lang="en-US" dirty="0"/>
              <a:t> to translate a line of data from a resource into an object of the desired type:</a:t>
            </a:r>
            <a:endParaRPr lang="en-IN" dirty="0"/>
          </a:p>
        </p:txBody>
      </p:sp>
    </p:spTree>
    <p:extLst>
      <p:ext uri="{BB962C8B-B14F-4D97-AF65-F5344CB8AC3E}">
        <p14:creationId xmlns:p14="http://schemas.microsoft.com/office/powerpoint/2010/main" val="34306439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LineAggregator</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smtClean="0"/>
              <a:t>Line Aggregator </a:t>
            </a:r>
            <a:r>
              <a:rPr lang="en-US" dirty="0"/>
              <a:t>interface is necessary to take an item and turn it into a </a:t>
            </a:r>
            <a:r>
              <a:rPr lang="en-US" dirty="0" smtClean="0"/>
              <a:t>String.</a:t>
            </a:r>
          </a:p>
          <a:p>
            <a:r>
              <a:rPr lang="en-US" dirty="0" smtClean="0"/>
              <a:t>File </a:t>
            </a:r>
            <a:r>
              <a:rPr lang="en-US" dirty="0"/>
              <a:t>writing must have a way to aggregate multiple fields into a single string for writing to a file. </a:t>
            </a:r>
            <a:endParaRPr lang="en-US" dirty="0" smtClean="0"/>
          </a:p>
          <a:p>
            <a:r>
              <a:rPr lang="en-US" dirty="0" smtClean="0"/>
              <a:t>In </a:t>
            </a:r>
            <a:r>
              <a:rPr lang="en-US" dirty="0"/>
              <a:t>Spring Batch this </a:t>
            </a:r>
            <a:r>
              <a:rPr lang="en-US" dirty="0" smtClean="0"/>
              <a:t>is </a:t>
            </a:r>
            <a:r>
              <a:rPr lang="en-US" dirty="0"/>
              <a:t>the </a:t>
            </a:r>
            <a:r>
              <a:rPr lang="en-US" dirty="0" err="1"/>
              <a:t>LineAggregator</a:t>
            </a:r>
            <a:r>
              <a:rPr lang="en-US" dirty="0" smtClean="0"/>
              <a:t>:</a:t>
            </a:r>
          </a:p>
          <a:p>
            <a:endParaRPr lang="en-US" dirty="0"/>
          </a:p>
          <a:p>
            <a:r>
              <a:rPr lang="en-US" dirty="0"/>
              <a:t>public interface </a:t>
            </a:r>
            <a:r>
              <a:rPr lang="en-US" dirty="0" err="1"/>
              <a:t>LineAggregator</a:t>
            </a:r>
            <a:r>
              <a:rPr lang="en-US" dirty="0"/>
              <a:t>&lt;T&gt; {</a:t>
            </a:r>
          </a:p>
          <a:p>
            <a:endParaRPr lang="en-US" dirty="0"/>
          </a:p>
          <a:p>
            <a:r>
              <a:rPr lang="en-US" dirty="0"/>
              <a:t>    public String aggregate(T item);</a:t>
            </a:r>
          </a:p>
          <a:p>
            <a:endParaRPr lang="en-US" dirty="0"/>
          </a:p>
          <a:p>
            <a:r>
              <a:rPr lang="en-US" dirty="0"/>
              <a:t>}</a:t>
            </a:r>
            <a:endParaRPr lang="en-IN" dirty="0"/>
          </a:p>
        </p:txBody>
      </p:sp>
    </p:spTree>
    <p:extLst>
      <p:ext uri="{BB962C8B-B14F-4D97-AF65-F5344CB8AC3E}">
        <p14:creationId xmlns:p14="http://schemas.microsoft.com/office/powerpoint/2010/main" val="35698537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LineAggregator</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dirty="0" smtClean="0"/>
              <a:t>Line Aggregator </a:t>
            </a:r>
            <a:r>
              <a:rPr lang="en-US" dirty="0"/>
              <a:t>is the opposite of a </a:t>
            </a:r>
            <a:r>
              <a:rPr lang="en-US" dirty="0" smtClean="0"/>
              <a:t>Line Tokenizer</a:t>
            </a:r>
            <a:r>
              <a:rPr lang="en-US" dirty="0"/>
              <a:t>. </a:t>
            </a:r>
            <a:endParaRPr lang="en-US" dirty="0" smtClean="0"/>
          </a:p>
          <a:p>
            <a:r>
              <a:rPr lang="en-US" dirty="0" smtClean="0"/>
              <a:t>Line Tokenizer </a:t>
            </a:r>
            <a:r>
              <a:rPr lang="en-US" dirty="0"/>
              <a:t>takes a String and returns a </a:t>
            </a:r>
            <a:r>
              <a:rPr lang="en-US" dirty="0" smtClean="0"/>
              <a:t>Field Set</a:t>
            </a:r>
            <a:r>
              <a:rPr lang="en-US" dirty="0"/>
              <a:t>, whereas </a:t>
            </a:r>
            <a:r>
              <a:rPr lang="en-US" dirty="0" smtClean="0"/>
              <a:t>Line Aggregator </a:t>
            </a:r>
            <a:r>
              <a:rPr lang="en-US" dirty="0"/>
              <a:t>takes an item and returns a String.</a:t>
            </a:r>
            <a:endParaRPr lang="en-IN" dirty="0"/>
          </a:p>
        </p:txBody>
      </p:sp>
    </p:spTree>
    <p:extLst>
      <p:ext uri="{BB962C8B-B14F-4D97-AF65-F5344CB8AC3E}">
        <p14:creationId xmlns:p14="http://schemas.microsoft.com/office/powerpoint/2010/main" val="35353375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PassThroughLineAggregator</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most basic implementation of the </a:t>
            </a:r>
            <a:r>
              <a:rPr lang="en-US" dirty="0" err="1"/>
              <a:t>LineAggregator</a:t>
            </a:r>
            <a:r>
              <a:rPr lang="en-US" dirty="0"/>
              <a:t> interface is the </a:t>
            </a:r>
            <a:r>
              <a:rPr lang="en-US" dirty="0" err="1" smtClean="0"/>
              <a:t>PassThroughLineAggregator</a:t>
            </a:r>
            <a:r>
              <a:rPr lang="en-US" dirty="0" smtClean="0"/>
              <a:t>.</a:t>
            </a:r>
          </a:p>
          <a:p>
            <a:r>
              <a:rPr lang="en-US" dirty="0" smtClean="0"/>
              <a:t>It </a:t>
            </a:r>
            <a:r>
              <a:rPr lang="en-US" dirty="0"/>
              <a:t>simply assumes that the object is already a string, or that its string representation is acceptable for writing</a:t>
            </a:r>
            <a:r>
              <a:rPr lang="en-US" dirty="0" smtClean="0"/>
              <a:t>:</a:t>
            </a:r>
          </a:p>
          <a:p>
            <a:endParaRPr lang="en-US" dirty="0"/>
          </a:p>
          <a:p>
            <a:r>
              <a:rPr lang="en-IN" dirty="0"/>
              <a:t>public class </a:t>
            </a:r>
            <a:r>
              <a:rPr lang="en-IN" dirty="0" err="1"/>
              <a:t>PassThroughLineAggregator</a:t>
            </a:r>
            <a:r>
              <a:rPr lang="en-IN" dirty="0"/>
              <a:t>&lt;T&gt; implements </a:t>
            </a:r>
            <a:r>
              <a:rPr lang="en-IN" dirty="0" err="1"/>
              <a:t>LineAggregator</a:t>
            </a:r>
            <a:r>
              <a:rPr lang="en-IN" dirty="0"/>
              <a:t>&lt;T&gt; {</a:t>
            </a:r>
          </a:p>
          <a:p>
            <a:endParaRPr lang="en-IN" dirty="0"/>
          </a:p>
          <a:p>
            <a:r>
              <a:rPr lang="en-IN" dirty="0"/>
              <a:t>    public String aggregate(T item) {</a:t>
            </a:r>
          </a:p>
          <a:p>
            <a:r>
              <a:rPr lang="en-IN" dirty="0"/>
              <a:t>        return </a:t>
            </a:r>
            <a:r>
              <a:rPr lang="en-IN" dirty="0" err="1"/>
              <a:t>item.toString</a:t>
            </a:r>
            <a:r>
              <a:rPr lang="en-IN" dirty="0"/>
              <a:t>();</a:t>
            </a:r>
          </a:p>
          <a:p>
            <a:r>
              <a:rPr lang="en-IN" dirty="0"/>
              <a:t>    }</a:t>
            </a:r>
          </a:p>
          <a:p>
            <a:r>
              <a:rPr lang="en-IN" dirty="0"/>
              <a:t>}</a:t>
            </a:r>
          </a:p>
        </p:txBody>
      </p:sp>
    </p:spTree>
    <p:extLst>
      <p:ext uri="{BB962C8B-B14F-4D97-AF65-F5344CB8AC3E}">
        <p14:creationId xmlns:p14="http://schemas.microsoft.com/office/powerpoint/2010/main" val="40265886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Express Spring Integration</a:t>
            </a:r>
            <a:endParaRPr lang="en-US" sz="8000" dirty="0"/>
          </a:p>
        </p:txBody>
      </p:sp>
      <p:sp>
        <p:nvSpPr>
          <p:cNvPr id="3" name="Subtitle 2"/>
          <p:cNvSpPr>
            <a:spLocks noGrp="1"/>
          </p:cNvSpPr>
          <p:nvPr>
            <p:ph type="subTitle" idx="1"/>
          </p:nvPr>
        </p:nvSpPr>
        <p:spPr/>
        <p:txBody>
          <a:bodyPr>
            <a:normAutofit/>
          </a:bodyPr>
          <a:lstStyle/>
          <a:p>
            <a:r>
              <a:rPr lang="en-US" sz="2400" dirty="0" smtClean="0"/>
              <a:t>Understanding Channels</a:t>
            </a:r>
            <a:endParaRPr lang="en-US" sz="2400" dirty="0"/>
          </a:p>
        </p:txBody>
      </p:sp>
    </p:spTree>
    <p:extLst>
      <p:ext uri="{BB962C8B-B14F-4D97-AF65-F5344CB8AC3E}">
        <p14:creationId xmlns:p14="http://schemas.microsoft.com/office/powerpoint/2010/main" val="400006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Integration</a:t>
            </a:r>
          </a:p>
        </p:txBody>
      </p:sp>
      <p:sp>
        <p:nvSpPr>
          <p:cNvPr id="4" name="AutoShape 2" descr="Figur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igure 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https://www.javacodegeeks.com/wp-content/uploads/2015/09/ch2_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70" y="2278380"/>
            <a:ext cx="5771783" cy="347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585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Integration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It </a:t>
            </a:r>
            <a:r>
              <a:rPr lang="en-US" dirty="0"/>
              <a:t>allows communication between components within your application, based on in-memory messaging. </a:t>
            </a:r>
            <a:endParaRPr lang="en-US" dirty="0" smtClean="0"/>
          </a:p>
          <a:p>
            <a:pPr>
              <a:buFont typeface="Arial" panose="020B0604020202020204" pitchFamily="34" charset="0"/>
              <a:buChar char="•"/>
            </a:pPr>
            <a:r>
              <a:rPr lang="en-US" dirty="0" smtClean="0"/>
              <a:t> This </a:t>
            </a:r>
            <a:r>
              <a:rPr lang="en-US" dirty="0"/>
              <a:t>allows these application components to be loosely coupled with each other, sharing data through message channels</a:t>
            </a:r>
            <a:r>
              <a:rPr lang="en-US" dirty="0" smtClean="0"/>
              <a:t>.</a:t>
            </a:r>
          </a:p>
          <a:p>
            <a:pPr>
              <a:buFont typeface="Arial" panose="020B0604020202020204" pitchFamily="34" charset="0"/>
              <a:buChar char="•"/>
            </a:pPr>
            <a:r>
              <a:rPr lang="en-US" dirty="0" smtClean="0"/>
              <a:t> It </a:t>
            </a:r>
            <a:r>
              <a:rPr lang="en-US" dirty="0"/>
              <a:t>allows communication with external systems. </a:t>
            </a:r>
            <a:endParaRPr lang="en-US" dirty="0" smtClean="0"/>
          </a:p>
          <a:p>
            <a:pPr>
              <a:buFont typeface="Arial" panose="020B0604020202020204" pitchFamily="34" charset="0"/>
              <a:buChar char="•"/>
            </a:pPr>
            <a:r>
              <a:rPr lang="en-US" dirty="0"/>
              <a:t> </a:t>
            </a:r>
            <a:r>
              <a:rPr lang="en-US" dirty="0" smtClean="0"/>
              <a:t>You </a:t>
            </a:r>
            <a:r>
              <a:rPr lang="en-US" dirty="0"/>
              <a:t>just need to send the information; Spring Integration will handle sending it to the specified external system and bring back a response if necessary. </a:t>
            </a:r>
            <a:endParaRPr lang="en-US" dirty="0" smtClean="0"/>
          </a:p>
          <a:p>
            <a:pPr>
              <a:buFont typeface="Arial" panose="020B0604020202020204" pitchFamily="34" charset="0"/>
              <a:buChar char="•"/>
            </a:pPr>
            <a:r>
              <a:rPr lang="en-US" dirty="0" smtClean="0"/>
              <a:t>Spring </a:t>
            </a:r>
            <a:r>
              <a:rPr lang="en-US" dirty="0"/>
              <a:t>Integration will handle incoming calls from the external system to your application.</a:t>
            </a:r>
            <a:endParaRPr lang="en-IN" dirty="0"/>
          </a:p>
        </p:txBody>
      </p:sp>
    </p:spTree>
    <p:extLst>
      <p:ext uri="{BB962C8B-B14F-4D97-AF65-F5344CB8AC3E}">
        <p14:creationId xmlns:p14="http://schemas.microsoft.com/office/powerpoint/2010/main" val="29634995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Integration</a:t>
            </a:r>
            <a:endParaRPr lang="en-IN" dirty="0"/>
          </a:p>
        </p:txBody>
      </p:sp>
      <p:sp>
        <p:nvSpPr>
          <p:cNvPr id="5" name="AutoShape 2" descr="Figure 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https://www.javacodegeeks.com/wp-content/uploads/2015/09/ch2_pi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47" y="2077212"/>
            <a:ext cx="70961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5332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Integration</a:t>
            </a:r>
            <a:endParaRPr lang="en-IN" dirty="0"/>
          </a:p>
        </p:txBody>
      </p:sp>
      <p:sp>
        <p:nvSpPr>
          <p:cNvPr id="3" name="Content Placeholder 2"/>
          <p:cNvSpPr>
            <a:spLocks noGrp="1"/>
          </p:cNvSpPr>
          <p:nvPr>
            <p:ph idx="1"/>
          </p:nvPr>
        </p:nvSpPr>
        <p:spPr/>
        <p:txBody>
          <a:bodyPr/>
          <a:lstStyle/>
          <a:p>
            <a:r>
              <a:rPr lang="en-US" dirty="0"/>
              <a:t>Spring Integration targets the best practices of the Spring framework like programming with interfaces or composition over inheritance technique. </a:t>
            </a:r>
            <a:endParaRPr lang="en-US" dirty="0" smtClean="0"/>
          </a:p>
          <a:p>
            <a:r>
              <a:rPr lang="en-US" dirty="0" smtClean="0"/>
              <a:t>Its </a:t>
            </a:r>
            <a:r>
              <a:rPr lang="en-US" dirty="0"/>
              <a:t>main benefits are</a:t>
            </a:r>
            <a:r>
              <a:rPr lang="en-US" dirty="0" smtClean="0"/>
              <a:t>:</a:t>
            </a:r>
          </a:p>
          <a:p>
            <a:endParaRPr lang="en-US" dirty="0"/>
          </a:p>
          <a:p>
            <a:r>
              <a:rPr lang="en-US" dirty="0"/>
              <a:t>Loose coupling among components.</a:t>
            </a:r>
          </a:p>
          <a:p>
            <a:r>
              <a:rPr lang="en-US" dirty="0"/>
              <a:t>Event oriented architecture.</a:t>
            </a:r>
          </a:p>
          <a:p>
            <a:r>
              <a:rPr lang="en-US" dirty="0"/>
              <a:t>The integration logic (handled by the framework) is separated from the business logic.</a:t>
            </a:r>
          </a:p>
          <a:p>
            <a:endParaRPr lang="en-IN" dirty="0"/>
          </a:p>
        </p:txBody>
      </p:sp>
    </p:spTree>
    <p:extLst>
      <p:ext uri="{BB962C8B-B14F-4D97-AF65-F5344CB8AC3E}">
        <p14:creationId xmlns:p14="http://schemas.microsoft.com/office/powerpoint/2010/main" val="40150618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0.8|0.8|0.6|0.6|0.7"/>
</p:tagLst>
</file>

<file path=ppt/tags/tag2.xml><?xml version="1.0" encoding="utf-8"?>
<p:tagLst xmlns:a="http://schemas.openxmlformats.org/drawingml/2006/main" xmlns:r="http://schemas.openxmlformats.org/officeDocument/2006/relationships" xmlns:p="http://schemas.openxmlformats.org/presentationml/2006/main">
  <p:tag name="TIMING" val="|0.8|0.7|0.5"/>
</p:tagLst>
</file>

<file path=ppt/tags/tag3.xml><?xml version="1.0" encoding="utf-8"?>
<p:tagLst xmlns:a="http://schemas.openxmlformats.org/drawingml/2006/main" xmlns:r="http://schemas.openxmlformats.org/officeDocument/2006/relationships" xmlns:p="http://schemas.openxmlformats.org/presentationml/2006/main">
  <p:tag name="TIMING" val="|0.9"/>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2207</TotalTime>
  <Words>6491</Words>
  <Application>Microsoft Office PowerPoint</Application>
  <PresentationFormat>Widescreen</PresentationFormat>
  <Paragraphs>825</Paragraphs>
  <Slides>141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141</vt:i4>
      </vt:variant>
    </vt:vector>
  </HeadingPairs>
  <TitlesOfParts>
    <vt:vector size="147" baseType="lpstr">
      <vt:lpstr>ＭＳ Ｐゴシック</vt:lpstr>
      <vt:lpstr>Arial</vt:lpstr>
      <vt:lpstr>Calibri</vt:lpstr>
      <vt:lpstr>Calibri Light</vt:lpstr>
      <vt:lpstr>Consolas</vt:lpstr>
      <vt:lpstr>Retrospect</vt:lpstr>
      <vt:lpstr>Spring Batch</vt:lpstr>
      <vt:lpstr>Batch Processing</vt:lpstr>
      <vt:lpstr>What Is a Batch Job? </vt:lpstr>
      <vt:lpstr>What Is a Batch Job? </vt:lpstr>
      <vt:lpstr>What Is a Batch Job? </vt:lpstr>
      <vt:lpstr>Batch vs Real-time</vt:lpstr>
      <vt:lpstr>Batch vs Real-time Details</vt:lpstr>
      <vt:lpstr>Batch app categories</vt:lpstr>
      <vt:lpstr>Batch Procedure</vt:lpstr>
      <vt:lpstr>Simple” History of Batch Processing in Enterprise</vt:lpstr>
      <vt:lpstr>Usage Scenarios</vt:lpstr>
      <vt:lpstr>Business Scenarios</vt:lpstr>
      <vt:lpstr>How Can Spring Batch Help Us? </vt:lpstr>
      <vt:lpstr>How Can Spring Batch Help Us? </vt:lpstr>
      <vt:lpstr>How Can Spring Batch Help Us? </vt:lpstr>
      <vt:lpstr>How Can Spring Batch Help Us? </vt:lpstr>
      <vt:lpstr>Spring Batch Architecture</vt:lpstr>
      <vt:lpstr>Spring Batch Launch Environment</vt:lpstr>
      <vt:lpstr>The Anatomy of a Spring Batch Job </vt:lpstr>
      <vt:lpstr>The Anatomy of a Spring Batch Job </vt:lpstr>
      <vt:lpstr>Examining Jobs and Steps</vt:lpstr>
      <vt:lpstr>Examining Jobs and Steps</vt:lpstr>
      <vt:lpstr>Batch Stereotypes</vt:lpstr>
      <vt:lpstr>Job </vt:lpstr>
      <vt:lpstr>Job </vt:lpstr>
      <vt:lpstr>Job </vt:lpstr>
      <vt:lpstr>JobInstance </vt:lpstr>
      <vt:lpstr>Job Instance </vt:lpstr>
      <vt:lpstr>JobParameters</vt:lpstr>
      <vt:lpstr>Job Execution</vt:lpstr>
      <vt:lpstr>Job, Job Instance and Job Execution</vt:lpstr>
      <vt:lpstr>Job Execution Properties</vt:lpstr>
      <vt:lpstr>Job Execution Properties</vt:lpstr>
      <vt:lpstr>Step</vt:lpstr>
      <vt:lpstr>Step</vt:lpstr>
      <vt:lpstr>Step</vt:lpstr>
      <vt:lpstr>Step Execution</vt:lpstr>
      <vt:lpstr>Step Execution</vt:lpstr>
      <vt:lpstr>Step Execution Properties</vt:lpstr>
      <vt:lpstr>Step Execution Properties</vt:lpstr>
      <vt:lpstr>Execution Context</vt:lpstr>
      <vt:lpstr>Tasklet(Single or Granular Task)</vt:lpstr>
      <vt:lpstr>Tasklet vs Chunk</vt:lpstr>
      <vt:lpstr>Tasklet vs Chunk</vt:lpstr>
      <vt:lpstr>Tasklet vs Chunk</vt:lpstr>
      <vt:lpstr>Tasklet vs Chunk</vt:lpstr>
      <vt:lpstr>Job Repository</vt:lpstr>
      <vt:lpstr>Job Launcher</vt:lpstr>
      <vt:lpstr>Item Reader</vt:lpstr>
      <vt:lpstr>Item Reader </vt:lpstr>
      <vt:lpstr>Item Writer</vt:lpstr>
      <vt:lpstr>Item Writer</vt:lpstr>
      <vt:lpstr>Item Processor</vt:lpstr>
      <vt:lpstr>Configuring and Running a Job</vt:lpstr>
      <vt:lpstr>Configuring a Job(Default Job Repository)</vt:lpstr>
      <vt:lpstr>Configuring a Job (Explicit Job Repository)</vt:lpstr>
      <vt:lpstr>Restartability</vt:lpstr>
      <vt:lpstr>Restartability</vt:lpstr>
      <vt:lpstr>Intercepting Job Execution</vt:lpstr>
      <vt:lpstr>Intercepting Job Execution</vt:lpstr>
      <vt:lpstr>Inheriting from a Parent Job</vt:lpstr>
      <vt:lpstr>Inheriting from a Parent Job</vt:lpstr>
      <vt:lpstr>Configuring a Job Repository</vt:lpstr>
      <vt:lpstr>Meta Data</vt:lpstr>
      <vt:lpstr>Configuring a Job Launcher</vt:lpstr>
      <vt:lpstr>Job Launcher</vt:lpstr>
      <vt:lpstr>Job Operator</vt:lpstr>
      <vt:lpstr>PowerPoint Presentation</vt:lpstr>
      <vt:lpstr>Skip</vt:lpstr>
      <vt:lpstr>Skip</vt:lpstr>
      <vt:lpstr>Retry</vt:lpstr>
      <vt:lpstr>Configuring a Step</vt:lpstr>
      <vt:lpstr>Chunk Oriented Processing</vt:lpstr>
      <vt:lpstr>Chunk Oriented Processing</vt:lpstr>
      <vt:lpstr>Chunk Oriented Processing</vt:lpstr>
      <vt:lpstr>Configuring a Step</vt:lpstr>
      <vt:lpstr>Inheriting from a Parent Step </vt:lpstr>
      <vt:lpstr>Abstract Step </vt:lpstr>
      <vt:lpstr>The Commit Interval </vt:lpstr>
      <vt:lpstr>Configuring a Step for Restart </vt:lpstr>
      <vt:lpstr>Restarting a completed step</vt:lpstr>
      <vt:lpstr>Configuring Skip Logic </vt:lpstr>
      <vt:lpstr>Configuring Skip Logic </vt:lpstr>
      <vt:lpstr>Configuring Retry Logic </vt:lpstr>
      <vt:lpstr>Controlling Rollback </vt:lpstr>
      <vt:lpstr>Transaction Attributes </vt:lpstr>
      <vt:lpstr>Registering ItemStreams with the Step </vt:lpstr>
      <vt:lpstr>LineMapper </vt:lpstr>
      <vt:lpstr>LineTokenizer </vt:lpstr>
      <vt:lpstr>Line Tokenizers</vt:lpstr>
      <vt:lpstr>FieldSetMapper </vt:lpstr>
      <vt:lpstr>LineAggregator </vt:lpstr>
      <vt:lpstr>LineAggregator </vt:lpstr>
      <vt:lpstr>PassThroughLineAggregator </vt:lpstr>
      <vt:lpstr>Express Spring Integration</vt:lpstr>
      <vt:lpstr>Spring Integration</vt:lpstr>
      <vt:lpstr>Spring Integration</vt:lpstr>
      <vt:lpstr>Spring Integration</vt:lpstr>
      <vt:lpstr>Spring Integration</vt:lpstr>
      <vt:lpstr>   Core concepts of Spring Integration messaging system </vt:lpstr>
      <vt:lpstr>Message</vt:lpstr>
      <vt:lpstr>Header</vt:lpstr>
      <vt:lpstr>Payload</vt:lpstr>
      <vt:lpstr>Message Channel </vt:lpstr>
      <vt:lpstr>Spring Integration</vt:lpstr>
      <vt:lpstr>Spring Integration Applications</vt:lpstr>
      <vt:lpstr>Point-to-point </vt:lpstr>
      <vt:lpstr>Message Channels</vt:lpstr>
      <vt:lpstr>Pollable Channels</vt:lpstr>
      <vt:lpstr>Subscribable</vt:lpstr>
      <vt:lpstr>Direct Channel</vt:lpstr>
      <vt:lpstr>QueueChannel</vt:lpstr>
      <vt:lpstr>ExecutorChannel</vt:lpstr>
      <vt:lpstr>Priority Channel</vt:lpstr>
      <vt:lpstr>Rendezvous Channel</vt:lpstr>
      <vt:lpstr>Publish-subscribe </vt:lpstr>
      <vt:lpstr>Publish Subscribe Channel</vt:lpstr>
      <vt:lpstr>Temporary channels </vt:lpstr>
      <vt:lpstr>Temporary channels </vt:lpstr>
      <vt:lpstr>Message EndPoints</vt:lpstr>
      <vt:lpstr>Message Endpoints</vt:lpstr>
      <vt:lpstr>Channel Adapters </vt:lpstr>
      <vt:lpstr>PowerPoint Presentation</vt:lpstr>
      <vt:lpstr>PowerPoint Presentation</vt:lpstr>
      <vt:lpstr>PowerPoint Presentation</vt:lpstr>
      <vt:lpstr>Scaling and Parallel Processing </vt:lpstr>
      <vt:lpstr>Scaling and Parallel Processing </vt:lpstr>
      <vt:lpstr> Multi-threaded Step </vt:lpstr>
      <vt:lpstr> Multi-threaded Step </vt:lpstr>
      <vt:lpstr> Multi-threaded Step </vt:lpstr>
      <vt:lpstr> Multi-threaded Step </vt:lpstr>
      <vt:lpstr>Parallel Steps </vt:lpstr>
      <vt:lpstr>Parallel jobs</vt:lpstr>
      <vt:lpstr>Parallel Steps </vt:lpstr>
      <vt:lpstr>Parallel Steps </vt:lpstr>
      <vt:lpstr>Parallel Steps </vt:lpstr>
      <vt:lpstr>Parallel Steps </vt:lpstr>
      <vt:lpstr>Remote Chunking </vt:lpstr>
      <vt:lpstr>Remote Chunking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Parameswari Bala</dc:creator>
  <cp:lastModifiedBy>Parameswari Bala</cp:lastModifiedBy>
  <cp:revision>339</cp:revision>
  <dcterms:created xsi:type="dcterms:W3CDTF">2018-03-06T13:12:06Z</dcterms:created>
  <dcterms:modified xsi:type="dcterms:W3CDTF">2018-03-12T12:08:45Z</dcterms:modified>
</cp:coreProperties>
</file>