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2"/>
  </p:notesMasterIdLst>
  <p:sldIdLst>
    <p:sldId id="256" r:id="rId2"/>
    <p:sldId id="257" r:id="rId3"/>
    <p:sldId id="258" r:id="rId4"/>
    <p:sldId id="261" r:id="rId5"/>
    <p:sldId id="259" r:id="rId6"/>
    <p:sldId id="262" r:id="rId7"/>
    <p:sldId id="264" r:id="rId8"/>
    <p:sldId id="265" r:id="rId9"/>
    <p:sldId id="263"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6"/>
    <p:restoredTop sz="94720"/>
  </p:normalViewPr>
  <p:slideViewPr>
    <p:cSldViewPr snapToGrid="0">
      <p:cViewPr varScale="1">
        <p:scale>
          <a:sx n="133" d="100"/>
          <a:sy n="133"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543C1-7534-CB4E-9263-62BE686EB6BB}"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80223-22AF-A54E-B083-7572D50CEBEF}" type="slidenum">
              <a:rPr lang="en-US" smtClean="0"/>
              <a:t>‹#›</a:t>
            </a:fld>
            <a:endParaRPr lang="en-US"/>
          </a:p>
        </p:txBody>
      </p:sp>
    </p:spTree>
    <p:extLst>
      <p:ext uri="{BB962C8B-B14F-4D97-AF65-F5344CB8AC3E}">
        <p14:creationId xmlns:p14="http://schemas.microsoft.com/office/powerpoint/2010/main" val="316760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Griffin </a:t>
            </a:r>
            <a:r>
              <a:rPr lang="en-US" dirty="0" err="1"/>
              <a:t>Shelor</a:t>
            </a:r>
            <a:r>
              <a:rPr lang="en-US" dirty="0"/>
              <a:t> and I will be discussing Forecasting Snow Water Equivalent at 3 SNOTEL stations in Alaska using Random Forest</a:t>
            </a:r>
          </a:p>
        </p:txBody>
      </p:sp>
      <p:sp>
        <p:nvSpPr>
          <p:cNvPr id="4" name="Slide Number Placeholder 3"/>
          <p:cNvSpPr>
            <a:spLocks noGrp="1"/>
          </p:cNvSpPr>
          <p:nvPr>
            <p:ph type="sldNum" sz="quarter" idx="5"/>
          </p:nvPr>
        </p:nvSpPr>
        <p:spPr/>
        <p:txBody>
          <a:bodyPr/>
          <a:lstStyle/>
          <a:p>
            <a:fld id="{FE680223-22AF-A54E-B083-7572D50CEBEF}" type="slidenum">
              <a:rPr lang="en-US" smtClean="0"/>
              <a:t>1</a:t>
            </a:fld>
            <a:endParaRPr lang="en-US"/>
          </a:p>
        </p:txBody>
      </p:sp>
    </p:spTree>
    <p:extLst>
      <p:ext uri="{BB962C8B-B14F-4D97-AF65-F5344CB8AC3E}">
        <p14:creationId xmlns:p14="http://schemas.microsoft.com/office/powerpoint/2010/main" val="356645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relied on 2 datasets for this project, SNOTEL for my snow water equivalent and cumulative precipitation data to train and evaluate my forecast and </a:t>
            </a:r>
            <a:r>
              <a:rPr lang="en-US" dirty="0" err="1"/>
              <a:t>Daymet</a:t>
            </a:r>
            <a:r>
              <a:rPr lang="en-US" dirty="0"/>
              <a:t> to provide additional covariates such as daily temperature and precipitation values. </a:t>
            </a:r>
          </a:p>
        </p:txBody>
      </p:sp>
      <p:sp>
        <p:nvSpPr>
          <p:cNvPr id="4" name="Slide Number Placeholder 3"/>
          <p:cNvSpPr>
            <a:spLocks noGrp="1"/>
          </p:cNvSpPr>
          <p:nvPr>
            <p:ph type="sldNum" sz="quarter" idx="5"/>
          </p:nvPr>
        </p:nvSpPr>
        <p:spPr/>
        <p:txBody>
          <a:bodyPr/>
          <a:lstStyle/>
          <a:p>
            <a:fld id="{FE680223-22AF-A54E-B083-7572D50CEBEF}" type="slidenum">
              <a:rPr lang="en-US" smtClean="0"/>
              <a:t>2</a:t>
            </a:fld>
            <a:endParaRPr lang="en-US"/>
          </a:p>
        </p:txBody>
      </p:sp>
    </p:spTree>
    <p:extLst>
      <p:ext uri="{BB962C8B-B14F-4D97-AF65-F5344CB8AC3E}">
        <p14:creationId xmlns:p14="http://schemas.microsoft.com/office/powerpoint/2010/main" val="151451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Snowpack is a vital source of water in the western united states. Much of the precipitation in this region of the country does not fall as rain but rather as snow during the winter and at high elevations during fall and spring. However, given the progression of climate change, there is significant uncertainty surrounding snowpack as a resource and what will happen to the snowpack as climate change continues. Also, many SNOTEL sites are located in places which are relatively convenient to access for scientists and not necessarily in places with rugged terrain or at higher elevations closer to actual mountain peaks where it is suspected that more snow falls. Given this, it would be extremely useful if we could reliably predict SWE values out-of-sample and especially at locations where there is not a SNOTEL site and identify the primary factor in SWE values across the western US. This project serves as a useful stepping stone towards that ultimate goal.</a:t>
            </a:r>
          </a:p>
        </p:txBody>
      </p:sp>
      <p:sp>
        <p:nvSpPr>
          <p:cNvPr id="4" name="Slide Number Placeholder 3"/>
          <p:cNvSpPr>
            <a:spLocks noGrp="1"/>
          </p:cNvSpPr>
          <p:nvPr>
            <p:ph type="sldNum" sz="quarter" idx="5"/>
          </p:nvPr>
        </p:nvSpPr>
        <p:spPr/>
        <p:txBody>
          <a:bodyPr/>
          <a:lstStyle/>
          <a:p>
            <a:fld id="{FE680223-22AF-A54E-B083-7572D50CEBEF}" type="slidenum">
              <a:rPr lang="en-US" smtClean="0"/>
              <a:t>3</a:t>
            </a:fld>
            <a:endParaRPr lang="en-US"/>
          </a:p>
        </p:txBody>
      </p:sp>
    </p:spTree>
    <p:extLst>
      <p:ext uri="{BB962C8B-B14F-4D97-AF65-F5344CB8AC3E}">
        <p14:creationId xmlns:p14="http://schemas.microsoft.com/office/powerpoint/2010/main" val="324915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is a decision tree based method where a decision tree is built, and then at each node in the tree, a random subset of predictor variables is selected and used to split the node. This helps to make each tree in the random forest unique and prevent overfitting. The best prediction is identified at each tree and averaged across the whole set of trees.</a:t>
            </a:r>
          </a:p>
        </p:txBody>
      </p:sp>
      <p:sp>
        <p:nvSpPr>
          <p:cNvPr id="4" name="Slide Number Placeholder 3"/>
          <p:cNvSpPr>
            <a:spLocks noGrp="1"/>
          </p:cNvSpPr>
          <p:nvPr>
            <p:ph type="sldNum" sz="quarter" idx="5"/>
          </p:nvPr>
        </p:nvSpPr>
        <p:spPr/>
        <p:txBody>
          <a:bodyPr/>
          <a:lstStyle/>
          <a:p>
            <a:fld id="{FE680223-22AF-A54E-B083-7572D50CEBEF}" type="slidenum">
              <a:rPr lang="en-US" smtClean="0"/>
              <a:t>4</a:t>
            </a:fld>
            <a:endParaRPr lang="en-US"/>
          </a:p>
        </p:txBody>
      </p:sp>
    </p:spTree>
    <p:extLst>
      <p:ext uri="{BB962C8B-B14F-4D97-AF65-F5344CB8AC3E}">
        <p14:creationId xmlns:p14="http://schemas.microsoft.com/office/powerpoint/2010/main" val="427567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Model 2 performed *slightly* better on the forecasted dataset, I took the same training/testing splits for that model and adjusted the hyper parameters to see if I could improve my forecast. While decreasing the hyperparameters led to lower R2, forecast RMSE was still improved, though not nearly to the degree that it was improved in Model 4 with much greater hyperparameters, which saw improvement in both metrics. This indicates the robustness of the random forest method.</a:t>
            </a:r>
          </a:p>
        </p:txBody>
      </p:sp>
      <p:sp>
        <p:nvSpPr>
          <p:cNvPr id="4" name="Slide Number Placeholder 3"/>
          <p:cNvSpPr>
            <a:spLocks noGrp="1"/>
          </p:cNvSpPr>
          <p:nvPr>
            <p:ph type="sldNum" sz="quarter" idx="5"/>
          </p:nvPr>
        </p:nvSpPr>
        <p:spPr/>
        <p:txBody>
          <a:bodyPr/>
          <a:lstStyle/>
          <a:p>
            <a:fld id="{FE680223-22AF-A54E-B083-7572D50CEBEF}" type="slidenum">
              <a:rPr lang="en-US" smtClean="0"/>
              <a:t>7</a:t>
            </a:fld>
            <a:endParaRPr lang="en-US"/>
          </a:p>
        </p:txBody>
      </p:sp>
    </p:spTree>
    <p:extLst>
      <p:ext uri="{BB962C8B-B14F-4D97-AF65-F5344CB8AC3E}">
        <p14:creationId xmlns:p14="http://schemas.microsoft.com/office/powerpoint/2010/main" val="273127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7D943DA-94E6-114B-BFCE-D6356EAAD422}"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26137413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943DA-94E6-114B-BFCE-D6356EAAD422}"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127447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943DA-94E6-114B-BFCE-D6356EAAD422}"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354290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943DA-94E6-114B-BFCE-D6356EAAD422}"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69445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7D943DA-94E6-114B-BFCE-D6356EAAD422}"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40083838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7D943DA-94E6-114B-BFCE-D6356EAAD422}" type="datetimeFigureOut">
              <a:rPr lang="en-US" smtClean="0"/>
              <a:t>5/12/24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109229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7D943DA-94E6-114B-BFCE-D6356EAAD422}"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9971-AECD-C04C-970D-865FBB6257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180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943DA-94E6-114B-BFCE-D6356EAAD422}" type="datetimeFigureOut">
              <a:rPr lang="en-US" smtClean="0"/>
              <a:t>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124510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943DA-94E6-114B-BFCE-D6356EAAD422}" type="datetimeFigureOut">
              <a:rPr lang="en-US" smtClean="0"/>
              <a:t>5/12/24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249364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7D943DA-94E6-114B-BFCE-D6356EAAD422}" type="datetimeFigureOut">
              <a:rPr lang="en-US" smtClean="0"/>
              <a:t>5/12/24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313156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7D943DA-94E6-114B-BFCE-D6356EAAD422}" type="datetimeFigureOut">
              <a:rPr lang="en-US" smtClean="0"/>
              <a:t>5/12/24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C299971-AECD-C04C-970D-865FBB62579C}" type="slidenum">
              <a:rPr lang="en-US" smtClean="0"/>
              <a:t>‹#›</a:t>
            </a:fld>
            <a:endParaRPr lang="en-US"/>
          </a:p>
        </p:txBody>
      </p:sp>
    </p:spTree>
    <p:extLst>
      <p:ext uri="{BB962C8B-B14F-4D97-AF65-F5344CB8AC3E}">
        <p14:creationId xmlns:p14="http://schemas.microsoft.com/office/powerpoint/2010/main" val="241084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7D943DA-94E6-114B-BFCE-D6356EAAD422}" type="datetimeFigureOut">
              <a:rPr lang="en-US" smtClean="0"/>
              <a:t>5/12/24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299971-AECD-C04C-970D-865FBB62579C}" type="slidenum">
              <a:rPr lang="en-US" smtClean="0"/>
              <a:t>‹#›</a:t>
            </a:fld>
            <a:endParaRPr lang="en-US"/>
          </a:p>
        </p:txBody>
      </p:sp>
    </p:spTree>
    <p:extLst>
      <p:ext uri="{BB962C8B-B14F-4D97-AF65-F5344CB8AC3E}">
        <p14:creationId xmlns:p14="http://schemas.microsoft.com/office/powerpoint/2010/main" val="27999528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7916-5C54-77CB-1585-70C776C4D748}"/>
              </a:ext>
            </a:extLst>
          </p:cNvPr>
          <p:cNvSpPr>
            <a:spLocks noGrp="1"/>
          </p:cNvSpPr>
          <p:nvPr>
            <p:ph type="ctrTitle"/>
          </p:nvPr>
        </p:nvSpPr>
        <p:spPr/>
        <p:txBody>
          <a:bodyPr>
            <a:noAutofit/>
          </a:bodyPr>
          <a:lstStyle/>
          <a:p>
            <a:r>
              <a:rPr lang="en-US" sz="2800" dirty="0"/>
              <a:t>Forecasting Snow Water Equivalent (SWE) at Three SNOTEL Stations in Alaska from September 2021 - May 2022 using Random Forest</a:t>
            </a:r>
          </a:p>
        </p:txBody>
      </p:sp>
      <p:sp>
        <p:nvSpPr>
          <p:cNvPr id="3" name="Subtitle 2">
            <a:extLst>
              <a:ext uri="{FF2B5EF4-FFF2-40B4-BE49-F238E27FC236}">
                <a16:creationId xmlns:a16="http://schemas.microsoft.com/office/drawing/2014/main" id="{0DE60520-AEC1-7082-AD27-9F54A7007B1A}"/>
              </a:ext>
            </a:extLst>
          </p:cNvPr>
          <p:cNvSpPr>
            <a:spLocks noGrp="1"/>
          </p:cNvSpPr>
          <p:nvPr>
            <p:ph type="subTitle" idx="1"/>
          </p:nvPr>
        </p:nvSpPr>
        <p:spPr/>
        <p:txBody>
          <a:bodyPr/>
          <a:lstStyle/>
          <a:p>
            <a:r>
              <a:rPr lang="en-US" dirty="0"/>
              <a:t>Griffin </a:t>
            </a:r>
            <a:r>
              <a:rPr lang="en-US" dirty="0" err="1"/>
              <a:t>Shelor</a:t>
            </a:r>
            <a:endParaRPr lang="en-US" dirty="0"/>
          </a:p>
        </p:txBody>
      </p:sp>
    </p:spTree>
    <p:extLst>
      <p:ext uri="{BB962C8B-B14F-4D97-AF65-F5344CB8AC3E}">
        <p14:creationId xmlns:p14="http://schemas.microsoft.com/office/powerpoint/2010/main" val="375154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1E0D-9EF1-3457-AA82-6868C6DA8AE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3D0085-C833-1E9F-AAA6-FD9426A85EBF}"/>
              </a:ext>
            </a:extLst>
          </p:cNvPr>
          <p:cNvSpPr>
            <a:spLocks noGrp="1"/>
          </p:cNvSpPr>
          <p:nvPr>
            <p:ph idx="1"/>
          </p:nvPr>
        </p:nvSpPr>
        <p:spPr/>
        <p:txBody>
          <a:bodyPr>
            <a:normAutofit fontScale="62500" lnSpcReduction="20000"/>
          </a:bodyPr>
          <a:lstStyle/>
          <a:p>
            <a:r>
              <a:rPr lang="en-US" dirty="0" err="1"/>
              <a:t>Hufkens</a:t>
            </a:r>
            <a:r>
              <a:rPr lang="en-US" dirty="0"/>
              <a:t>, K. (2022). </a:t>
            </a:r>
            <a:r>
              <a:rPr lang="en-US" dirty="0" err="1"/>
              <a:t>snotelr</a:t>
            </a:r>
            <a:r>
              <a:rPr lang="en-US" dirty="0"/>
              <a:t>: a toolbox to facilitate easy SNOTEL data exploration and downloads in R. </a:t>
            </a:r>
            <a:r>
              <a:rPr lang="en-US" dirty="0" err="1"/>
              <a:t>Zenodo</a:t>
            </a:r>
            <a:r>
              <a:rPr lang="en-US" dirty="0"/>
              <a:t>. https://</a:t>
            </a:r>
            <a:r>
              <a:rPr lang="en-US" dirty="0" err="1"/>
              <a:t>doi.org</a:t>
            </a:r>
            <a:r>
              <a:rPr lang="en-US" dirty="0"/>
              <a:t>/10.5281/zenodo.7012728.</a:t>
            </a:r>
          </a:p>
          <a:p>
            <a:r>
              <a:rPr lang="en-US" dirty="0"/>
              <a:t>Thornton, M.M., R. Shrestha, Y. Wei, P.E. Thornton, and S-C. Kao. 2022. </a:t>
            </a:r>
            <a:r>
              <a:rPr lang="en-US" dirty="0" err="1"/>
              <a:t>Daymet</a:t>
            </a:r>
            <a:r>
              <a:rPr lang="en-US" dirty="0"/>
              <a:t>: Daily Surface Weather Data on a 1-km Grid for North America, Version 4 R1. ORNL DAAC, Oak Ridge, Tennessee, USA. https://</a:t>
            </a:r>
            <a:r>
              <a:rPr lang="en-US" dirty="0" err="1"/>
              <a:t>doi.org</a:t>
            </a:r>
            <a:r>
              <a:rPr lang="en-US" dirty="0"/>
              <a:t>/10.3334/ORNLDAAC/2129</a:t>
            </a:r>
          </a:p>
          <a:p>
            <a:r>
              <a:rPr lang="en-US" dirty="0"/>
              <a:t>Musselman, K. N., </a:t>
            </a:r>
            <a:r>
              <a:rPr lang="en-US" dirty="0" err="1"/>
              <a:t>Molotch</a:t>
            </a:r>
            <a:r>
              <a:rPr lang="en-US" dirty="0"/>
              <a:t>, N. P., &amp; Margulis, S. A. (2017). Snowmelt response to simulated warming across a large elevation gradient, southern Sierra Nevada, California. The Cryosphere, 11(6), 2847–2866. https://</a:t>
            </a:r>
            <a:r>
              <a:rPr lang="en-US" dirty="0" err="1"/>
              <a:t>doi.org</a:t>
            </a:r>
            <a:r>
              <a:rPr lang="en-US" dirty="0"/>
              <a:t>/10.5194/tc-11-2847-2017</a:t>
            </a:r>
          </a:p>
          <a:p>
            <a:r>
              <a:rPr lang="en-US" dirty="0"/>
              <a:t>Hale, K. E., Jennings, K. S., Musselman, K. N., </a:t>
            </a:r>
            <a:r>
              <a:rPr lang="en-US" dirty="0" err="1"/>
              <a:t>Livneh</a:t>
            </a:r>
            <a:r>
              <a:rPr lang="en-US" dirty="0"/>
              <a:t>, B., &amp; </a:t>
            </a:r>
            <a:r>
              <a:rPr lang="en-US" dirty="0" err="1"/>
              <a:t>Molotch</a:t>
            </a:r>
            <a:r>
              <a:rPr lang="en-US" dirty="0"/>
              <a:t>, N. P. (2023). Recent decreases in snow water storage in western North America. Communications Earth &amp; Environment, 4(1), 170. https://</a:t>
            </a:r>
            <a:r>
              <a:rPr lang="en-US" dirty="0" err="1"/>
              <a:t>doi.org</a:t>
            </a:r>
            <a:r>
              <a:rPr lang="en-US" dirty="0"/>
              <a:t>/10.1038/s43247-023-00751-3</a:t>
            </a:r>
          </a:p>
          <a:p>
            <a:r>
              <a:rPr lang="en-US" dirty="0"/>
              <a:t>Qin, Y., </a:t>
            </a:r>
            <a:r>
              <a:rPr lang="en-US" dirty="0" err="1"/>
              <a:t>Abatzoglou</a:t>
            </a:r>
            <a:r>
              <a:rPr lang="en-US" dirty="0"/>
              <a:t>, J. T., Siebert, S., </a:t>
            </a:r>
            <a:r>
              <a:rPr lang="en-US" dirty="0" err="1"/>
              <a:t>Huning</a:t>
            </a:r>
            <a:r>
              <a:rPr lang="en-US" dirty="0"/>
              <a:t>, L. S., </a:t>
            </a:r>
            <a:r>
              <a:rPr lang="en-US" dirty="0" err="1"/>
              <a:t>AghaKouchak</a:t>
            </a:r>
            <a:r>
              <a:rPr lang="en-US" dirty="0"/>
              <a:t>, A., </a:t>
            </a:r>
            <a:r>
              <a:rPr lang="en-US" dirty="0" err="1"/>
              <a:t>Mankin</a:t>
            </a:r>
            <a:r>
              <a:rPr lang="en-US" dirty="0"/>
              <a:t>, J. S., Hong, C., Tong, D., Davis, S. J., &amp; Mueller, N. D. (2020). Agricultural risks from changing snowmelt. Nature Climate Change, 10(5), 459–465. https://</a:t>
            </a:r>
            <a:r>
              <a:rPr lang="en-US" dirty="0" err="1"/>
              <a:t>doi.org</a:t>
            </a:r>
            <a:r>
              <a:rPr lang="en-US" dirty="0"/>
              <a:t>/10.1038/s41558-020-0746-8</a:t>
            </a:r>
          </a:p>
          <a:p>
            <a:r>
              <a:rPr lang="en-US" dirty="0" err="1"/>
              <a:t>Siirila</a:t>
            </a:r>
            <a:r>
              <a:rPr lang="en-US" dirty="0"/>
              <a:t>-Woodburn, E. R., Rhoades, A. M., Hatchett, B. J., </a:t>
            </a:r>
            <a:r>
              <a:rPr lang="en-US" dirty="0" err="1"/>
              <a:t>Huning</a:t>
            </a:r>
            <a:r>
              <a:rPr lang="en-US" dirty="0"/>
              <a:t>, L. S., </a:t>
            </a:r>
            <a:r>
              <a:rPr lang="en-US" dirty="0" err="1"/>
              <a:t>Szinai</a:t>
            </a:r>
            <a:r>
              <a:rPr lang="en-US" dirty="0"/>
              <a:t>, J., Tague, C., Nico, P. S., Feldman, D. R., Jones, A. D., Collins, W. D., &amp; </a:t>
            </a:r>
            <a:r>
              <a:rPr lang="en-US" dirty="0" err="1"/>
              <a:t>Kaatz</a:t>
            </a:r>
            <a:r>
              <a:rPr lang="en-US" dirty="0"/>
              <a:t>, L. (2021). A low-to-no snow future and its impacts on water resources in the western United States. Nature Reviews Earth &amp; Environment, 2(11), 800–819. https://</a:t>
            </a:r>
            <a:r>
              <a:rPr lang="en-US" dirty="0" err="1"/>
              <a:t>doi.org</a:t>
            </a:r>
            <a:r>
              <a:rPr lang="en-US" dirty="0"/>
              <a:t>/10.1038/s43017-021-00219-y</a:t>
            </a:r>
          </a:p>
        </p:txBody>
      </p:sp>
    </p:spTree>
    <p:extLst>
      <p:ext uri="{BB962C8B-B14F-4D97-AF65-F5344CB8AC3E}">
        <p14:creationId xmlns:p14="http://schemas.microsoft.com/office/powerpoint/2010/main" val="243636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A9AE-7DF5-73AC-8DB0-11279F9B7888}"/>
              </a:ext>
            </a:extLst>
          </p:cNvPr>
          <p:cNvSpPr>
            <a:spLocks noGrp="1"/>
          </p:cNvSpPr>
          <p:nvPr>
            <p:ph type="title"/>
          </p:nvPr>
        </p:nvSpPr>
        <p:spPr/>
        <p:txBody>
          <a:bodyPr/>
          <a:lstStyle/>
          <a:p>
            <a:r>
              <a:rPr lang="en-US" dirty="0"/>
              <a:t>Datasets Used</a:t>
            </a:r>
          </a:p>
        </p:txBody>
      </p:sp>
      <p:sp>
        <p:nvSpPr>
          <p:cNvPr id="3" name="Content Placeholder 2">
            <a:extLst>
              <a:ext uri="{FF2B5EF4-FFF2-40B4-BE49-F238E27FC236}">
                <a16:creationId xmlns:a16="http://schemas.microsoft.com/office/drawing/2014/main" id="{6A719708-BA74-AFD4-C599-03FA27E69D9F}"/>
              </a:ext>
            </a:extLst>
          </p:cNvPr>
          <p:cNvSpPr>
            <a:spLocks noGrp="1"/>
          </p:cNvSpPr>
          <p:nvPr>
            <p:ph idx="1"/>
          </p:nvPr>
        </p:nvSpPr>
        <p:spPr/>
        <p:txBody>
          <a:bodyPr/>
          <a:lstStyle/>
          <a:p>
            <a:r>
              <a:rPr lang="en-US" dirty="0"/>
              <a:t>SNOTEL</a:t>
            </a:r>
          </a:p>
          <a:p>
            <a:pPr lvl="1"/>
            <a:r>
              <a:rPr lang="en-US" dirty="0"/>
              <a:t>Long-running network of snow-sampling stations throughout western U.S. which report Snow Water Equivalent (SWE) as well as other climate variables</a:t>
            </a:r>
          </a:p>
          <a:p>
            <a:r>
              <a:rPr lang="en-US" dirty="0" err="1"/>
              <a:t>Daymet</a:t>
            </a:r>
            <a:endParaRPr lang="en-US" dirty="0"/>
          </a:p>
          <a:p>
            <a:pPr lvl="1"/>
            <a:r>
              <a:rPr lang="en-US" dirty="0"/>
              <a:t>Gridded dataset providing weather and climate variables at daily, monthly, and annual intervals</a:t>
            </a:r>
          </a:p>
          <a:p>
            <a:pPr lvl="1"/>
            <a:r>
              <a:rPr lang="en-US" dirty="0"/>
              <a:t>1 km x 1 km</a:t>
            </a:r>
          </a:p>
          <a:p>
            <a:pPr lvl="1"/>
            <a:r>
              <a:rPr lang="en-US" dirty="0"/>
              <a:t>1980-present</a:t>
            </a:r>
          </a:p>
        </p:txBody>
      </p:sp>
    </p:spTree>
    <p:extLst>
      <p:ext uri="{BB962C8B-B14F-4D97-AF65-F5344CB8AC3E}">
        <p14:creationId xmlns:p14="http://schemas.microsoft.com/office/powerpoint/2010/main" val="283268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C345-0EC0-2F38-C01D-64E85E1E55E3}"/>
              </a:ext>
            </a:extLst>
          </p:cNvPr>
          <p:cNvSpPr>
            <a:spLocks noGrp="1"/>
          </p:cNvSpPr>
          <p:nvPr>
            <p:ph type="title"/>
          </p:nvPr>
        </p:nvSpPr>
        <p:spPr/>
        <p:txBody>
          <a:bodyPr/>
          <a:lstStyle/>
          <a:p>
            <a:r>
              <a:rPr lang="en-US" dirty="0"/>
              <a:t>Why Study SWE</a:t>
            </a:r>
          </a:p>
        </p:txBody>
      </p:sp>
      <p:sp>
        <p:nvSpPr>
          <p:cNvPr id="3" name="Content Placeholder 2">
            <a:extLst>
              <a:ext uri="{FF2B5EF4-FFF2-40B4-BE49-F238E27FC236}">
                <a16:creationId xmlns:a16="http://schemas.microsoft.com/office/drawing/2014/main" id="{60278DC0-513D-F85D-5027-2F53822B1A37}"/>
              </a:ext>
            </a:extLst>
          </p:cNvPr>
          <p:cNvSpPr>
            <a:spLocks noGrp="1"/>
          </p:cNvSpPr>
          <p:nvPr>
            <p:ph idx="1"/>
          </p:nvPr>
        </p:nvSpPr>
        <p:spPr/>
        <p:txBody>
          <a:bodyPr/>
          <a:lstStyle/>
          <a:p>
            <a:r>
              <a:rPr lang="en-US" dirty="0"/>
              <a:t>Snowpack is crucial to water availability in the western US</a:t>
            </a:r>
          </a:p>
          <a:p>
            <a:r>
              <a:rPr lang="en-US" dirty="0"/>
              <a:t>Uncertainty about snowpack</a:t>
            </a:r>
          </a:p>
          <a:p>
            <a:pPr lvl="1"/>
            <a:r>
              <a:rPr lang="en-US" dirty="0"/>
              <a:t>Climate</a:t>
            </a:r>
          </a:p>
          <a:p>
            <a:pPr lvl="1"/>
            <a:r>
              <a:rPr lang="en-US" dirty="0"/>
              <a:t>Sampling sites are currently located in relatively convenient places</a:t>
            </a:r>
          </a:p>
          <a:p>
            <a:pPr lvl="1"/>
            <a:r>
              <a:rPr lang="en-US" dirty="0"/>
              <a:t>Predicting SWE out-of-sample remains challenging</a:t>
            </a:r>
          </a:p>
          <a:p>
            <a:r>
              <a:rPr lang="en-US" dirty="0"/>
              <a:t>Identify the most important predictor of SWE</a:t>
            </a:r>
          </a:p>
        </p:txBody>
      </p:sp>
    </p:spTree>
    <p:extLst>
      <p:ext uri="{BB962C8B-B14F-4D97-AF65-F5344CB8AC3E}">
        <p14:creationId xmlns:p14="http://schemas.microsoft.com/office/powerpoint/2010/main" val="387285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A8EF-CD32-58FC-E30A-D8282367EE71}"/>
              </a:ext>
            </a:extLst>
          </p:cNvPr>
          <p:cNvSpPr>
            <a:spLocks noGrp="1"/>
          </p:cNvSpPr>
          <p:nvPr>
            <p:ph type="title"/>
          </p:nvPr>
        </p:nvSpPr>
        <p:spPr/>
        <p:txBody>
          <a:bodyPr/>
          <a:lstStyle/>
          <a:p>
            <a:r>
              <a:rPr lang="en-US" dirty="0"/>
              <a:t>Random Forest Workflow</a:t>
            </a:r>
          </a:p>
        </p:txBody>
      </p:sp>
      <p:sp>
        <p:nvSpPr>
          <p:cNvPr id="3" name="Content Placeholder 2">
            <a:extLst>
              <a:ext uri="{FF2B5EF4-FFF2-40B4-BE49-F238E27FC236}">
                <a16:creationId xmlns:a16="http://schemas.microsoft.com/office/drawing/2014/main" id="{D66BFFD1-FD66-78CC-D68E-FB882FB0432B}"/>
              </a:ext>
            </a:extLst>
          </p:cNvPr>
          <p:cNvSpPr>
            <a:spLocks noGrp="1"/>
          </p:cNvSpPr>
          <p:nvPr>
            <p:ph idx="1"/>
          </p:nvPr>
        </p:nvSpPr>
        <p:spPr/>
        <p:txBody>
          <a:bodyPr>
            <a:normAutofit lnSpcReduction="10000"/>
          </a:bodyPr>
          <a:lstStyle/>
          <a:p>
            <a:r>
              <a:rPr lang="en-US" dirty="0"/>
              <a:t>Split off data to be forecasted after models are evaluated on test data</a:t>
            </a:r>
          </a:p>
          <a:p>
            <a:r>
              <a:rPr lang="en-US" dirty="0"/>
              <a:t>Extract covariates</a:t>
            </a:r>
          </a:p>
          <a:p>
            <a:r>
              <a:rPr lang="en-US" dirty="0"/>
              <a:t>0.75 train/test split</a:t>
            </a:r>
          </a:p>
          <a:p>
            <a:r>
              <a:rPr lang="en-US" dirty="0"/>
              <a:t>Fit model</a:t>
            </a:r>
          </a:p>
          <a:p>
            <a:r>
              <a:rPr lang="en-US" dirty="0"/>
              <a:t>Predict on test dataset</a:t>
            </a:r>
          </a:p>
          <a:p>
            <a:r>
              <a:rPr lang="en-US" dirty="0"/>
              <a:t>Create forecast with model</a:t>
            </a:r>
          </a:p>
          <a:p>
            <a:r>
              <a:rPr lang="en-US" dirty="0"/>
              <a:t>Adjust hyperparameters</a:t>
            </a:r>
          </a:p>
          <a:p>
            <a:r>
              <a:rPr lang="en-US" dirty="0"/>
              <a:t>Evaluate forecasts</a:t>
            </a:r>
          </a:p>
        </p:txBody>
      </p:sp>
    </p:spTree>
    <p:extLst>
      <p:ext uri="{BB962C8B-B14F-4D97-AF65-F5344CB8AC3E}">
        <p14:creationId xmlns:p14="http://schemas.microsoft.com/office/powerpoint/2010/main" val="312736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71C-301F-3801-3E46-46D5682940D4}"/>
              </a:ext>
            </a:extLst>
          </p:cNvPr>
          <p:cNvSpPr>
            <a:spLocks noGrp="1"/>
          </p:cNvSpPr>
          <p:nvPr>
            <p:ph type="title"/>
          </p:nvPr>
        </p:nvSpPr>
        <p:spPr/>
        <p:txBody>
          <a:bodyPr/>
          <a:lstStyle/>
          <a:p>
            <a:r>
              <a:rPr lang="en-US" dirty="0"/>
              <a:t>Random Forest Model #1</a:t>
            </a:r>
          </a:p>
        </p:txBody>
      </p:sp>
      <p:sp>
        <p:nvSpPr>
          <p:cNvPr id="3" name="Content Placeholder 2">
            <a:extLst>
              <a:ext uri="{FF2B5EF4-FFF2-40B4-BE49-F238E27FC236}">
                <a16:creationId xmlns:a16="http://schemas.microsoft.com/office/drawing/2014/main" id="{8BC3BDBD-BB3B-2486-9D78-8228DD353BBA}"/>
              </a:ext>
            </a:extLst>
          </p:cNvPr>
          <p:cNvSpPr>
            <a:spLocks noGrp="1"/>
          </p:cNvSpPr>
          <p:nvPr>
            <p:ph idx="1"/>
          </p:nvPr>
        </p:nvSpPr>
        <p:spPr/>
        <p:txBody>
          <a:bodyPr/>
          <a:lstStyle/>
          <a:p>
            <a:r>
              <a:rPr lang="en-US" dirty="0"/>
              <a:t>Max depth = 3, # of trees = 10,000</a:t>
            </a:r>
          </a:p>
          <a:p>
            <a:r>
              <a:rPr lang="en-US" dirty="0"/>
              <a:t>Variables used</a:t>
            </a:r>
          </a:p>
          <a:p>
            <a:pPr lvl="1"/>
            <a:r>
              <a:rPr lang="en-US" dirty="0"/>
              <a:t>Latitude, elevation, daily precipitation, cumulative precipitation, daily max temp, daily min temp, daily mean temp</a:t>
            </a:r>
          </a:p>
          <a:p>
            <a:r>
              <a:rPr lang="en-US" dirty="0"/>
              <a:t>R2 score: 0.41</a:t>
            </a:r>
          </a:p>
          <a:p>
            <a:r>
              <a:rPr lang="en-US" dirty="0"/>
              <a:t>Test data RMSE: 92.22</a:t>
            </a:r>
          </a:p>
          <a:p>
            <a:r>
              <a:rPr lang="en-US" dirty="0"/>
              <a:t>Forecast RMSE: 81.54</a:t>
            </a:r>
          </a:p>
          <a:p>
            <a:endParaRPr lang="en-US" dirty="0"/>
          </a:p>
        </p:txBody>
      </p:sp>
      <p:pic>
        <p:nvPicPr>
          <p:cNvPr id="7" name="Picture 6">
            <a:extLst>
              <a:ext uri="{FF2B5EF4-FFF2-40B4-BE49-F238E27FC236}">
                <a16:creationId xmlns:a16="http://schemas.microsoft.com/office/drawing/2014/main" id="{8F403CCE-50AF-6DC5-0260-D402BFA53112}"/>
              </a:ext>
            </a:extLst>
          </p:cNvPr>
          <p:cNvPicPr>
            <a:picLocks noChangeAspect="1"/>
          </p:cNvPicPr>
          <p:nvPr/>
        </p:nvPicPr>
        <p:blipFill>
          <a:blip r:embed="rId2"/>
          <a:stretch>
            <a:fillRect/>
          </a:stretch>
        </p:blipFill>
        <p:spPr>
          <a:xfrm>
            <a:off x="5475490" y="3811943"/>
            <a:ext cx="4485374" cy="2764144"/>
          </a:xfrm>
          <a:prstGeom prst="rect">
            <a:avLst/>
          </a:prstGeom>
        </p:spPr>
      </p:pic>
    </p:spTree>
    <p:extLst>
      <p:ext uri="{BB962C8B-B14F-4D97-AF65-F5344CB8AC3E}">
        <p14:creationId xmlns:p14="http://schemas.microsoft.com/office/powerpoint/2010/main" val="28835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9A9E-80F5-C1E8-E75F-7DB14920D64E}"/>
              </a:ext>
            </a:extLst>
          </p:cNvPr>
          <p:cNvSpPr>
            <a:spLocks noGrp="1"/>
          </p:cNvSpPr>
          <p:nvPr>
            <p:ph type="title"/>
          </p:nvPr>
        </p:nvSpPr>
        <p:spPr/>
        <p:txBody>
          <a:bodyPr/>
          <a:lstStyle/>
          <a:p>
            <a:r>
              <a:rPr lang="en-US" dirty="0"/>
              <a:t>Random Forest Model #2</a:t>
            </a:r>
          </a:p>
        </p:txBody>
      </p:sp>
      <p:sp>
        <p:nvSpPr>
          <p:cNvPr id="3" name="Content Placeholder 2">
            <a:extLst>
              <a:ext uri="{FF2B5EF4-FFF2-40B4-BE49-F238E27FC236}">
                <a16:creationId xmlns:a16="http://schemas.microsoft.com/office/drawing/2014/main" id="{51C2BF8F-668B-5BD4-7C5B-1ED76D78C46E}"/>
              </a:ext>
            </a:extLst>
          </p:cNvPr>
          <p:cNvSpPr>
            <a:spLocks noGrp="1"/>
          </p:cNvSpPr>
          <p:nvPr>
            <p:ph idx="1"/>
          </p:nvPr>
        </p:nvSpPr>
        <p:spPr/>
        <p:txBody>
          <a:bodyPr/>
          <a:lstStyle/>
          <a:p>
            <a:r>
              <a:rPr lang="en-US" dirty="0"/>
              <a:t>Same hyperparameters as model 1</a:t>
            </a:r>
          </a:p>
          <a:p>
            <a:r>
              <a:rPr lang="en-US" dirty="0"/>
              <a:t>Covariates:</a:t>
            </a:r>
          </a:p>
          <a:p>
            <a:pPr lvl="1"/>
            <a:r>
              <a:rPr lang="en-US" dirty="0"/>
              <a:t>Cumulative precipitation, mean temp, min temp</a:t>
            </a:r>
          </a:p>
          <a:p>
            <a:r>
              <a:rPr lang="en-US" dirty="0"/>
              <a:t>R2 score: 0.40</a:t>
            </a:r>
          </a:p>
          <a:p>
            <a:r>
              <a:rPr lang="en-US" dirty="0"/>
              <a:t>Test data RMSE: 92.80</a:t>
            </a:r>
          </a:p>
          <a:p>
            <a:r>
              <a:rPr lang="en-US" dirty="0"/>
              <a:t>Forecast RMSE: 81.14</a:t>
            </a:r>
          </a:p>
        </p:txBody>
      </p:sp>
      <p:pic>
        <p:nvPicPr>
          <p:cNvPr id="5" name="Picture 4">
            <a:extLst>
              <a:ext uri="{FF2B5EF4-FFF2-40B4-BE49-F238E27FC236}">
                <a16:creationId xmlns:a16="http://schemas.microsoft.com/office/drawing/2014/main" id="{99194340-3775-E750-C88C-5F588586D006}"/>
              </a:ext>
            </a:extLst>
          </p:cNvPr>
          <p:cNvPicPr>
            <a:picLocks noChangeAspect="1"/>
          </p:cNvPicPr>
          <p:nvPr/>
        </p:nvPicPr>
        <p:blipFill>
          <a:blip r:embed="rId2"/>
          <a:stretch>
            <a:fillRect/>
          </a:stretch>
        </p:blipFill>
        <p:spPr>
          <a:xfrm>
            <a:off x="6751632" y="2396689"/>
            <a:ext cx="5206085" cy="3208287"/>
          </a:xfrm>
          <a:prstGeom prst="rect">
            <a:avLst/>
          </a:prstGeom>
        </p:spPr>
      </p:pic>
    </p:spTree>
    <p:extLst>
      <p:ext uri="{BB962C8B-B14F-4D97-AF65-F5344CB8AC3E}">
        <p14:creationId xmlns:p14="http://schemas.microsoft.com/office/powerpoint/2010/main" val="332702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268E-6E3C-3030-A261-01B7E910ED86}"/>
              </a:ext>
            </a:extLst>
          </p:cNvPr>
          <p:cNvSpPr>
            <a:spLocks noGrp="1"/>
          </p:cNvSpPr>
          <p:nvPr>
            <p:ph type="title"/>
          </p:nvPr>
        </p:nvSpPr>
        <p:spPr/>
        <p:txBody>
          <a:bodyPr/>
          <a:lstStyle/>
          <a:p>
            <a:r>
              <a:rPr lang="en-US" dirty="0"/>
              <a:t>Adjusting hyper parameters on 2 more models</a:t>
            </a:r>
          </a:p>
        </p:txBody>
      </p:sp>
      <p:sp>
        <p:nvSpPr>
          <p:cNvPr id="3" name="Content Placeholder 2">
            <a:extLst>
              <a:ext uri="{FF2B5EF4-FFF2-40B4-BE49-F238E27FC236}">
                <a16:creationId xmlns:a16="http://schemas.microsoft.com/office/drawing/2014/main" id="{08A2919A-584D-940A-57FE-8AB129CDDEAB}"/>
              </a:ext>
            </a:extLst>
          </p:cNvPr>
          <p:cNvSpPr>
            <a:spLocks noGrp="1"/>
          </p:cNvSpPr>
          <p:nvPr>
            <p:ph idx="1"/>
          </p:nvPr>
        </p:nvSpPr>
        <p:spPr>
          <a:xfrm>
            <a:off x="2231136" y="2638044"/>
            <a:ext cx="7729728" cy="3363363"/>
          </a:xfrm>
        </p:spPr>
        <p:txBody>
          <a:bodyPr>
            <a:normAutofit lnSpcReduction="10000"/>
          </a:bodyPr>
          <a:lstStyle/>
          <a:p>
            <a:r>
              <a:rPr lang="en-US" dirty="0"/>
              <a:t>Used same covariates as Model 2</a:t>
            </a:r>
          </a:p>
          <a:p>
            <a:r>
              <a:rPr lang="en-US" dirty="0"/>
              <a:t>Model 3</a:t>
            </a:r>
          </a:p>
          <a:p>
            <a:pPr lvl="1"/>
            <a:r>
              <a:rPr lang="en-US" dirty="0"/>
              <a:t>Decreased max depth to 2, # trees to 5000</a:t>
            </a:r>
          </a:p>
          <a:p>
            <a:pPr lvl="1"/>
            <a:r>
              <a:rPr lang="en-US" dirty="0"/>
              <a:t>R2 score: 0.3</a:t>
            </a:r>
          </a:p>
          <a:p>
            <a:pPr lvl="1"/>
            <a:r>
              <a:rPr lang="en-US" dirty="0"/>
              <a:t>Forecast RMSE: 71.87</a:t>
            </a:r>
          </a:p>
          <a:p>
            <a:r>
              <a:rPr lang="en-US" dirty="0"/>
              <a:t>Model 4</a:t>
            </a:r>
          </a:p>
          <a:p>
            <a:pPr lvl="1"/>
            <a:r>
              <a:rPr lang="en-US" dirty="0"/>
              <a:t>Increased max depth to 5, # trees to 25000</a:t>
            </a:r>
          </a:p>
          <a:p>
            <a:pPr lvl="1"/>
            <a:r>
              <a:rPr lang="en-US" dirty="0"/>
              <a:t>R2 score: 0.53</a:t>
            </a:r>
          </a:p>
          <a:p>
            <a:pPr lvl="1"/>
            <a:r>
              <a:rPr lang="en-US" dirty="0"/>
              <a:t>Forecast RMSE: 37.62</a:t>
            </a:r>
          </a:p>
        </p:txBody>
      </p:sp>
      <p:pic>
        <p:nvPicPr>
          <p:cNvPr id="7" name="Picture 6">
            <a:extLst>
              <a:ext uri="{FF2B5EF4-FFF2-40B4-BE49-F238E27FC236}">
                <a16:creationId xmlns:a16="http://schemas.microsoft.com/office/drawing/2014/main" id="{00572E9C-A825-E3BF-B084-8F533797B58B}"/>
              </a:ext>
            </a:extLst>
          </p:cNvPr>
          <p:cNvPicPr>
            <a:picLocks noChangeAspect="1"/>
          </p:cNvPicPr>
          <p:nvPr/>
        </p:nvPicPr>
        <p:blipFill>
          <a:blip r:embed="rId3"/>
          <a:stretch>
            <a:fillRect/>
          </a:stretch>
        </p:blipFill>
        <p:spPr>
          <a:xfrm>
            <a:off x="7731782" y="2158672"/>
            <a:ext cx="3619344" cy="2230447"/>
          </a:xfrm>
          <a:prstGeom prst="rect">
            <a:avLst/>
          </a:prstGeom>
        </p:spPr>
      </p:pic>
      <p:pic>
        <p:nvPicPr>
          <p:cNvPr id="9" name="Picture 8">
            <a:extLst>
              <a:ext uri="{FF2B5EF4-FFF2-40B4-BE49-F238E27FC236}">
                <a16:creationId xmlns:a16="http://schemas.microsoft.com/office/drawing/2014/main" id="{457ACED9-83CF-B12A-4D23-C28E089745B0}"/>
              </a:ext>
            </a:extLst>
          </p:cNvPr>
          <p:cNvPicPr>
            <a:picLocks noChangeAspect="1"/>
          </p:cNvPicPr>
          <p:nvPr/>
        </p:nvPicPr>
        <p:blipFill>
          <a:blip r:embed="rId4"/>
          <a:stretch>
            <a:fillRect/>
          </a:stretch>
        </p:blipFill>
        <p:spPr>
          <a:xfrm>
            <a:off x="7731781" y="4467251"/>
            <a:ext cx="3619344" cy="2201318"/>
          </a:xfrm>
          <a:prstGeom prst="rect">
            <a:avLst/>
          </a:prstGeom>
        </p:spPr>
      </p:pic>
    </p:spTree>
    <p:extLst>
      <p:ext uri="{BB962C8B-B14F-4D97-AF65-F5344CB8AC3E}">
        <p14:creationId xmlns:p14="http://schemas.microsoft.com/office/powerpoint/2010/main" val="195006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F895-6421-43DC-BE3E-29AE8ADB27B1}"/>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F57AEFC9-45D2-D236-F3AC-B1A19A2A1B79}"/>
              </a:ext>
            </a:extLst>
          </p:cNvPr>
          <p:cNvSpPr>
            <a:spLocks noGrp="1"/>
          </p:cNvSpPr>
          <p:nvPr>
            <p:ph idx="1"/>
          </p:nvPr>
        </p:nvSpPr>
        <p:spPr/>
        <p:txBody>
          <a:bodyPr/>
          <a:lstStyle/>
          <a:p>
            <a:r>
              <a:rPr lang="en-US" dirty="0"/>
              <a:t>Random forests generally resistant to overfitting</a:t>
            </a:r>
          </a:p>
          <a:p>
            <a:r>
              <a:rPr lang="en-US" dirty="0"/>
              <a:t>More trees probably = better model</a:t>
            </a:r>
          </a:p>
          <a:p>
            <a:r>
              <a:rPr lang="en-US" dirty="0"/>
              <a:t>Cumulative </a:t>
            </a:r>
            <a:r>
              <a:rPr lang="en-US" dirty="0" err="1"/>
              <a:t>precip</a:t>
            </a:r>
            <a:r>
              <a:rPr lang="en-US" dirty="0"/>
              <a:t> consistently most important</a:t>
            </a:r>
          </a:p>
          <a:p>
            <a:r>
              <a:rPr lang="en-US" dirty="0"/>
              <a:t>Importance of temperature predictors</a:t>
            </a:r>
          </a:p>
          <a:p>
            <a:endParaRPr lang="en-US" dirty="0"/>
          </a:p>
        </p:txBody>
      </p:sp>
    </p:spTree>
    <p:extLst>
      <p:ext uri="{BB962C8B-B14F-4D97-AF65-F5344CB8AC3E}">
        <p14:creationId xmlns:p14="http://schemas.microsoft.com/office/powerpoint/2010/main" val="23332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8D6-87DF-3879-CC56-B56F7A1D79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3DCF359-6E5A-18B7-2F49-B4E3B1E75B1E}"/>
              </a:ext>
            </a:extLst>
          </p:cNvPr>
          <p:cNvSpPr>
            <a:spLocks noGrp="1"/>
          </p:cNvSpPr>
          <p:nvPr>
            <p:ph idx="1"/>
          </p:nvPr>
        </p:nvSpPr>
        <p:spPr/>
        <p:txBody>
          <a:bodyPr/>
          <a:lstStyle/>
          <a:p>
            <a:r>
              <a:rPr lang="en-US" dirty="0"/>
              <a:t>Train model to include more sites</a:t>
            </a:r>
          </a:p>
          <a:p>
            <a:pPr lvl="1"/>
            <a:r>
              <a:rPr lang="en-US" dirty="0"/>
              <a:t>Computationally intensive</a:t>
            </a:r>
          </a:p>
          <a:p>
            <a:r>
              <a:rPr lang="en-US" dirty="0"/>
              <a:t>Look at variable importance in different years</a:t>
            </a:r>
          </a:p>
          <a:p>
            <a:r>
              <a:rPr lang="en-US" dirty="0"/>
              <a:t>Make model spatial</a:t>
            </a:r>
          </a:p>
          <a:p>
            <a:pPr lvl="1"/>
            <a:r>
              <a:rPr lang="en-US" dirty="0"/>
              <a:t>Predict SWE away from SNOTEL sites</a:t>
            </a:r>
          </a:p>
          <a:p>
            <a:pPr lvl="2"/>
            <a:r>
              <a:rPr lang="en-US" dirty="0"/>
              <a:t>Evaluate on other sampling campaigns/networks</a:t>
            </a:r>
          </a:p>
        </p:txBody>
      </p:sp>
    </p:spTree>
    <p:extLst>
      <p:ext uri="{BB962C8B-B14F-4D97-AF65-F5344CB8AC3E}">
        <p14:creationId xmlns:p14="http://schemas.microsoft.com/office/powerpoint/2010/main" val="27235964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{AA53E275-A540-8440-91BC-7589BCCB1907}tf10001120</Template>
  <TotalTime>410</TotalTime>
  <Words>1136</Words>
  <Application>Microsoft Macintosh PowerPoint</Application>
  <PresentationFormat>Widescreen</PresentationFormat>
  <Paragraphs>78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Forecasting Snow Water Equivalent (SWE) at Three SNOTEL Stations in Alaska from September 2021 - May 2022 using Random Forest</vt:lpstr>
      <vt:lpstr>Datasets Used</vt:lpstr>
      <vt:lpstr>Why Study SWE</vt:lpstr>
      <vt:lpstr>Random Forest Workflow</vt:lpstr>
      <vt:lpstr>Random Forest Model #1</vt:lpstr>
      <vt:lpstr>Random Forest Model #2</vt:lpstr>
      <vt:lpstr>Adjusting hyper parameters on 2 more models</vt:lpstr>
      <vt:lpstr>Lessons Learned</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Snow Water Equivalent (SWE) at Three SNOTEL Stations in Alaska from September 2021 - May 2022 using Random Forest</dc:title>
  <dc:creator>Griffin Shelor</dc:creator>
  <cp:lastModifiedBy>Griffin Shelor</cp:lastModifiedBy>
  <cp:revision>29</cp:revision>
  <dcterms:created xsi:type="dcterms:W3CDTF">2024-05-06T04:46:04Z</dcterms:created>
  <dcterms:modified xsi:type="dcterms:W3CDTF">2024-05-13T02:23:00Z</dcterms:modified>
</cp:coreProperties>
</file>